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8" r:id="rId3"/>
    <p:sldId id="354" r:id="rId4"/>
    <p:sldId id="353" r:id="rId5"/>
    <p:sldId id="326" r:id="rId6"/>
    <p:sldId id="263" r:id="rId7"/>
    <p:sldId id="328" r:id="rId8"/>
    <p:sldId id="329" r:id="rId9"/>
    <p:sldId id="356" r:id="rId10"/>
    <p:sldId id="355" r:id="rId11"/>
    <p:sldId id="330" r:id="rId12"/>
    <p:sldId id="331" r:id="rId13"/>
    <p:sldId id="334" r:id="rId14"/>
    <p:sldId id="335" r:id="rId15"/>
    <p:sldId id="332" r:id="rId16"/>
    <p:sldId id="333" r:id="rId17"/>
    <p:sldId id="336" r:id="rId18"/>
    <p:sldId id="319" r:id="rId19"/>
    <p:sldId id="338" r:id="rId20"/>
    <p:sldId id="339" r:id="rId21"/>
    <p:sldId id="341" r:id="rId22"/>
    <p:sldId id="342" r:id="rId23"/>
    <p:sldId id="343" r:id="rId24"/>
    <p:sldId id="344" r:id="rId25"/>
    <p:sldId id="345" r:id="rId26"/>
    <p:sldId id="346" r:id="rId27"/>
    <p:sldId id="352" r:id="rId28"/>
    <p:sldId id="348" r:id="rId29"/>
    <p:sldId id="350" r:id="rId30"/>
    <p:sldId id="349" r:id="rId31"/>
    <p:sldId id="337" r:id="rId32"/>
    <p:sldId id="324" r:id="rId33"/>
    <p:sldId id="351" r:id="rId34"/>
    <p:sldId id="357" r:id="rId35"/>
    <p:sldId id="264" r:id="rId36"/>
    <p:sldId id="296"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1" autoAdjust="0"/>
    <p:restoredTop sz="91236" autoAdjust="0"/>
  </p:normalViewPr>
  <p:slideViewPr>
    <p:cSldViewPr snapToGrid="0">
      <p:cViewPr varScale="1">
        <p:scale>
          <a:sx n="93" d="100"/>
          <a:sy n="93" d="100"/>
        </p:scale>
        <p:origin x="780" y="66"/>
      </p:cViewPr>
      <p:guideLst/>
    </p:cSldViewPr>
  </p:slideViewPr>
  <p:notesTextViewPr>
    <p:cViewPr>
      <p:scale>
        <a:sx n="1" d="1"/>
        <a:sy n="1" d="1"/>
      </p:scale>
      <p:origin x="0" y="0"/>
    </p:cViewPr>
  </p:notesTextViewPr>
  <p:sorterViewPr>
    <p:cViewPr varScale="1">
      <p:scale>
        <a:sx n="100" d="100"/>
        <a:sy n="100" d="100"/>
      </p:scale>
      <p:origin x="0" y="-433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6237CB-4AE2-4032-AD36-F8C5B3B7C225}" type="datetimeFigureOut">
              <a:rPr lang="en-US" smtClean="0"/>
              <a:t>2021-11-17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86A86D-C467-429D-BB27-E7D4361F5A5E}" type="slidenum">
              <a:rPr lang="en-US" smtClean="0"/>
              <a:t>‹#›</a:t>
            </a:fld>
            <a:endParaRPr lang="en-US"/>
          </a:p>
        </p:txBody>
      </p:sp>
    </p:spTree>
    <p:extLst>
      <p:ext uri="{BB962C8B-B14F-4D97-AF65-F5344CB8AC3E}">
        <p14:creationId xmlns:p14="http://schemas.microsoft.com/office/powerpoint/2010/main" val="3893407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be trained with teacher forcing</a:t>
            </a:r>
          </a:p>
        </p:txBody>
      </p:sp>
      <p:sp>
        <p:nvSpPr>
          <p:cNvPr id="4" name="Slide Number Placeholder 3"/>
          <p:cNvSpPr>
            <a:spLocks noGrp="1"/>
          </p:cNvSpPr>
          <p:nvPr>
            <p:ph type="sldNum" sz="quarter" idx="5"/>
          </p:nvPr>
        </p:nvSpPr>
        <p:spPr/>
        <p:txBody>
          <a:bodyPr/>
          <a:lstStyle/>
          <a:p>
            <a:fld id="{C786A86D-C467-429D-BB27-E7D4361F5A5E}" type="slidenum">
              <a:rPr lang="en-US" smtClean="0"/>
              <a:t>10</a:t>
            </a:fld>
            <a:endParaRPr lang="en-US"/>
          </a:p>
        </p:txBody>
      </p:sp>
    </p:spTree>
    <p:extLst>
      <p:ext uri="{BB962C8B-B14F-4D97-AF65-F5344CB8AC3E}">
        <p14:creationId xmlns:p14="http://schemas.microsoft.com/office/powerpoint/2010/main" val="2843055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be trained with teacher forcing</a:t>
            </a:r>
          </a:p>
        </p:txBody>
      </p:sp>
      <p:sp>
        <p:nvSpPr>
          <p:cNvPr id="4" name="Slide Number Placeholder 3"/>
          <p:cNvSpPr>
            <a:spLocks noGrp="1"/>
          </p:cNvSpPr>
          <p:nvPr>
            <p:ph type="sldNum" sz="quarter" idx="5"/>
          </p:nvPr>
        </p:nvSpPr>
        <p:spPr/>
        <p:txBody>
          <a:bodyPr/>
          <a:lstStyle/>
          <a:p>
            <a:fld id="{C786A86D-C467-429D-BB27-E7D4361F5A5E}" type="slidenum">
              <a:rPr lang="en-US" smtClean="0"/>
              <a:t>11</a:t>
            </a:fld>
            <a:endParaRPr lang="en-US"/>
          </a:p>
        </p:txBody>
      </p:sp>
    </p:spTree>
    <p:extLst>
      <p:ext uri="{BB962C8B-B14F-4D97-AF65-F5344CB8AC3E}">
        <p14:creationId xmlns:p14="http://schemas.microsoft.com/office/powerpoint/2010/main" val="789650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gate in a neural network acts as a threshold for helping the network to distinguish when to use normal stacked layers versus an identity connection. An identity connection uses the output of lower layers as an addition to the output of consecutive layers. In short, it allows for the layers of the network to learn in increments, rather than creating transformations from scratch. The gate in the neural network is used to decide whether the network can use the shortened identity connections, or if it will need to use the stacked layers.</a:t>
            </a:r>
          </a:p>
        </p:txBody>
      </p:sp>
      <p:sp>
        <p:nvSpPr>
          <p:cNvPr id="4" name="Slide Number Placeholder 3"/>
          <p:cNvSpPr>
            <a:spLocks noGrp="1"/>
          </p:cNvSpPr>
          <p:nvPr>
            <p:ph type="sldNum" sz="quarter" idx="5"/>
          </p:nvPr>
        </p:nvSpPr>
        <p:spPr/>
        <p:txBody>
          <a:bodyPr/>
          <a:lstStyle/>
          <a:p>
            <a:fld id="{C786A86D-C467-429D-BB27-E7D4361F5A5E}" type="slidenum">
              <a:rPr lang="en-US" smtClean="0"/>
              <a:t>19</a:t>
            </a:fld>
            <a:endParaRPr lang="en-US"/>
          </a:p>
        </p:txBody>
      </p:sp>
    </p:spTree>
    <p:extLst>
      <p:ext uri="{BB962C8B-B14F-4D97-AF65-F5344CB8AC3E}">
        <p14:creationId xmlns:p14="http://schemas.microsoft.com/office/powerpoint/2010/main" val="3098130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86A86D-C467-429D-BB27-E7D4361F5A5E}" type="slidenum">
              <a:rPr lang="en-US" smtClean="0"/>
              <a:t>21</a:t>
            </a:fld>
            <a:endParaRPr lang="en-US"/>
          </a:p>
        </p:txBody>
      </p:sp>
    </p:spTree>
    <p:extLst>
      <p:ext uri="{BB962C8B-B14F-4D97-AF65-F5344CB8AC3E}">
        <p14:creationId xmlns:p14="http://schemas.microsoft.com/office/powerpoint/2010/main" val="3071615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sigmoid output zero for the units to forget and 1 for the units to retain</a:t>
            </a:r>
          </a:p>
        </p:txBody>
      </p:sp>
      <p:sp>
        <p:nvSpPr>
          <p:cNvPr id="4" name="Slide Number Placeholder 3"/>
          <p:cNvSpPr>
            <a:spLocks noGrp="1"/>
          </p:cNvSpPr>
          <p:nvPr>
            <p:ph type="sldNum" sz="quarter" idx="5"/>
          </p:nvPr>
        </p:nvSpPr>
        <p:spPr/>
        <p:txBody>
          <a:bodyPr/>
          <a:lstStyle/>
          <a:p>
            <a:fld id="{C786A86D-C467-429D-BB27-E7D4361F5A5E}" type="slidenum">
              <a:rPr lang="en-US" smtClean="0"/>
              <a:t>22</a:t>
            </a:fld>
            <a:endParaRPr lang="en-US"/>
          </a:p>
        </p:txBody>
      </p:sp>
    </p:spTree>
    <p:extLst>
      <p:ext uri="{BB962C8B-B14F-4D97-AF65-F5344CB8AC3E}">
        <p14:creationId xmlns:p14="http://schemas.microsoft.com/office/powerpoint/2010/main" val="635159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cs typeface="Calibri" panose="020F0502020204030204" pitchFamily="34" charset="0"/>
              </a:rPr>
              <a:t>Ꙩ </a:t>
            </a:r>
            <a:r>
              <a:rPr lang="en-US" sz="1200" b="1" dirty="0">
                <a:latin typeface="Calibri" panose="020F0502020204030204" pitchFamily="34" charset="0"/>
                <a:cs typeface="Calibri" panose="020F0502020204030204" pitchFamily="34" charset="0"/>
                <a:sym typeface="Wingdings" panose="05000000000000000000" pitchFamily="2" charset="2"/>
              </a:rPr>
              <a:t> point wise multiplication</a:t>
            </a:r>
            <a:endParaRPr lang="en-US" dirty="0"/>
          </a:p>
        </p:txBody>
      </p:sp>
      <p:sp>
        <p:nvSpPr>
          <p:cNvPr id="4" name="Slide Number Placeholder 3"/>
          <p:cNvSpPr>
            <a:spLocks noGrp="1"/>
          </p:cNvSpPr>
          <p:nvPr>
            <p:ph type="sldNum" sz="quarter" idx="5"/>
          </p:nvPr>
        </p:nvSpPr>
        <p:spPr/>
        <p:txBody>
          <a:bodyPr/>
          <a:lstStyle/>
          <a:p>
            <a:fld id="{C786A86D-C467-429D-BB27-E7D4361F5A5E}" type="slidenum">
              <a:rPr lang="en-US" smtClean="0"/>
              <a:t>23</a:t>
            </a:fld>
            <a:endParaRPr lang="en-US"/>
          </a:p>
        </p:txBody>
      </p:sp>
    </p:spTree>
    <p:extLst>
      <p:ext uri="{BB962C8B-B14F-4D97-AF65-F5344CB8AC3E}">
        <p14:creationId xmlns:p14="http://schemas.microsoft.com/office/powerpoint/2010/main" val="1709863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86A86D-C467-429D-BB27-E7D4361F5A5E}" type="slidenum">
              <a:rPr lang="en-US" smtClean="0"/>
              <a:t>24</a:t>
            </a:fld>
            <a:endParaRPr lang="en-US"/>
          </a:p>
        </p:txBody>
      </p:sp>
    </p:spTree>
    <p:extLst>
      <p:ext uri="{BB962C8B-B14F-4D97-AF65-F5344CB8AC3E}">
        <p14:creationId xmlns:p14="http://schemas.microsoft.com/office/powerpoint/2010/main" val="4201882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86A86D-C467-429D-BB27-E7D4361F5A5E}" type="slidenum">
              <a:rPr lang="en-US" smtClean="0"/>
              <a:t>28</a:t>
            </a:fld>
            <a:endParaRPr lang="en-US"/>
          </a:p>
        </p:txBody>
      </p:sp>
    </p:spTree>
    <p:extLst>
      <p:ext uri="{BB962C8B-B14F-4D97-AF65-F5344CB8AC3E}">
        <p14:creationId xmlns:p14="http://schemas.microsoft.com/office/powerpoint/2010/main" val="2547059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86A86D-C467-429D-BB27-E7D4361F5A5E}" type="slidenum">
              <a:rPr lang="en-US" smtClean="0"/>
              <a:t>30</a:t>
            </a:fld>
            <a:endParaRPr lang="en-US"/>
          </a:p>
        </p:txBody>
      </p:sp>
    </p:spTree>
    <p:extLst>
      <p:ext uri="{BB962C8B-B14F-4D97-AF65-F5344CB8AC3E}">
        <p14:creationId xmlns:p14="http://schemas.microsoft.com/office/powerpoint/2010/main" val="4165204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76773-D3A1-4D38-AE44-D8B6F1CC6B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DD4C01C-CA1F-47A1-A98A-A3BF20F424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EF43EF0-B6EC-4180-AD2B-4C96522A7A10}"/>
              </a:ext>
            </a:extLst>
          </p:cNvPr>
          <p:cNvSpPr>
            <a:spLocks noGrp="1"/>
          </p:cNvSpPr>
          <p:nvPr>
            <p:ph type="dt" sz="half" idx="10"/>
          </p:nvPr>
        </p:nvSpPr>
        <p:spPr/>
        <p:txBody>
          <a:bodyPr/>
          <a:lstStyle/>
          <a:p>
            <a:fld id="{008D4D4D-6D07-4578-8E28-92A0274B1B94}" type="datetimeFigureOut">
              <a:rPr lang="en-US" smtClean="0"/>
              <a:t>2021-11-17</a:t>
            </a:fld>
            <a:endParaRPr lang="en-US"/>
          </a:p>
        </p:txBody>
      </p:sp>
      <p:sp>
        <p:nvSpPr>
          <p:cNvPr id="5" name="Footer Placeholder 4">
            <a:extLst>
              <a:ext uri="{FF2B5EF4-FFF2-40B4-BE49-F238E27FC236}">
                <a16:creationId xmlns:a16="http://schemas.microsoft.com/office/drawing/2014/main" id="{FA978188-03F3-460D-8DA2-A4AEBF7DC3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1F2280-63F2-44A7-9552-96D2AB049866}"/>
              </a:ext>
            </a:extLst>
          </p:cNvPr>
          <p:cNvSpPr>
            <a:spLocks noGrp="1"/>
          </p:cNvSpPr>
          <p:nvPr>
            <p:ph type="sldNum" sz="quarter" idx="12"/>
          </p:nvPr>
        </p:nvSpPr>
        <p:spPr/>
        <p:txBody>
          <a:bodyPr/>
          <a:lstStyle/>
          <a:p>
            <a:fld id="{D93BAA55-9331-46DA-BB8F-9686E49D8C60}" type="slidenum">
              <a:rPr lang="en-US" smtClean="0"/>
              <a:t>‹#›</a:t>
            </a:fld>
            <a:endParaRPr lang="en-US"/>
          </a:p>
        </p:txBody>
      </p:sp>
    </p:spTree>
    <p:extLst>
      <p:ext uri="{BB962C8B-B14F-4D97-AF65-F5344CB8AC3E}">
        <p14:creationId xmlns:p14="http://schemas.microsoft.com/office/powerpoint/2010/main" val="3998650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25DC1-B826-44B4-B110-C4B22A26AB2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1C8999-463A-4141-A8D3-DE66378726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E79073-3289-4E44-BF76-C965CCEE6271}"/>
              </a:ext>
            </a:extLst>
          </p:cNvPr>
          <p:cNvSpPr>
            <a:spLocks noGrp="1"/>
          </p:cNvSpPr>
          <p:nvPr>
            <p:ph type="dt" sz="half" idx="10"/>
          </p:nvPr>
        </p:nvSpPr>
        <p:spPr/>
        <p:txBody>
          <a:bodyPr/>
          <a:lstStyle/>
          <a:p>
            <a:fld id="{008D4D4D-6D07-4578-8E28-92A0274B1B94}" type="datetimeFigureOut">
              <a:rPr lang="en-US" smtClean="0"/>
              <a:t>2021-11-17</a:t>
            </a:fld>
            <a:endParaRPr lang="en-US"/>
          </a:p>
        </p:txBody>
      </p:sp>
      <p:sp>
        <p:nvSpPr>
          <p:cNvPr id="5" name="Footer Placeholder 4">
            <a:extLst>
              <a:ext uri="{FF2B5EF4-FFF2-40B4-BE49-F238E27FC236}">
                <a16:creationId xmlns:a16="http://schemas.microsoft.com/office/drawing/2014/main" id="{E4CBD2F2-CFCF-49DC-81C4-F423D59E33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F45601-5562-45F7-B39C-2331CAF74EB3}"/>
              </a:ext>
            </a:extLst>
          </p:cNvPr>
          <p:cNvSpPr>
            <a:spLocks noGrp="1"/>
          </p:cNvSpPr>
          <p:nvPr>
            <p:ph type="sldNum" sz="quarter" idx="12"/>
          </p:nvPr>
        </p:nvSpPr>
        <p:spPr/>
        <p:txBody>
          <a:bodyPr/>
          <a:lstStyle/>
          <a:p>
            <a:fld id="{D93BAA55-9331-46DA-BB8F-9686E49D8C60}" type="slidenum">
              <a:rPr lang="en-US" smtClean="0"/>
              <a:t>‹#›</a:t>
            </a:fld>
            <a:endParaRPr lang="en-US"/>
          </a:p>
        </p:txBody>
      </p:sp>
    </p:spTree>
    <p:extLst>
      <p:ext uri="{BB962C8B-B14F-4D97-AF65-F5344CB8AC3E}">
        <p14:creationId xmlns:p14="http://schemas.microsoft.com/office/powerpoint/2010/main" val="2556542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C65AB3-F184-462D-B5F6-10AFB30B068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FB1777-E111-4EC0-BD6F-BB1483557F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0C22AA-9BE8-4E23-B3BC-CCD741D0068A}"/>
              </a:ext>
            </a:extLst>
          </p:cNvPr>
          <p:cNvSpPr>
            <a:spLocks noGrp="1"/>
          </p:cNvSpPr>
          <p:nvPr>
            <p:ph type="dt" sz="half" idx="10"/>
          </p:nvPr>
        </p:nvSpPr>
        <p:spPr/>
        <p:txBody>
          <a:bodyPr/>
          <a:lstStyle/>
          <a:p>
            <a:fld id="{008D4D4D-6D07-4578-8E28-92A0274B1B94}" type="datetimeFigureOut">
              <a:rPr lang="en-US" smtClean="0"/>
              <a:t>2021-11-17</a:t>
            </a:fld>
            <a:endParaRPr lang="en-US"/>
          </a:p>
        </p:txBody>
      </p:sp>
      <p:sp>
        <p:nvSpPr>
          <p:cNvPr id="5" name="Footer Placeholder 4">
            <a:extLst>
              <a:ext uri="{FF2B5EF4-FFF2-40B4-BE49-F238E27FC236}">
                <a16:creationId xmlns:a16="http://schemas.microsoft.com/office/drawing/2014/main" id="{DB3B3F2F-D9AB-4354-A8D6-2B878D2D75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B0FE39-B17D-43F6-9A1F-27FD4F76A905}"/>
              </a:ext>
            </a:extLst>
          </p:cNvPr>
          <p:cNvSpPr>
            <a:spLocks noGrp="1"/>
          </p:cNvSpPr>
          <p:nvPr>
            <p:ph type="sldNum" sz="quarter" idx="12"/>
          </p:nvPr>
        </p:nvSpPr>
        <p:spPr/>
        <p:txBody>
          <a:bodyPr/>
          <a:lstStyle/>
          <a:p>
            <a:fld id="{D93BAA55-9331-46DA-BB8F-9686E49D8C60}" type="slidenum">
              <a:rPr lang="en-US" smtClean="0"/>
              <a:t>‹#›</a:t>
            </a:fld>
            <a:endParaRPr lang="en-US"/>
          </a:p>
        </p:txBody>
      </p:sp>
    </p:spTree>
    <p:extLst>
      <p:ext uri="{BB962C8B-B14F-4D97-AF65-F5344CB8AC3E}">
        <p14:creationId xmlns:p14="http://schemas.microsoft.com/office/powerpoint/2010/main" val="1947150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72D40-FB83-4CAE-8394-58FC909804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826E64-0774-4FEB-8D12-1A6AB6AB3C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9460FB-93F1-4FC1-9FF0-E9D645398571}"/>
              </a:ext>
            </a:extLst>
          </p:cNvPr>
          <p:cNvSpPr>
            <a:spLocks noGrp="1"/>
          </p:cNvSpPr>
          <p:nvPr>
            <p:ph type="dt" sz="half" idx="10"/>
          </p:nvPr>
        </p:nvSpPr>
        <p:spPr/>
        <p:txBody>
          <a:bodyPr/>
          <a:lstStyle/>
          <a:p>
            <a:fld id="{008D4D4D-6D07-4578-8E28-92A0274B1B94}" type="datetimeFigureOut">
              <a:rPr lang="en-US" smtClean="0"/>
              <a:t>2021-11-17</a:t>
            </a:fld>
            <a:endParaRPr lang="en-US"/>
          </a:p>
        </p:txBody>
      </p:sp>
      <p:sp>
        <p:nvSpPr>
          <p:cNvPr id="5" name="Footer Placeholder 4">
            <a:extLst>
              <a:ext uri="{FF2B5EF4-FFF2-40B4-BE49-F238E27FC236}">
                <a16:creationId xmlns:a16="http://schemas.microsoft.com/office/drawing/2014/main" id="{4A2C5A6C-07DE-4245-8134-5553FCB076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70EFD2-C752-40C1-A180-542441DF6664}"/>
              </a:ext>
            </a:extLst>
          </p:cNvPr>
          <p:cNvSpPr>
            <a:spLocks noGrp="1"/>
          </p:cNvSpPr>
          <p:nvPr>
            <p:ph type="sldNum" sz="quarter" idx="12"/>
          </p:nvPr>
        </p:nvSpPr>
        <p:spPr/>
        <p:txBody>
          <a:bodyPr/>
          <a:lstStyle/>
          <a:p>
            <a:fld id="{D93BAA55-9331-46DA-BB8F-9686E49D8C60}" type="slidenum">
              <a:rPr lang="en-US" smtClean="0"/>
              <a:t>‹#›</a:t>
            </a:fld>
            <a:endParaRPr lang="en-US"/>
          </a:p>
        </p:txBody>
      </p:sp>
    </p:spTree>
    <p:extLst>
      <p:ext uri="{BB962C8B-B14F-4D97-AF65-F5344CB8AC3E}">
        <p14:creationId xmlns:p14="http://schemas.microsoft.com/office/powerpoint/2010/main" val="2704126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ED97C-87D3-4F75-BB31-2D04BE0014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67B8717-D189-4C64-8BBB-BD1E6551D8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D762B2-42E3-4862-907D-4476E898FBA3}"/>
              </a:ext>
            </a:extLst>
          </p:cNvPr>
          <p:cNvSpPr>
            <a:spLocks noGrp="1"/>
          </p:cNvSpPr>
          <p:nvPr>
            <p:ph type="dt" sz="half" idx="10"/>
          </p:nvPr>
        </p:nvSpPr>
        <p:spPr/>
        <p:txBody>
          <a:bodyPr/>
          <a:lstStyle/>
          <a:p>
            <a:fld id="{008D4D4D-6D07-4578-8E28-92A0274B1B94}" type="datetimeFigureOut">
              <a:rPr lang="en-US" smtClean="0"/>
              <a:t>2021-11-17</a:t>
            </a:fld>
            <a:endParaRPr lang="en-US"/>
          </a:p>
        </p:txBody>
      </p:sp>
      <p:sp>
        <p:nvSpPr>
          <p:cNvPr id="5" name="Footer Placeholder 4">
            <a:extLst>
              <a:ext uri="{FF2B5EF4-FFF2-40B4-BE49-F238E27FC236}">
                <a16:creationId xmlns:a16="http://schemas.microsoft.com/office/drawing/2014/main" id="{5C1248E2-1F45-4CFD-82AE-81B3D35760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CB4C28-0F85-4EDB-BBB6-C645582D86CC}"/>
              </a:ext>
            </a:extLst>
          </p:cNvPr>
          <p:cNvSpPr>
            <a:spLocks noGrp="1"/>
          </p:cNvSpPr>
          <p:nvPr>
            <p:ph type="sldNum" sz="quarter" idx="12"/>
          </p:nvPr>
        </p:nvSpPr>
        <p:spPr/>
        <p:txBody>
          <a:bodyPr/>
          <a:lstStyle/>
          <a:p>
            <a:fld id="{D93BAA55-9331-46DA-BB8F-9686E49D8C60}" type="slidenum">
              <a:rPr lang="en-US" smtClean="0"/>
              <a:t>‹#›</a:t>
            </a:fld>
            <a:endParaRPr lang="en-US"/>
          </a:p>
        </p:txBody>
      </p:sp>
    </p:spTree>
    <p:extLst>
      <p:ext uri="{BB962C8B-B14F-4D97-AF65-F5344CB8AC3E}">
        <p14:creationId xmlns:p14="http://schemas.microsoft.com/office/powerpoint/2010/main" val="4282158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A45D9-E4EE-4406-BB1B-8A58A4B5E1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C42E97-F0E0-4F26-9FB1-C499CDB2BA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24F8B61-A2BA-4EED-81AB-9E31157E2D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6D0C156-C74E-4E40-BA54-2B37F653D2E2}"/>
              </a:ext>
            </a:extLst>
          </p:cNvPr>
          <p:cNvSpPr>
            <a:spLocks noGrp="1"/>
          </p:cNvSpPr>
          <p:nvPr>
            <p:ph type="dt" sz="half" idx="10"/>
          </p:nvPr>
        </p:nvSpPr>
        <p:spPr/>
        <p:txBody>
          <a:bodyPr/>
          <a:lstStyle/>
          <a:p>
            <a:fld id="{008D4D4D-6D07-4578-8E28-92A0274B1B94}" type="datetimeFigureOut">
              <a:rPr lang="en-US" smtClean="0"/>
              <a:t>2021-11-17</a:t>
            </a:fld>
            <a:endParaRPr lang="en-US"/>
          </a:p>
        </p:txBody>
      </p:sp>
      <p:sp>
        <p:nvSpPr>
          <p:cNvPr id="6" name="Footer Placeholder 5">
            <a:extLst>
              <a:ext uri="{FF2B5EF4-FFF2-40B4-BE49-F238E27FC236}">
                <a16:creationId xmlns:a16="http://schemas.microsoft.com/office/drawing/2014/main" id="{DF0ACD28-8EB0-4B28-A3DF-2E2EB7264E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9767F2-FA79-42E6-B265-092723F39DBA}"/>
              </a:ext>
            </a:extLst>
          </p:cNvPr>
          <p:cNvSpPr>
            <a:spLocks noGrp="1"/>
          </p:cNvSpPr>
          <p:nvPr>
            <p:ph type="sldNum" sz="quarter" idx="12"/>
          </p:nvPr>
        </p:nvSpPr>
        <p:spPr/>
        <p:txBody>
          <a:bodyPr/>
          <a:lstStyle/>
          <a:p>
            <a:fld id="{D93BAA55-9331-46DA-BB8F-9686E49D8C60}" type="slidenum">
              <a:rPr lang="en-US" smtClean="0"/>
              <a:t>‹#›</a:t>
            </a:fld>
            <a:endParaRPr lang="en-US"/>
          </a:p>
        </p:txBody>
      </p:sp>
    </p:spTree>
    <p:extLst>
      <p:ext uri="{BB962C8B-B14F-4D97-AF65-F5344CB8AC3E}">
        <p14:creationId xmlns:p14="http://schemas.microsoft.com/office/powerpoint/2010/main" val="723726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1CFD9-B0C0-4F0D-B609-01C1ED88C8F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57B8500-EFB6-4543-9C65-36536C6376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E46173-95C3-432E-B6C5-F67F2AE3C8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A0E29D0-2175-487B-9C76-5FBAF5B2ED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D2DC83-EDC1-4F90-91C9-61B7E77ADA1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F47510-A15D-44DB-875E-3221DCD5B298}"/>
              </a:ext>
            </a:extLst>
          </p:cNvPr>
          <p:cNvSpPr>
            <a:spLocks noGrp="1"/>
          </p:cNvSpPr>
          <p:nvPr>
            <p:ph type="dt" sz="half" idx="10"/>
          </p:nvPr>
        </p:nvSpPr>
        <p:spPr/>
        <p:txBody>
          <a:bodyPr/>
          <a:lstStyle/>
          <a:p>
            <a:fld id="{008D4D4D-6D07-4578-8E28-92A0274B1B94}" type="datetimeFigureOut">
              <a:rPr lang="en-US" smtClean="0"/>
              <a:t>2021-11-17</a:t>
            </a:fld>
            <a:endParaRPr lang="en-US"/>
          </a:p>
        </p:txBody>
      </p:sp>
      <p:sp>
        <p:nvSpPr>
          <p:cNvPr id="8" name="Footer Placeholder 7">
            <a:extLst>
              <a:ext uri="{FF2B5EF4-FFF2-40B4-BE49-F238E27FC236}">
                <a16:creationId xmlns:a16="http://schemas.microsoft.com/office/drawing/2014/main" id="{E73DFDCF-0C21-4C3B-BA6C-E8FA24F871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BA94FFC-84A1-4E8E-BF15-DBEBF452949D}"/>
              </a:ext>
            </a:extLst>
          </p:cNvPr>
          <p:cNvSpPr>
            <a:spLocks noGrp="1"/>
          </p:cNvSpPr>
          <p:nvPr>
            <p:ph type="sldNum" sz="quarter" idx="12"/>
          </p:nvPr>
        </p:nvSpPr>
        <p:spPr/>
        <p:txBody>
          <a:bodyPr/>
          <a:lstStyle/>
          <a:p>
            <a:fld id="{D93BAA55-9331-46DA-BB8F-9686E49D8C60}" type="slidenum">
              <a:rPr lang="en-US" smtClean="0"/>
              <a:t>‹#›</a:t>
            </a:fld>
            <a:endParaRPr lang="en-US"/>
          </a:p>
        </p:txBody>
      </p:sp>
    </p:spTree>
    <p:extLst>
      <p:ext uri="{BB962C8B-B14F-4D97-AF65-F5344CB8AC3E}">
        <p14:creationId xmlns:p14="http://schemas.microsoft.com/office/powerpoint/2010/main" val="2069023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AE4FE-DDA8-4242-92B5-C01937C5C2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09B46C-B41B-4CBA-AAC6-D6070C178B50}"/>
              </a:ext>
            </a:extLst>
          </p:cNvPr>
          <p:cNvSpPr>
            <a:spLocks noGrp="1"/>
          </p:cNvSpPr>
          <p:nvPr>
            <p:ph type="dt" sz="half" idx="10"/>
          </p:nvPr>
        </p:nvSpPr>
        <p:spPr/>
        <p:txBody>
          <a:bodyPr/>
          <a:lstStyle/>
          <a:p>
            <a:fld id="{008D4D4D-6D07-4578-8E28-92A0274B1B94}" type="datetimeFigureOut">
              <a:rPr lang="en-US" smtClean="0"/>
              <a:t>2021-11-17</a:t>
            </a:fld>
            <a:endParaRPr lang="en-US"/>
          </a:p>
        </p:txBody>
      </p:sp>
      <p:sp>
        <p:nvSpPr>
          <p:cNvPr id="4" name="Footer Placeholder 3">
            <a:extLst>
              <a:ext uri="{FF2B5EF4-FFF2-40B4-BE49-F238E27FC236}">
                <a16:creationId xmlns:a16="http://schemas.microsoft.com/office/drawing/2014/main" id="{9C0F6A87-DAF0-4E5F-90FE-A3D0B10D3C0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9A23124-C289-4EB2-9E25-99B62B74CF77}"/>
              </a:ext>
            </a:extLst>
          </p:cNvPr>
          <p:cNvSpPr>
            <a:spLocks noGrp="1"/>
          </p:cNvSpPr>
          <p:nvPr>
            <p:ph type="sldNum" sz="quarter" idx="12"/>
          </p:nvPr>
        </p:nvSpPr>
        <p:spPr/>
        <p:txBody>
          <a:bodyPr/>
          <a:lstStyle/>
          <a:p>
            <a:fld id="{D93BAA55-9331-46DA-BB8F-9686E49D8C60}" type="slidenum">
              <a:rPr lang="en-US" smtClean="0"/>
              <a:t>‹#›</a:t>
            </a:fld>
            <a:endParaRPr lang="en-US"/>
          </a:p>
        </p:txBody>
      </p:sp>
    </p:spTree>
    <p:extLst>
      <p:ext uri="{BB962C8B-B14F-4D97-AF65-F5344CB8AC3E}">
        <p14:creationId xmlns:p14="http://schemas.microsoft.com/office/powerpoint/2010/main" val="1272127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96F516-9FDD-41CD-9E62-8ED16CD91328}"/>
              </a:ext>
            </a:extLst>
          </p:cNvPr>
          <p:cNvSpPr>
            <a:spLocks noGrp="1"/>
          </p:cNvSpPr>
          <p:nvPr>
            <p:ph type="dt" sz="half" idx="10"/>
          </p:nvPr>
        </p:nvSpPr>
        <p:spPr/>
        <p:txBody>
          <a:bodyPr/>
          <a:lstStyle/>
          <a:p>
            <a:fld id="{008D4D4D-6D07-4578-8E28-92A0274B1B94}" type="datetimeFigureOut">
              <a:rPr lang="en-US" smtClean="0"/>
              <a:t>2021-11-17</a:t>
            </a:fld>
            <a:endParaRPr lang="en-US"/>
          </a:p>
        </p:txBody>
      </p:sp>
      <p:sp>
        <p:nvSpPr>
          <p:cNvPr id="3" name="Footer Placeholder 2">
            <a:extLst>
              <a:ext uri="{FF2B5EF4-FFF2-40B4-BE49-F238E27FC236}">
                <a16:creationId xmlns:a16="http://schemas.microsoft.com/office/drawing/2014/main" id="{050F0787-802F-43DB-8981-330724036C5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9F9F93B-DB88-4F59-8DD5-3F4CD9B3D0A9}"/>
              </a:ext>
            </a:extLst>
          </p:cNvPr>
          <p:cNvSpPr>
            <a:spLocks noGrp="1"/>
          </p:cNvSpPr>
          <p:nvPr>
            <p:ph type="sldNum" sz="quarter" idx="12"/>
          </p:nvPr>
        </p:nvSpPr>
        <p:spPr/>
        <p:txBody>
          <a:bodyPr/>
          <a:lstStyle/>
          <a:p>
            <a:fld id="{D93BAA55-9331-46DA-BB8F-9686E49D8C60}" type="slidenum">
              <a:rPr lang="en-US" smtClean="0"/>
              <a:t>‹#›</a:t>
            </a:fld>
            <a:endParaRPr lang="en-US"/>
          </a:p>
        </p:txBody>
      </p:sp>
    </p:spTree>
    <p:extLst>
      <p:ext uri="{BB962C8B-B14F-4D97-AF65-F5344CB8AC3E}">
        <p14:creationId xmlns:p14="http://schemas.microsoft.com/office/powerpoint/2010/main" val="299048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7C9ED-C726-4160-86C4-422CF13CE9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BB1F515-3AD9-4B9B-98EB-64869DA5A9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071287-9376-4F48-9D1F-E535C20FAB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668BD9-6955-4472-8FF6-01B4F7D33F5B}"/>
              </a:ext>
            </a:extLst>
          </p:cNvPr>
          <p:cNvSpPr>
            <a:spLocks noGrp="1"/>
          </p:cNvSpPr>
          <p:nvPr>
            <p:ph type="dt" sz="half" idx="10"/>
          </p:nvPr>
        </p:nvSpPr>
        <p:spPr/>
        <p:txBody>
          <a:bodyPr/>
          <a:lstStyle/>
          <a:p>
            <a:fld id="{008D4D4D-6D07-4578-8E28-92A0274B1B94}" type="datetimeFigureOut">
              <a:rPr lang="en-US" smtClean="0"/>
              <a:t>2021-11-17</a:t>
            </a:fld>
            <a:endParaRPr lang="en-US"/>
          </a:p>
        </p:txBody>
      </p:sp>
      <p:sp>
        <p:nvSpPr>
          <p:cNvPr id="6" name="Footer Placeholder 5">
            <a:extLst>
              <a:ext uri="{FF2B5EF4-FFF2-40B4-BE49-F238E27FC236}">
                <a16:creationId xmlns:a16="http://schemas.microsoft.com/office/drawing/2014/main" id="{02C36AA3-C046-468C-863C-81CFC0D544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F2AF7F-D3C7-4EF4-8C37-6D9995395A3B}"/>
              </a:ext>
            </a:extLst>
          </p:cNvPr>
          <p:cNvSpPr>
            <a:spLocks noGrp="1"/>
          </p:cNvSpPr>
          <p:nvPr>
            <p:ph type="sldNum" sz="quarter" idx="12"/>
          </p:nvPr>
        </p:nvSpPr>
        <p:spPr/>
        <p:txBody>
          <a:bodyPr/>
          <a:lstStyle/>
          <a:p>
            <a:fld id="{D93BAA55-9331-46DA-BB8F-9686E49D8C60}" type="slidenum">
              <a:rPr lang="en-US" smtClean="0"/>
              <a:t>‹#›</a:t>
            </a:fld>
            <a:endParaRPr lang="en-US"/>
          </a:p>
        </p:txBody>
      </p:sp>
    </p:spTree>
    <p:extLst>
      <p:ext uri="{BB962C8B-B14F-4D97-AF65-F5344CB8AC3E}">
        <p14:creationId xmlns:p14="http://schemas.microsoft.com/office/powerpoint/2010/main" val="387098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238A3-1B5E-4C5C-A696-1FFEDC9C04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71437CF-9C9F-49B8-B701-8686F92336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934EB05-A0FF-4305-A1A6-E3D2E74ABB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7FC5F2-2F13-4AA3-B7E5-B2AF8962F955}"/>
              </a:ext>
            </a:extLst>
          </p:cNvPr>
          <p:cNvSpPr>
            <a:spLocks noGrp="1"/>
          </p:cNvSpPr>
          <p:nvPr>
            <p:ph type="dt" sz="half" idx="10"/>
          </p:nvPr>
        </p:nvSpPr>
        <p:spPr/>
        <p:txBody>
          <a:bodyPr/>
          <a:lstStyle/>
          <a:p>
            <a:fld id="{008D4D4D-6D07-4578-8E28-92A0274B1B94}" type="datetimeFigureOut">
              <a:rPr lang="en-US" smtClean="0"/>
              <a:t>2021-11-17</a:t>
            </a:fld>
            <a:endParaRPr lang="en-US"/>
          </a:p>
        </p:txBody>
      </p:sp>
      <p:sp>
        <p:nvSpPr>
          <p:cNvPr id="6" name="Footer Placeholder 5">
            <a:extLst>
              <a:ext uri="{FF2B5EF4-FFF2-40B4-BE49-F238E27FC236}">
                <a16:creationId xmlns:a16="http://schemas.microsoft.com/office/drawing/2014/main" id="{42522636-63CF-4375-95FA-9F5CF2CA25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561219-AEDD-47C3-8D54-C4F77C4DE576}"/>
              </a:ext>
            </a:extLst>
          </p:cNvPr>
          <p:cNvSpPr>
            <a:spLocks noGrp="1"/>
          </p:cNvSpPr>
          <p:nvPr>
            <p:ph type="sldNum" sz="quarter" idx="12"/>
          </p:nvPr>
        </p:nvSpPr>
        <p:spPr/>
        <p:txBody>
          <a:bodyPr/>
          <a:lstStyle/>
          <a:p>
            <a:fld id="{D93BAA55-9331-46DA-BB8F-9686E49D8C60}" type="slidenum">
              <a:rPr lang="en-US" smtClean="0"/>
              <a:t>‹#›</a:t>
            </a:fld>
            <a:endParaRPr lang="en-US"/>
          </a:p>
        </p:txBody>
      </p:sp>
    </p:spTree>
    <p:extLst>
      <p:ext uri="{BB962C8B-B14F-4D97-AF65-F5344CB8AC3E}">
        <p14:creationId xmlns:p14="http://schemas.microsoft.com/office/powerpoint/2010/main" val="1878266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CE5CF3-27C7-42FE-B600-7902FD0FA9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AA8C77-EF5F-4D39-85BE-22EAFC5649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AF11D8-9BB8-478D-911D-99FA73AED3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8D4D4D-6D07-4578-8E28-92A0274B1B94}" type="datetimeFigureOut">
              <a:rPr lang="en-US" smtClean="0"/>
              <a:t>2021-11-17</a:t>
            </a:fld>
            <a:endParaRPr lang="en-US"/>
          </a:p>
        </p:txBody>
      </p:sp>
      <p:sp>
        <p:nvSpPr>
          <p:cNvPr id="5" name="Footer Placeholder 4">
            <a:extLst>
              <a:ext uri="{FF2B5EF4-FFF2-40B4-BE49-F238E27FC236}">
                <a16:creationId xmlns:a16="http://schemas.microsoft.com/office/drawing/2014/main" id="{322CE9A6-8BA6-4FF4-B9DE-C9D53D0FC5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841B499-236A-4C4C-B76F-32F1814091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3BAA55-9331-46DA-BB8F-9686E49D8C60}" type="slidenum">
              <a:rPr lang="en-US" smtClean="0"/>
              <a:t>‹#›</a:t>
            </a:fld>
            <a:endParaRPr lang="en-US"/>
          </a:p>
        </p:txBody>
      </p:sp>
    </p:spTree>
    <p:extLst>
      <p:ext uri="{BB962C8B-B14F-4D97-AF65-F5344CB8AC3E}">
        <p14:creationId xmlns:p14="http://schemas.microsoft.com/office/powerpoint/2010/main" val="19861901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https://github.com/roomylee/rnn-text-classification-tf" TargetMode="External"/><Relationship Id="rId3" Type="http://schemas.openxmlformats.org/officeDocument/2006/relationships/hyperlink" Target="https://www.researchgate.net/figure/Bidirectional-recurrent-neural-networks-BRNNs_fig3_282530613" TargetMode="External"/><Relationship Id="rId7" Type="http://schemas.openxmlformats.org/officeDocument/2006/relationships/hyperlink" Target="https://medium.com/@ashish.cse16/understanding-the-flow-of-information-through-lstm-cell-4b8eee2c4c9d" TargetMode="External"/><Relationship Id="rId2" Type="http://schemas.openxmlformats.org/officeDocument/2006/relationships/hyperlink" Target="https://stanford.edu/~shervine/teaching/cs-230/cheatsheet-recurrent-neural-networks" TargetMode="External"/><Relationship Id="rId1" Type="http://schemas.openxmlformats.org/officeDocument/2006/relationships/slideLayout" Target="../slideLayouts/slideLayout2.xml"/><Relationship Id="rId6" Type="http://schemas.openxmlformats.org/officeDocument/2006/relationships/hyperlink" Target="http://dprogrammer.org/rnn-lstm-gru" TargetMode="External"/><Relationship Id="rId5" Type="http://schemas.openxmlformats.org/officeDocument/2006/relationships/hyperlink" Target="https://d2l.ai/chapter_recurrent-modern/deep-rnn.html" TargetMode="External"/><Relationship Id="rId10" Type="http://schemas.openxmlformats.org/officeDocument/2006/relationships/hyperlink" Target="https://buomsoo-kim.github.io/attention/2020/01/01/Attention-mechanism-1.md/" TargetMode="External"/><Relationship Id="rId4" Type="http://schemas.openxmlformats.org/officeDocument/2006/relationships/hyperlink" Target="https://towardsdatascience.com/understanding-encoder-decoder-sequence-to-sequence-model-679e04af4346" TargetMode="External"/><Relationship Id="rId9" Type="http://schemas.openxmlformats.org/officeDocument/2006/relationships/hyperlink" Target="https://towardsdatascience.com/an-introduction-to-attention-transformers-and-bert-part-1-da0e838c7cda" TargetMode="External"/></Relationships>
</file>

<file path=ppt/slides/_rels/slide36.xml.rels><?xml version="1.0" encoding="UTF-8" standalone="yes"?>
<Relationships xmlns="http://schemas.openxmlformats.org/package/2006/relationships"><Relationship Id="rId2" Type="http://schemas.openxmlformats.org/officeDocument/2006/relationships/hyperlink" Target="https://bitbucket.org/diip20201/tutorials/src/master/sequencial_data_dl/"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3DE9C-9A1A-4C19-B1F0-B24F3A88BBA2}"/>
              </a:ext>
            </a:extLst>
          </p:cNvPr>
          <p:cNvSpPr>
            <a:spLocks noGrp="1"/>
          </p:cNvSpPr>
          <p:nvPr>
            <p:ph type="ctrTitle"/>
          </p:nvPr>
        </p:nvSpPr>
        <p:spPr/>
        <p:txBody>
          <a:bodyPr/>
          <a:lstStyle/>
          <a:p>
            <a:r>
              <a:rPr lang="en-US" dirty="0"/>
              <a:t>Deep Learning for Sequential Data</a:t>
            </a:r>
          </a:p>
        </p:txBody>
      </p:sp>
      <p:sp>
        <p:nvSpPr>
          <p:cNvPr id="3" name="Subtitle 2">
            <a:extLst>
              <a:ext uri="{FF2B5EF4-FFF2-40B4-BE49-F238E27FC236}">
                <a16:creationId xmlns:a16="http://schemas.microsoft.com/office/drawing/2014/main" id="{F33E6D03-32BE-40A1-9AB6-34B2632F69B4}"/>
              </a:ext>
            </a:extLst>
          </p:cNvPr>
          <p:cNvSpPr>
            <a:spLocks noGrp="1"/>
          </p:cNvSpPr>
          <p:nvPr>
            <p:ph type="subTitle" idx="1"/>
          </p:nvPr>
        </p:nvSpPr>
        <p:spPr/>
        <p:txBody>
          <a:bodyPr/>
          <a:lstStyle/>
          <a:p>
            <a:r>
              <a:rPr lang="en-US" dirty="0"/>
              <a:t>Models and applications</a:t>
            </a:r>
          </a:p>
        </p:txBody>
      </p:sp>
    </p:spTree>
    <p:extLst>
      <p:ext uri="{BB962C8B-B14F-4D97-AF65-F5344CB8AC3E}">
        <p14:creationId xmlns:p14="http://schemas.microsoft.com/office/powerpoint/2010/main" val="1026245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44B8F-A2E0-4016-9A09-9542FAA094CA}"/>
              </a:ext>
            </a:extLst>
          </p:cNvPr>
          <p:cNvSpPr>
            <a:spLocks noGrp="1"/>
          </p:cNvSpPr>
          <p:nvPr>
            <p:ph type="title"/>
          </p:nvPr>
        </p:nvSpPr>
        <p:spPr/>
        <p:txBody>
          <a:bodyPr/>
          <a:lstStyle/>
          <a:p>
            <a:r>
              <a:rPr lang="en-US" dirty="0"/>
              <a:t>RNN Variants</a:t>
            </a:r>
            <a:r>
              <a:rPr lang="en-US" baseline="30000" dirty="0"/>
              <a:t>1</a:t>
            </a:r>
          </a:p>
        </p:txBody>
      </p:sp>
      <p:sp>
        <p:nvSpPr>
          <p:cNvPr id="3" name="Content Placeholder 2">
            <a:extLst>
              <a:ext uri="{FF2B5EF4-FFF2-40B4-BE49-F238E27FC236}">
                <a16:creationId xmlns:a16="http://schemas.microsoft.com/office/drawing/2014/main" id="{114CE4DC-56CF-4203-A911-8FAD17A522CF}"/>
              </a:ext>
            </a:extLst>
          </p:cNvPr>
          <p:cNvSpPr>
            <a:spLocks noGrp="1"/>
          </p:cNvSpPr>
          <p:nvPr>
            <p:ph idx="1"/>
          </p:nvPr>
        </p:nvSpPr>
        <p:spPr>
          <a:xfrm>
            <a:off x="838200" y="1435208"/>
            <a:ext cx="10761324" cy="5514232"/>
          </a:xfrm>
        </p:spPr>
        <p:txBody>
          <a:bodyPr>
            <a:normAutofit/>
          </a:bodyPr>
          <a:lstStyle/>
          <a:p>
            <a:pPr marL="457200" lvl="1" indent="0" algn="ctr">
              <a:buNone/>
            </a:pPr>
            <a:r>
              <a:rPr lang="en-US" b="0" dirty="0">
                <a:solidFill>
                  <a:srgbClr val="222222"/>
                </a:solidFill>
                <a:effectLst/>
                <a:latin typeface="Calibri (Body)"/>
              </a:rPr>
              <a:t>RNNs that produce an output at each time step and have recurrent connections only from the output of one step to the hidden unites in the next step:</a:t>
            </a:r>
          </a:p>
          <a:p>
            <a:pPr marL="457200" lvl="1" indent="0" algn="ctr">
              <a:buNone/>
            </a:pPr>
            <a:endParaRPr lang="en-US" dirty="0">
              <a:solidFill>
                <a:srgbClr val="222222"/>
              </a:solidFill>
              <a:latin typeface="Calibri (Body)"/>
            </a:endParaRPr>
          </a:p>
          <a:p>
            <a:pPr marL="457200" lvl="1" indent="0" algn="ctr">
              <a:buNone/>
            </a:pPr>
            <a:endParaRPr lang="en-US" dirty="0">
              <a:solidFill>
                <a:srgbClr val="222222"/>
              </a:solidFill>
              <a:latin typeface="Calibri (Body)"/>
            </a:endParaRPr>
          </a:p>
          <a:p>
            <a:pPr marL="457200" lvl="1" indent="0" algn="ctr">
              <a:buNone/>
            </a:pPr>
            <a:endParaRPr lang="en-US" dirty="0">
              <a:solidFill>
                <a:srgbClr val="222222"/>
              </a:solidFill>
              <a:latin typeface="Calibri (Body)"/>
            </a:endParaRPr>
          </a:p>
          <a:p>
            <a:pPr marL="457200" lvl="1" indent="0" algn="ctr">
              <a:buNone/>
            </a:pPr>
            <a:endParaRPr lang="en-US" dirty="0">
              <a:solidFill>
                <a:srgbClr val="222222"/>
              </a:solidFill>
              <a:latin typeface="Calibri (Body)"/>
            </a:endParaRPr>
          </a:p>
          <a:p>
            <a:pPr marL="457200" lvl="1" indent="0" algn="ctr">
              <a:buNone/>
            </a:pPr>
            <a:endParaRPr lang="en-US" dirty="0">
              <a:solidFill>
                <a:srgbClr val="222222"/>
              </a:solidFill>
              <a:latin typeface="Calibri (Body)"/>
            </a:endParaRPr>
          </a:p>
          <a:p>
            <a:pPr marL="457200" lvl="1" indent="0" algn="ctr">
              <a:buNone/>
            </a:pPr>
            <a:endParaRPr lang="en-US" dirty="0">
              <a:solidFill>
                <a:srgbClr val="222222"/>
              </a:solidFill>
              <a:latin typeface="Calibri (Body)"/>
            </a:endParaRPr>
          </a:p>
          <a:p>
            <a:pPr marL="457200" lvl="1" indent="0" algn="ctr">
              <a:buNone/>
            </a:pPr>
            <a:endParaRPr lang="en-US" dirty="0">
              <a:solidFill>
                <a:srgbClr val="222222"/>
              </a:solidFill>
              <a:latin typeface="Calibri (Body)"/>
            </a:endParaRPr>
          </a:p>
          <a:p>
            <a:pPr marL="457200" lvl="1" indent="0" algn="ctr">
              <a:buNone/>
            </a:pPr>
            <a:endParaRPr lang="en-US" dirty="0">
              <a:solidFill>
                <a:srgbClr val="222222"/>
              </a:solidFill>
              <a:latin typeface="Calibri (Body)"/>
            </a:endParaRPr>
          </a:p>
          <a:p>
            <a:pPr marL="457200" lvl="1" indent="0" algn="ctr">
              <a:buNone/>
            </a:pPr>
            <a:endParaRPr lang="en-US" dirty="0">
              <a:solidFill>
                <a:srgbClr val="222222"/>
              </a:solidFill>
              <a:latin typeface="Calibri (Body)"/>
            </a:endParaRPr>
          </a:p>
          <a:p>
            <a:pPr marL="457200" lvl="1" indent="0" algn="ctr">
              <a:buNone/>
            </a:pPr>
            <a:endParaRPr lang="en-US" dirty="0">
              <a:solidFill>
                <a:srgbClr val="222222"/>
              </a:solidFill>
              <a:latin typeface="Calibri (Body)"/>
            </a:endParaRPr>
          </a:p>
          <a:p>
            <a:pPr marL="457200" lvl="1" indent="0" algn="ctr">
              <a:buNone/>
            </a:pPr>
            <a:endParaRPr lang="en-US" dirty="0">
              <a:solidFill>
                <a:srgbClr val="222222"/>
              </a:solidFill>
              <a:latin typeface="Calibri (Body)"/>
            </a:endParaRPr>
          </a:p>
          <a:p>
            <a:pPr marL="457200" lvl="1" indent="0" algn="ctr">
              <a:buNone/>
            </a:pPr>
            <a:endParaRPr lang="en-US" dirty="0">
              <a:solidFill>
                <a:srgbClr val="24292E"/>
              </a:solidFill>
              <a:latin typeface="-apple-system"/>
            </a:endParaRPr>
          </a:p>
          <a:p>
            <a:pPr marL="457200" lvl="1" indent="0" algn="ctr">
              <a:buNone/>
            </a:pPr>
            <a:endParaRPr lang="en-US" b="0" i="0" dirty="0">
              <a:solidFill>
                <a:srgbClr val="24292E"/>
              </a:solidFill>
              <a:effectLst/>
              <a:latin typeface="-apple-system"/>
            </a:endParaRPr>
          </a:p>
          <a:p>
            <a:pPr marL="457200" lvl="1" indent="0" algn="ctr">
              <a:buNone/>
            </a:pPr>
            <a:endParaRPr lang="en-US" dirty="0">
              <a:solidFill>
                <a:srgbClr val="24292E"/>
              </a:solidFill>
              <a:latin typeface="-apple-system"/>
            </a:endParaRPr>
          </a:p>
          <a:p>
            <a:pPr marL="457200" lvl="1" indent="0" algn="ctr">
              <a:buNone/>
            </a:pPr>
            <a:endParaRPr lang="en-US" b="0" i="0" dirty="0">
              <a:solidFill>
                <a:srgbClr val="24292E"/>
              </a:solidFill>
              <a:effectLst/>
              <a:latin typeface="-apple-system"/>
            </a:endParaRPr>
          </a:p>
          <a:p>
            <a:pPr marL="457200" lvl="1" indent="0" algn="ctr">
              <a:buNone/>
            </a:pPr>
            <a:endParaRPr lang="en-US" b="0" i="0" dirty="0">
              <a:solidFill>
                <a:srgbClr val="24292E"/>
              </a:solidFill>
              <a:effectLst/>
              <a:latin typeface="-apple-system"/>
            </a:endParaRPr>
          </a:p>
          <a:p>
            <a:pPr marL="457200" lvl="1" indent="0" algn="ctr">
              <a:buNone/>
            </a:pPr>
            <a:endParaRPr lang="en-US" dirty="0">
              <a:solidFill>
                <a:srgbClr val="24292E"/>
              </a:solidFill>
              <a:latin typeface="-apple-system"/>
            </a:endParaRPr>
          </a:p>
          <a:p>
            <a:pPr marL="457200" lvl="1" indent="0" algn="ctr">
              <a:buNone/>
            </a:pPr>
            <a:endParaRPr lang="en-US" b="0" i="0" dirty="0">
              <a:solidFill>
                <a:srgbClr val="24292E"/>
              </a:solidFill>
              <a:effectLst/>
              <a:latin typeface="-apple-system"/>
            </a:endParaRPr>
          </a:p>
          <a:p>
            <a:pPr marL="457200" lvl="1" indent="0">
              <a:buNone/>
            </a:pPr>
            <a:endParaRPr lang="en-US" b="0" i="0" dirty="0">
              <a:solidFill>
                <a:srgbClr val="222222"/>
              </a:solidFill>
              <a:effectLst/>
              <a:latin typeface="Calibri (Body)"/>
            </a:endParaRPr>
          </a:p>
          <a:p>
            <a:endParaRPr lang="en-US" dirty="0"/>
          </a:p>
        </p:txBody>
      </p:sp>
      <p:pic>
        <p:nvPicPr>
          <p:cNvPr id="5" name="Picture 4">
            <a:extLst>
              <a:ext uri="{FF2B5EF4-FFF2-40B4-BE49-F238E27FC236}">
                <a16:creationId xmlns:a16="http://schemas.microsoft.com/office/drawing/2014/main" id="{A8DA59C9-852A-41CD-B92F-9D78A261EC58}"/>
              </a:ext>
            </a:extLst>
          </p:cNvPr>
          <p:cNvPicPr>
            <a:picLocks noChangeAspect="1"/>
          </p:cNvPicPr>
          <p:nvPr/>
        </p:nvPicPr>
        <p:blipFill>
          <a:blip r:embed="rId3"/>
          <a:stretch>
            <a:fillRect/>
          </a:stretch>
        </p:blipFill>
        <p:spPr>
          <a:xfrm>
            <a:off x="2742024" y="2226317"/>
            <a:ext cx="7735925" cy="4099770"/>
          </a:xfrm>
          <a:prstGeom prst="rect">
            <a:avLst/>
          </a:prstGeom>
        </p:spPr>
      </p:pic>
    </p:spTree>
    <p:extLst>
      <p:ext uri="{BB962C8B-B14F-4D97-AF65-F5344CB8AC3E}">
        <p14:creationId xmlns:p14="http://schemas.microsoft.com/office/powerpoint/2010/main" val="3401384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44B8F-A2E0-4016-9A09-9542FAA094CA}"/>
              </a:ext>
            </a:extLst>
          </p:cNvPr>
          <p:cNvSpPr>
            <a:spLocks noGrp="1"/>
          </p:cNvSpPr>
          <p:nvPr>
            <p:ph type="title"/>
          </p:nvPr>
        </p:nvSpPr>
        <p:spPr/>
        <p:txBody>
          <a:bodyPr/>
          <a:lstStyle/>
          <a:p>
            <a:r>
              <a:rPr lang="en-US" dirty="0"/>
              <a:t>RNN Variants</a:t>
            </a:r>
            <a:r>
              <a:rPr lang="en-US" baseline="30000" dirty="0"/>
              <a:t>1</a:t>
            </a:r>
          </a:p>
        </p:txBody>
      </p:sp>
      <p:sp>
        <p:nvSpPr>
          <p:cNvPr id="3" name="Content Placeholder 2">
            <a:extLst>
              <a:ext uri="{FF2B5EF4-FFF2-40B4-BE49-F238E27FC236}">
                <a16:creationId xmlns:a16="http://schemas.microsoft.com/office/drawing/2014/main" id="{114CE4DC-56CF-4203-A911-8FAD17A522CF}"/>
              </a:ext>
            </a:extLst>
          </p:cNvPr>
          <p:cNvSpPr>
            <a:spLocks noGrp="1"/>
          </p:cNvSpPr>
          <p:nvPr>
            <p:ph idx="1"/>
          </p:nvPr>
        </p:nvSpPr>
        <p:spPr>
          <a:xfrm>
            <a:off x="838200" y="1435208"/>
            <a:ext cx="10761324" cy="5514232"/>
          </a:xfrm>
        </p:spPr>
        <p:txBody>
          <a:bodyPr>
            <a:normAutofit/>
          </a:bodyPr>
          <a:lstStyle/>
          <a:p>
            <a:pPr marL="457200" lvl="1" indent="0" algn="ctr">
              <a:buNone/>
            </a:pPr>
            <a:r>
              <a:rPr lang="en-US" b="0" dirty="0">
                <a:solidFill>
                  <a:srgbClr val="222222"/>
                </a:solidFill>
                <a:effectLst/>
                <a:latin typeface="Calibri (Body)"/>
              </a:rPr>
              <a:t>RNNs that produce an output at each time step and have recurrent connections only from the output of one step to the hidden unites in the next step:</a:t>
            </a:r>
          </a:p>
          <a:p>
            <a:pPr marL="457200" lvl="1" indent="0" algn="ctr">
              <a:buNone/>
            </a:pPr>
            <a:endParaRPr lang="en-US" dirty="0">
              <a:solidFill>
                <a:srgbClr val="222222"/>
              </a:solidFill>
              <a:latin typeface="Calibri (Body)"/>
            </a:endParaRPr>
          </a:p>
          <a:p>
            <a:pPr marL="457200" lvl="1" indent="0" algn="ctr">
              <a:buNone/>
            </a:pPr>
            <a:endParaRPr lang="en-US" dirty="0">
              <a:solidFill>
                <a:srgbClr val="222222"/>
              </a:solidFill>
              <a:latin typeface="Calibri (Body)"/>
            </a:endParaRPr>
          </a:p>
          <a:p>
            <a:pPr marL="457200" lvl="1" indent="0" algn="ctr">
              <a:buNone/>
            </a:pPr>
            <a:endParaRPr lang="en-US" dirty="0">
              <a:solidFill>
                <a:srgbClr val="222222"/>
              </a:solidFill>
              <a:latin typeface="Calibri (Body)"/>
            </a:endParaRPr>
          </a:p>
          <a:p>
            <a:pPr marL="457200" lvl="1" indent="0" algn="ctr">
              <a:buNone/>
            </a:pPr>
            <a:endParaRPr lang="en-US" dirty="0">
              <a:solidFill>
                <a:srgbClr val="222222"/>
              </a:solidFill>
              <a:latin typeface="Calibri (Body)"/>
            </a:endParaRPr>
          </a:p>
          <a:p>
            <a:pPr marL="457200" lvl="1" indent="0" algn="ctr">
              <a:buNone/>
            </a:pPr>
            <a:endParaRPr lang="en-US" dirty="0">
              <a:solidFill>
                <a:srgbClr val="222222"/>
              </a:solidFill>
              <a:latin typeface="Calibri (Body)"/>
            </a:endParaRPr>
          </a:p>
          <a:p>
            <a:pPr marL="457200" lvl="1" indent="0" algn="ctr">
              <a:buNone/>
            </a:pPr>
            <a:endParaRPr lang="en-US" dirty="0">
              <a:solidFill>
                <a:srgbClr val="222222"/>
              </a:solidFill>
              <a:latin typeface="Calibri (Body)"/>
            </a:endParaRPr>
          </a:p>
          <a:p>
            <a:pPr marL="457200" lvl="1" indent="0" algn="ctr">
              <a:buNone/>
            </a:pPr>
            <a:endParaRPr lang="en-US" dirty="0">
              <a:solidFill>
                <a:srgbClr val="222222"/>
              </a:solidFill>
              <a:latin typeface="Calibri (Body)"/>
            </a:endParaRPr>
          </a:p>
          <a:p>
            <a:pPr marL="457200" lvl="1" indent="0" algn="ctr">
              <a:buNone/>
            </a:pPr>
            <a:endParaRPr lang="en-US" dirty="0">
              <a:solidFill>
                <a:srgbClr val="222222"/>
              </a:solidFill>
              <a:latin typeface="Calibri (Body)"/>
            </a:endParaRPr>
          </a:p>
          <a:p>
            <a:pPr marL="457200" lvl="1" indent="0" algn="ctr">
              <a:buNone/>
            </a:pPr>
            <a:endParaRPr lang="en-US" dirty="0">
              <a:solidFill>
                <a:srgbClr val="222222"/>
              </a:solidFill>
              <a:latin typeface="Calibri (Body)"/>
            </a:endParaRPr>
          </a:p>
          <a:p>
            <a:pPr marL="457200" lvl="1" indent="0" algn="ctr">
              <a:buNone/>
            </a:pPr>
            <a:endParaRPr lang="en-US" dirty="0">
              <a:solidFill>
                <a:srgbClr val="222222"/>
              </a:solidFill>
              <a:latin typeface="Calibri (Body)"/>
            </a:endParaRPr>
          </a:p>
          <a:p>
            <a:pPr marL="457200" lvl="1" indent="0" algn="ctr">
              <a:buNone/>
            </a:pPr>
            <a:endParaRPr lang="en-US" dirty="0">
              <a:solidFill>
                <a:srgbClr val="222222"/>
              </a:solidFill>
              <a:latin typeface="Calibri (Body)"/>
            </a:endParaRPr>
          </a:p>
          <a:p>
            <a:pPr marL="457200" lvl="1" indent="0" algn="ctr">
              <a:buNone/>
            </a:pPr>
            <a:r>
              <a:rPr lang="en-US" dirty="0">
                <a:solidFill>
                  <a:srgbClr val="222222"/>
                </a:solidFill>
                <a:latin typeface="Calibri (Body)"/>
              </a:rPr>
              <a:t>Less powerful but easier to train</a:t>
            </a:r>
            <a:endParaRPr lang="en-US" b="0" dirty="0">
              <a:solidFill>
                <a:srgbClr val="24292E"/>
              </a:solidFill>
              <a:effectLst/>
              <a:latin typeface="-apple-system"/>
            </a:endParaRPr>
          </a:p>
          <a:p>
            <a:pPr marL="457200" lvl="1" indent="0" algn="ctr">
              <a:buNone/>
            </a:pPr>
            <a:endParaRPr lang="en-US" dirty="0">
              <a:solidFill>
                <a:srgbClr val="24292E"/>
              </a:solidFill>
              <a:latin typeface="-apple-system"/>
            </a:endParaRPr>
          </a:p>
          <a:p>
            <a:pPr marL="457200" lvl="1" indent="0" algn="ctr">
              <a:buNone/>
            </a:pPr>
            <a:endParaRPr lang="en-US" b="0" i="0" dirty="0">
              <a:solidFill>
                <a:srgbClr val="24292E"/>
              </a:solidFill>
              <a:effectLst/>
              <a:latin typeface="-apple-system"/>
            </a:endParaRPr>
          </a:p>
          <a:p>
            <a:pPr marL="457200" lvl="1" indent="0" algn="ctr">
              <a:buNone/>
            </a:pPr>
            <a:endParaRPr lang="en-US" dirty="0">
              <a:solidFill>
                <a:srgbClr val="24292E"/>
              </a:solidFill>
              <a:latin typeface="-apple-system"/>
            </a:endParaRPr>
          </a:p>
          <a:p>
            <a:pPr marL="457200" lvl="1" indent="0" algn="ctr">
              <a:buNone/>
            </a:pPr>
            <a:endParaRPr lang="en-US" b="0" i="0" dirty="0">
              <a:solidFill>
                <a:srgbClr val="24292E"/>
              </a:solidFill>
              <a:effectLst/>
              <a:latin typeface="-apple-system"/>
            </a:endParaRPr>
          </a:p>
          <a:p>
            <a:pPr marL="457200" lvl="1" indent="0" algn="ctr">
              <a:buNone/>
            </a:pPr>
            <a:endParaRPr lang="en-US" b="0" i="0" dirty="0">
              <a:solidFill>
                <a:srgbClr val="24292E"/>
              </a:solidFill>
              <a:effectLst/>
              <a:latin typeface="-apple-system"/>
            </a:endParaRPr>
          </a:p>
          <a:p>
            <a:pPr marL="457200" lvl="1" indent="0" algn="ctr">
              <a:buNone/>
            </a:pPr>
            <a:endParaRPr lang="en-US" dirty="0">
              <a:solidFill>
                <a:srgbClr val="24292E"/>
              </a:solidFill>
              <a:latin typeface="-apple-system"/>
            </a:endParaRPr>
          </a:p>
          <a:p>
            <a:pPr marL="457200" lvl="1" indent="0" algn="ctr">
              <a:buNone/>
            </a:pPr>
            <a:endParaRPr lang="en-US" b="0" i="0" dirty="0">
              <a:solidFill>
                <a:srgbClr val="24292E"/>
              </a:solidFill>
              <a:effectLst/>
              <a:latin typeface="-apple-system"/>
            </a:endParaRPr>
          </a:p>
          <a:p>
            <a:pPr marL="457200" lvl="1" indent="0">
              <a:buNone/>
            </a:pPr>
            <a:endParaRPr lang="en-US" b="0" i="0" dirty="0">
              <a:solidFill>
                <a:srgbClr val="222222"/>
              </a:solidFill>
              <a:effectLst/>
              <a:latin typeface="Calibri (Body)"/>
            </a:endParaRPr>
          </a:p>
          <a:p>
            <a:endParaRPr lang="en-US" dirty="0"/>
          </a:p>
        </p:txBody>
      </p:sp>
      <p:pic>
        <p:nvPicPr>
          <p:cNvPr id="5" name="Picture 4">
            <a:extLst>
              <a:ext uri="{FF2B5EF4-FFF2-40B4-BE49-F238E27FC236}">
                <a16:creationId xmlns:a16="http://schemas.microsoft.com/office/drawing/2014/main" id="{A8DA59C9-852A-41CD-B92F-9D78A261EC58}"/>
              </a:ext>
            </a:extLst>
          </p:cNvPr>
          <p:cNvPicPr>
            <a:picLocks noChangeAspect="1"/>
          </p:cNvPicPr>
          <p:nvPr/>
        </p:nvPicPr>
        <p:blipFill>
          <a:blip r:embed="rId3"/>
          <a:stretch>
            <a:fillRect/>
          </a:stretch>
        </p:blipFill>
        <p:spPr>
          <a:xfrm>
            <a:off x="2742024" y="2226317"/>
            <a:ext cx="7735925" cy="4099770"/>
          </a:xfrm>
          <a:prstGeom prst="rect">
            <a:avLst/>
          </a:prstGeom>
        </p:spPr>
      </p:pic>
      <p:sp>
        <p:nvSpPr>
          <p:cNvPr id="4" name="Oval 3">
            <a:extLst>
              <a:ext uri="{FF2B5EF4-FFF2-40B4-BE49-F238E27FC236}">
                <a16:creationId xmlns:a16="http://schemas.microsoft.com/office/drawing/2014/main" id="{30B5FC6B-4D70-4D19-90BD-9B784E7C4DF0}"/>
              </a:ext>
            </a:extLst>
          </p:cNvPr>
          <p:cNvSpPr/>
          <p:nvPr/>
        </p:nvSpPr>
        <p:spPr>
          <a:xfrm>
            <a:off x="6682831" y="3874094"/>
            <a:ext cx="1901535" cy="18902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1139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44B8F-A2E0-4016-9A09-9542FAA094CA}"/>
              </a:ext>
            </a:extLst>
          </p:cNvPr>
          <p:cNvSpPr>
            <a:spLocks noGrp="1"/>
          </p:cNvSpPr>
          <p:nvPr>
            <p:ph type="title"/>
          </p:nvPr>
        </p:nvSpPr>
        <p:spPr/>
        <p:txBody>
          <a:bodyPr/>
          <a:lstStyle/>
          <a:p>
            <a:r>
              <a:rPr lang="en-US" dirty="0"/>
              <a:t>RNN Variants</a:t>
            </a:r>
            <a:r>
              <a:rPr lang="en-US" baseline="30000" dirty="0"/>
              <a:t>1</a:t>
            </a:r>
          </a:p>
        </p:txBody>
      </p:sp>
      <p:sp>
        <p:nvSpPr>
          <p:cNvPr id="3" name="Content Placeholder 2">
            <a:extLst>
              <a:ext uri="{FF2B5EF4-FFF2-40B4-BE49-F238E27FC236}">
                <a16:creationId xmlns:a16="http://schemas.microsoft.com/office/drawing/2014/main" id="{114CE4DC-56CF-4203-A911-8FAD17A522CF}"/>
              </a:ext>
            </a:extLst>
          </p:cNvPr>
          <p:cNvSpPr>
            <a:spLocks noGrp="1"/>
          </p:cNvSpPr>
          <p:nvPr>
            <p:ph idx="1"/>
          </p:nvPr>
        </p:nvSpPr>
        <p:spPr>
          <a:xfrm>
            <a:off x="838200" y="1333948"/>
            <a:ext cx="10761324" cy="5524052"/>
          </a:xfrm>
        </p:spPr>
        <p:txBody>
          <a:bodyPr>
            <a:normAutofit/>
          </a:bodyPr>
          <a:lstStyle/>
          <a:p>
            <a:pPr marL="457200" lvl="1" indent="0" algn="ctr">
              <a:buNone/>
            </a:pPr>
            <a:r>
              <a:rPr lang="en-US" b="0" dirty="0">
                <a:solidFill>
                  <a:srgbClr val="222222"/>
                </a:solidFill>
                <a:effectLst/>
                <a:latin typeface="Calibri (Body)"/>
              </a:rPr>
              <a:t>RNNs with recurrent connections between hidden units that read an entire sequence and then produce a single output: </a:t>
            </a:r>
          </a:p>
          <a:p>
            <a:pPr marL="457200" lvl="1" indent="0" algn="ctr">
              <a:buNone/>
            </a:pPr>
            <a:endParaRPr lang="en-US" dirty="0">
              <a:solidFill>
                <a:srgbClr val="222222"/>
              </a:solidFill>
              <a:latin typeface="Calibri (Body)"/>
            </a:endParaRPr>
          </a:p>
          <a:p>
            <a:pPr marL="457200" lvl="1" indent="0" algn="ctr">
              <a:buNone/>
            </a:pPr>
            <a:endParaRPr lang="en-US" b="0" dirty="0">
              <a:solidFill>
                <a:srgbClr val="222222"/>
              </a:solidFill>
              <a:effectLst/>
              <a:latin typeface="Calibri (Body)"/>
            </a:endParaRPr>
          </a:p>
          <a:p>
            <a:pPr marL="457200" lvl="1" indent="0" algn="ctr">
              <a:buNone/>
            </a:pPr>
            <a:endParaRPr lang="en-US" dirty="0">
              <a:solidFill>
                <a:srgbClr val="222222"/>
              </a:solidFill>
              <a:latin typeface="Calibri (Body)"/>
            </a:endParaRPr>
          </a:p>
          <a:p>
            <a:pPr marL="457200" lvl="1" indent="0" algn="ctr">
              <a:buNone/>
            </a:pPr>
            <a:endParaRPr lang="en-US" b="0" dirty="0">
              <a:solidFill>
                <a:srgbClr val="222222"/>
              </a:solidFill>
              <a:effectLst/>
              <a:latin typeface="Calibri (Body)"/>
            </a:endParaRPr>
          </a:p>
          <a:p>
            <a:pPr marL="457200" lvl="1" indent="0" algn="ctr">
              <a:buNone/>
            </a:pPr>
            <a:endParaRPr lang="en-US" dirty="0">
              <a:solidFill>
                <a:srgbClr val="222222"/>
              </a:solidFill>
              <a:latin typeface="Calibri (Body)"/>
            </a:endParaRPr>
          </a:p>
          <a:p>
            <a:pPr marL="457200" lvl="1" indent="0" algn="ctr">
              <a:buNone/>
            </a:pPr>
            <a:endParaRPr lang="en-US" b="0" dirty="0">
              <a:solidFill>
                <a:srgbClr val="222222"/>
              </a:solidFill>
              <a:effectLst/>
              <a:latin typeface="Calibri (Body)"/>
            </a:endParaRPr>
          </a:p>
          <a:p>
            <a:pPr marL="457200" lvl="1" indent="0" algn="ctr">
              <a:buNone/>
            </a:pPr>
            <a:endParaRPr lang="en-US" dirty="0">
              <a:solidFill>
                <a:srgbClr val="222222"/>
              </a:solidFill>
              <a:latin typeface="Calibri (Body)"/>
            </a:endParaRPr>
          </a:p>
          <a:p>
            <a:pPr marL="457200" lvl="1" indent="0" algn="ctr">
              <a:buNone/>
            </a:pPr>
            <a:endParaRPr lang="en-US" b="0" dirty="0">
              <a:solidFill>
                <a:srgbClr val="222222"/>
              </a:solidFill>
              <a:effectLst/>
              <a:latin typeface="Calibri (Body)"/>
            </a:endParaRPr>
          </a:p>
          <a:p>
            <a:pPr marL="457200" lvl="1" indent="0" algn="ctr">
              <a:buNone/>
            </a:pPr>
            <a:endParaRPr lang="en-US" b="0" dirty="0">
              <a:solidFill>
                <a:srgbClr val="222222"/>
              </a:solidFill>
              <a:effectLst/>
              <a:latin typeface="Calibri (Body)"/>
            </a:endParaRPr>
          </a:p>
          <a:p>
            <a:pPr marL="457200" lvl="1" indent="0" algn="ctr">
              <a:buNone/>
            </a:pPr>
            <a:endParaRPr lang="en-US" b="0" dirty="0">
              <a:solidFill>
                <a:srgbClr val="222222"/>
              </a:solidFill>
              <a:effectLst/>
              <a:latin typeface="Calibri (Body)"/>
            </a:endParaRPr>
          </a:p>
          <a:p>
            <a:pPr marL="457200" lvl="1" indent="0" algn="ctr">
              <a:buNone/>
            </a:pPr>
            <a:r>
              <a:rPr lang="en-US" b="0" dirty="0">
                <a:solidFill>
                  <a:srgbClr val="222222"/>
                </a:solidFill>
                <a:effectLst/>
                <a:latin typeface="Calibri (Body)"/>
              </a:rPr>
              <a:t>Can be used to summarize a sequence and produce a fixed-size representation used as input for further processing</a:t>
            </a:r>
          </a:p>
          <a:p>
            <a:pPr marL="457200" lvl="1" indent="0" algn="ctr">
              <a:buNone/>
            </a:pPr>
            <a:endParaRPr lang="en-US" b="0" dirty="0">
              <a:solidFill>
                <a:srgbClr val="24292E"/>
              </a:solidFill>
              <a:effectLst/>
              <a:latin typeface="-apple-system"/>
            </a:endParaRPr>
          </a:p>
          <a:p>
            <a:pPr marL="457200" lvl="1" indent="0" algn="ctr">
              <a:buNone/>
            </a:pPr>
            <a:endParaRPr lang="en-US" dirty="0">
              <a:solidFill>
                <a:srgbClr val="24292E"/>
              </a:solidFill>
              <a:latin typeface="-apple-system"/>
            </a:endParaRPr>
          </a:p>
          <a:p>
            <a:pPr marL="457200" lvl="1" indent="0" algn="ctr">
              <a:buNone/>
            </a:pPr>
            <a:endParaRPr lang="en-US" b="0" i="0" dirty="0">
              <a:solidFill>
                <a:srgbClr val="24292E"/>
              </a:solidFill>
              <a:effectLst/>
              <a:latin typeface="-apple-system"/>
            </a:endParaRPr>
          </a:p>
          <a:p>
            <a:pPr marL="457200" lvl="1" indent="0" algn="ctr">
              <a:buNone/>
            </a:pPr>
            <a:endParaRPr lang="en-US" dirty="0">
              <a:solidFill>
                <a:srgbClr val="24292E"/>
              </a:solidFill>
              <a:latin typeface="-apple-system"/>
            </a:endParaRPr>
          </a:p>
          <a:p>
            <a:pPr marL="457200" lvl="1" indent="0" algn="ctr">
              <a:buNone/>
            </a:pPr>
            <a:endParaRPr lang="en-US" b="0" i="0" dirty="0">
              <a:solidFill>
                <a:srgbClr val="24292E"/>
              </a:solidFill>
              <a:effectLst/>
              <a:latin typeface="-apple-system"/>
            </a:endParaRPr>
          </a:p>
          <a:p>
            <a:pPr marL="457200" lvl="1" indent="0" algn="ctr">
              <a:buNone/>
            </a:pPr>
            <a:endParaRPr lang="en-US" b="0" i="0" dirty="0">
              <a:solidFill>
                <a:srgbClr val="24292E"/>
              </a:solidFill>
              <a:effectLst/>
              <a:latin typeface="-apple-system"/>
            </a:endParaRPr>
          </a:p>
          <a:p>
            <a:pPr marL="457200" lvl="1" indent="0" algn="ctr">
              <a:buNone/>
            </a:pPr>
            <a:endParaRPr lang="en-US" dirty="0">
              <a:solidFill>
                <a:srgbClr val="24292E"/>
              </a:solidFill>
              <a:latin typeface="-apple-system"/>
            </a:endParaRPr>
          </a:p>
          <a:p>
            <a:pPr marL="457200" lvl="1" indent="0" algn="ctr">
              <a:buNone/>
            </a:pPr>
            <a:endParaRPr lang="en-US" b="0" i="0" dirty="0">
              <a:solidFill>
                <a:srgbClr val="24292E"/>
              </a:solidFill>
              <a:effectLst/>
              <a:latin typeface="-apple-system"/>
            </a:endParaRPr>
          </a:p>
          <a:p>
            <a:pPr marL="457200" lvl="1" indent="0">
              <a:buNone/>
            </a:pPr>
            <a:endParaRPr lang="en-US" b="0" i="0" dirty="0">
              <a:solidFill>
                <a:srgbClr val="222222"/>
              </a:solidFill>
              <a:effectLst/>
              <a:latin typeface="Calibri (Body)"/>
            </a:endParaRPr>
          </a:p>
          <a:p>
            <a:endParaRPr lang="en-US" dirty="0"/>
          </a:p>
        </p:txBody>
      </p:sp>
      <p:pic>
        <p:nvPicPr>
          <p:cNvPr id="5" name="Picture 4">
            <a:extLst>
              <a:ext uri="{FF2B5EF4-FFF2-40B4-BE49-F238E27FC236}">
                <a16:creationId xmlns:a16="http://schemas.microsoft.com/office/drawing/2014/main" id="{831DF025-F419-41EA-8462-808F39418F47}"/>
              </a:ext>
            </a:extLst>
          </p:cNvPr>
          <p:cNvPicPr>
            <a:picLocks noChangeAspect="1"/>
          </p:cNvPicPr>
          <p:nvPr/>
        </p:nvPicPr>
        <p:blipFill>
          <a:blip r:embed="rId2"/>
          <a:stretch>
            <a:fillRect/>
          </a:stretch>
        </p:blipFill>
        <p:spPr>
          <a:xfrm>
            <a:off x="2958352" y="2072083"/>
            <a:ext cx="5895191" cy="3901968"/>
          </a:xfrm>
          <a:prstGeom prst="rect">
            <a:avLst/>
          </a:prstGeom>
        </p:spPr>
      </p:pic>
    </p:spTree>
    <p:extLst>
      <p:ext uri="{BB962C8B-B14F-4D97-AF65-F5344CB8AC3E}">
        <p14:creationId xmlns:p14="http://schemas.microsoft.com/office/powerpoint/2010/main" val="3981643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44B8F-A2E0-4016-9A09-9542FAA094CA}"/>
              </a:ext>
            </a:extLst>
          </p:cNvPr>
          <p:cNvSpPr>
            <a:spLocks noGrp="1"/>
          </p:cNvSpPr>
          <p:nvPr>
            <p:ph type="title"/>
          </p:nvPr>
        </p:nvSpPr>
        <p:spPr>
          <a:xfrm>
            <a:off x="838200" y="365125"/>
            <a:ext cx="10761324" cy="1325563"/>
          </a:xfrm>
        </p:spPr>
        <p:txBody>
          <a:bodyPr>
            <a:normAutofit/>
          </a:bodyPr>
          <a:lstStyle/>
          <a:p>
            <a:r>
              <a:rPr lang="en-US" sz="3600" b="1" dirty="0"/>
              <a:t>Encoder-Decoder Sequence-to Sequence Architectures</a:t>
            </a:r>
            <a:r>
              <a:rPr lang="en-US" baseline="30000" dirty="0"/>
              <a:t>1,4</a:t>
            </a:r>
          </a:p>
        </p:txBody>
      </p:sp>
      <p:sp>
        <p:nvSpPr>
          <p:cNvPr id="3" name="Content Placeholder 2">
            <a:extLst>
              <a:ext uri="{FF2B5EF4-FFF2-40B4-BE49-F238E27FC236}">
                <a16:creationId xmlns:a16="http://schemas.microsoft.com/office/drawing/2014/main" id="{114CE4DC-56CF-4203-A911-8FAD17A522CF}"/>
              </a:ext>
            </a:extLst>
          </p:cNvPr>
          <p:cNvSpPr>
            <a:spLocks noGrp="1"/>
          </p:cNvSpPr>
          <p:nvPr>
            <p:ph idx="1"/>
          </p:nvPr>
        </p:nvSpPr>
        <p:spPr>
          <a:xfrm>
            <a:off x="838200" y="1582220"/>
            <a:ext cx="10761324" cy="4469259"/>
          </a:xfrm>
        </p:spPr>
        <p:txBody>
          <a:bodyPr>
            <a:normAutofit/>
          </a:bodyPr>
          <a:lstStyle/>
          <a:p>
            <a:pPr marL="457200" lvl="1" indent="0" algn="ctr">
              <a:buNone/>
            </a:pPr>
            <a:r>
              <a:rPr lang="en-US" b="0" i="0" dirty="0">
                <a:solidFill>
                  <a:srgbClr val="222222"/>
                </a:solidFill>
                <a:effectLst/>
                <a:latin typeface="Calibri (Body)"/>
              </a:rPr>
              <a:t>A </a:t>
            </a:r>
            <a:r>
              <a:rPr lang="en-US" b="0" i="1" dirty="0">
                <a:solidFill>
                  <a:srgbClr val="222222"/>
                </a:solidFill>
                <a:effectLst/>
                <a:latin typeface="Calibri (Body)"/>
              </a:rPr>
              <a:t>sequence to sequence</a:t>
            </a:r>
            <a:r>
              <a:rPr lang="en-US" b="0" i="0" dirty="0">
                <a:solidFill>
                  <a:srgbClr val="222222"/>
                </a:solidFill>
                <a:effectLst/>
                <a:latin typeface="Calibri (Body)"/>
              </a:rPr>
              <a:t> </a:t>
            </a:r>
            <a:r>
              <a:rPr lang="en-US" b="0" i="1" dirty="0">
                <a:solidFill>
                  <a:srgbClr val="222222"/>
                </a:solidFill>
                <a:effectLst/>
                <a:latin typeface="Calibri (Body)"/>
              </a:rPr>
              <a:t>(Seq2Seq)</a:t>
            </a:r>
            <a:r>
              <a:rPr lang="en-US" b="0" i="1" baseline="30000" dirty="0">
                <a:solidFill>
                  <a:srgbClr val="222222"/>
                </a:solidFill>
                <a:effectLst/>
                <a:latin typeface="Calibri (Body)"/>
              </a:rPr>
              <a:t>15,16</a:t>
            </a:r>
            <a:r>
              <a:rPr lang="en-US" b="0" i="0" dirty="0">
                <a:solidFill>
                  <a:srgbClr val="222222"/>
                </a:solidFill>
                <a:effectLst/>
                <a:latin typeface="Calibri (Body)"/>
              </a:rPr>
              <a:t> model aims to map a fixed-length input with a fixed-length output where the length of the input and output </a:t>
            </a:r>
            <a:r>
              <a:rPr lang="en-US" b="0" i="0" u="sng" dirty="0">
                <a:solidFill>
                  <a:srgbClr val="222222"/>
                </a:solidFill>
                <a:effectLst/>
                <a:latin typeface="Calibri (Body)"/>
              </a:rPr>
              <a:t>may differ</a:t>
            </a:r>
            <a:r>
              <a:rPr lang="en-US" b="0" i="0" dirty="0">
                <a:solidFill>
                  <a:srgbClr val="222222"/>
                </a:solidFill>
                <a:effectLst/>
                <a:latin typeface="Calibri (Body)"/>
              </a:rPr>
              <a:t>.</a:t>
            </a:r>
          </a:p>
          <a:p>
            <a:pPr marL="457200" lvl="1" indent="0" algn="ctr">
              <a:buNone/>
            </a:pPr>
            <a:endParaRPr lang="en-US" b="0" i="0" dirty="0">
              <a:solidFill>
                <a:srgbClr val="222222"/>
              </a:solidFill>
              <a:effectLst/>
              <a:latin typeface="Calibri (Body)"/>
            </a:endParaRPr>
          </a:p>
        </p:txBody>
      </p:sp>
      <p:pic>
        <p:nvPicPr>
          <p:cNvPr id="2050" name="Picture 2" descr="Image for post">
            <a:extLst>
              <a:ext uri="{FF2B5EF4-FFF2-40B4-BE49-F238E27FC236}">
                <a16:creationId xmlns:a16="http://schemas.microsoft.com/office/drawing/2014/main" id="{70870443-33B1-4659-9BD6-7150D3CFC3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9816" y="2476072"/>
            <a:ext cx="9499600" cy="427715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4CCAC8B9-9FC5-4FC2-8FCC-679239003E07}"/>
              </a:ext>
            </a:extLst>
          </p:cNvPr>
          <p:cNvSpPr/>
          <p:nvPr/>
        </p:nvSpPr>
        <p:spPr>
          <a:xfrm rot="5400000">
            <a:off x="6883700" y="4150754"/>
            <a:ext cx="1726058" cy="65754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Context</a:t>
            </a:r>
          </a:p>
        </p:txBody>
      </p:sp>
    </p:spTree>
    <p:extLst>
      <p:ext uri="{BB962C8B-B14F-4D97-AF65-F5344CB8AC3E}">
        <p14:creationId xmlns:p14="http://schemas.microsoft.com/office/powerpoint/2010/main" val="3767280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44B8F-A2E0-4016-9A09-9542FAA094CA}"/>
              </a:ext>
            </a:extLst>
          </p:cNvPr>
          <p:cNvSpPr>
            <a:spLocks noGrp="1"/>
          </p:cNvSpPr>
          <p:nvPr>
            <p:ph type="title"/>
          </p:nvPr>
        </p:nvSpPr>
        <p:spPr>
          <a:xfrm>
            <a:off x="838200" y="365125"/>
            <a:ext cx="10761324" cy="1325563"/>
          </a:xfrm>
        </p:spPr>
        <p:txBody>
          <a:bodyPr/>
          <a:lstStyle/>
          <a:p>
            <a:r>
              <a:rPr kumimoji="0" lang="en-US" sz="3600" b="1" i="0" u="none" strike="noStrike" kern="1200" cap="none" spc="0" normalizeH="0" baseline="0" noProof="0" dirty="0">
                <a:ln>
                  <a:noFill/>
                </a:ln>
                <a:solidFill>
                  <a:prstClr val="black"/>
                </a:solidFill>
                <a:effectLst/>
                <a:uLnTx/>
                <a:uFillTx/>
                <a:latin typeface="Calibri Light" panose="020F0302020204030204"/>
                <a:ea typeface="+mj-ea"/>
                <a:cs typeface="+mj-cs"/>
              </a:rPr>
              <a:t>Encoder-Decoder Sequence-to Sequence Architectures</a:t>
            </a:r>
            <a:r>
              <a:rPr kumimoji="0" lang="en-US" sz="4400" b="0" i="0" u="none" strike="noStrike" kern="1200" cap="none" spc="0" normalizeH="0" baseline="30000" noProof="0" dirty="0">
                <a:ln>
                  <a:noFill/>
                </a:ln>
                <a:solidFill>
                  <a:prstClr val="black"/>
                </a:solidFill>
                <a:effectLst/>
                <a:uLnTx/>
                <a:uFillTx/>
                <a:latin typeface="Calibri Light" panose="020F0302020204030204"/>
                <a:ea typeface="+mj-ea"/>
                <a:cs typeface="+mj-cs"/>
              </a:rPr>
              <a:t>1,4</a:t>
            </a:r>
            <a:endParaRPr lang="en-US" baseline="30000" dirty="0"/>
          </a:p>
        </p:txBody>
      </p:sp>
      <p:sp>
        <p:nvSpPr>
          <p:cNvPr id="3" name="Content Placeholder 2">
            <a:extLst>
              <a:ext uri="{FF2B5EF4-FFF2-40B4-BE49-F238E27FC236}">
                <a16:creationId xmlns:a16="http://schemas.microsoft.com/office/drawing/2014/main" id="{114CE4DC-56CF-4203-A911-8FAD17A522CF}"/>
              </a:ext>
            </a:extLst>
          </p:cNvPr>
          <p:cNvSpPr>
            <a:spLocks noGrp="1"/>
          </p:cNvSpPr>
          <p:nvPr>
            <p:ph idx="1"/>
          </p:nvPr>
        </p:nvSpPr>
        <p:spPr>
          <a:xfrm>
            <a:off x="838200" y="1825625"/>
            <a:ext cx="10761324" cy="4225854"/>
          </a:xfrm>
        </p:spPr>
        <p:txBody>
          <a:bodyPr>
            <a:normAutofit/>
          </a:bodyPr>
          <a:lstStyle/>
          <a:p>
            <a:pPr marL="457200" lvl="1" indent="0" algn="ctr">
              <a:buNone/>
            </a:pPr>
            <a:r>
              <a:rPr lang="en-US" b="0" i="0" dirty="0">
                <a:solidFill>
                  <a:srgbClr val="222222"/>
                </a:solidFill>
                <a:effectLst/>
                <a:latin typeface="Calibri (Body)"/>
              </a:rPr>
              <a:t>A </a:t>
            </a:r>
            <a:r>
              <a:rPr lang="en-US" b="0" i="1" dirty="0">
                <a:solidFill>
                  <a:srgbClr val="222222"/>
                </a:solidFill>
                <a:effectLst/>
                <a:latin typeface="Calibri (Body)"/>
              </a:rPr>
              <a:t>sequence to sequence</a:t>
            </a:r>
            <a:r>
              <a:rPr lang="en-US" b="0" i="0" dirty="0">
                <a:solidFill>
                  <a:srgbClr val="222222"/>
                </a:solidFill>
                <a:effectLst/>
                <a:latin typeface="Calibri (Body)"/>
              </a:rPr>
              <a:t> </a:t>
            </a:r>
            <a:r>
              <a:rPr lang="en-US" b="0" i="1" dirty="0">
                <a:solidFill>
                  <a:srgbClr val="222222"/>
                </a:solidFill>
                <a:effectLst/>
                <a:latin typeface="Calibri (Body)"/>
              </a:rPr>
              <a:t>(Seq2Seq)</a:t>
            </a:r>
            <a:r>
              <a:rPr lang="en-US" b="0" i="1" baseline="30000" dirty="0">
                <a:solidFill>
                  <a:srgbClr val="222222"/>
                </a:solidFill>
                <a:effectLst/>
                <a:latin typeface="Calibri (Body)"/>
              </a:rPr>
              <a:t>15,16</a:t>
            </a:r>
            <a:r>
              <a:rPr lang="en-US" b="0" i="0" dirty="0">
                <a:solidFill>
                  <a:srgbClr val="222222"/>
                </a:solidFill>
                <a:effectLst/>
                <a:latin typeface="Calibri (Body)"/>
              </a:rPr>
              <a:t> model aims to map a fixed-length input with a fixed-length output where the length of the input and output </a:t>
            </a:r>
            <a:r>
              <a:rPr lang="en-US" b="0" i="0" u="sng" dirty="0">
                <a:solidFill>
                  <a:srgbClr val="222222"/>
                </a:solidFill>
                <a:effectLst/>
                <a:latin typeface="Calibri (Body)"/>
              </a:rPr>
              <a:t>may differ</a:t>
            </a:r>
            <a:r>
              <a:rPr lang="en-US" b="0" i="0" dirty="0">
                <a:solidFill>
                  <a:srgbClr val="222222"/>
                </a:solidFill>
                <a:effectLst/>
                <a:latin typeface="Calibri (Body)"/>
              </a:rPr>
              <a:t>.</a:t>
            </a:r>
          </a:p>
          <a:p>
            <a:pPr marL="457200" lvl="1" indent="0" algn="ctr">
              <a:buNone/>
            </a:pPr>
            <a:endParaRPr lang="en-US" b="0" i="0" dirty="0">
              <a:solidFill>
                <a:srgbClr val="222222"/>
              </a:solidFill>
              <a:effectLst/>
              <a:latin typeface="Calibri (Body)"/>
            </a:endParaRPr>
          </a:p>
          <a:p>
            <a:pPr lvl="1"/>
            <a:r>
              <a:rPr lang="en-US" b="1" dirty="0">
                <a:solidFill>
                  <a:srgbClr val="222222"/>
                </a:solidFill>
                <a:latin typeface="Calibri (Body)"/>
              </a:rPr>
              <a:t>Encoder</a:t>
            </a:r>
            <a:r>
              <a:rPr lang="en-US" dirty="0">
                <a:solidFill>
                  <a:srgbClr val="222222"/>
                </a:solidFill>
                <a:latin typeface="Calibri (Body)"/>
              </a:rPr>
              <a:t>: processes the input sequence (ordinary sequence-to-vector RNN)</a:t>
            </a:r>
          </a:p>
          <a:p>
            <a:pPr lvl="1"/>
            <a:r>
              <a:rPr lang="en-US" sz="2400" b="1" dirty="0">
                <a:solidFill>
                  <a:srgbClr val="222222"/>
                </a:solidFill>
                <a:latin typeface="Calibri (Body)"/>
              </a:rPr>
              <a:t>Context</a:t>
            </a:r>
            <a:r>
              <a:rPr lang="en-US" sz="2400" dirty="0">
                <a:solidFill>
                  <a:srgbClr val="222222"/>
                </a:solidFill>
                <a:latin typeface="Calibri (Body)"/>
              </a:rPr>
              <a:t>: output of the encoder</a:t>
            </a:r>
          </a:p>
          <a:p>
            <a:pPr lvl="2"/>
            <a:r>
              <a:rPr lang="en-US" dirty="0">
                <a:solidFill>
                  <a:srgbClr val="222222"/>
                </a:solidFill>
                <a:latin typeface="Calibri (Body)"/>
              </a:rPr>
              <a:t>is </a:t>
            </a:r>
            <a:r>
              <a:rPr lang="en-US" sz="2000" dirty="0">
                <a:solidFill>
                  <a:srgbClr val="222222"/>
                </a:solidFill>
                <a:latin typeface="Calibri (Body)"/>
              </a:rPr>
              <a:t>usually a simple function of its final hidden state</a:t>
            </a:r>
          </a:p>
          <a:p>
            <a:pPr lvl="2"/>
            <a:r>
              <a:rPr lang="en-US" dirty="0">
                <a:solidFill>
                  <a:srgbClr val="222222"/>
                </a:solidFill>
                <a:latin typeface="Calibri (Body)"/>
              </a:rPr>
              <a:t>aims to encapsulate the information for all input elements in order to help the decoder make accurate predictions</a:t>
            </a:r>
          </a:p>
          <a:p>
            <a:pPr lvl="1"/>
            <a:r>
              <a:rPr lang="en-US" sz="2400" b="1" dirty="0">
                <a:solidFill>
                  <a:srgbClr val="222222"/>
                </a:solidFill>
                <a:latin typeface="Calibri (Body)"/>
              </a:rPr>
              <a:t>Decoder</a:t>
            </a:r>
            <a:r>
              <a:rPr lang="en-US" sz="2400" dirty="0">
                <a:solidFill>
                  <a:srgbClr val="222222"/>
                </a:solidFill>
                <a:latin typeface="Calibri (Body)"/>
              </a:rPr>
              <a:t>: is conditioned on the context to generate the output sequence</a:t>
            </a:r>
          </a:p>
          <a:p>
            <a:pPr lvl="2"/>
            <a:r>
              <a:rPr lang="en-US" dirty="0">
                <a:solidFill>
                  <a:srgbClr val="222222"/>
                </a:solidFill>
                <a:latin typeface="Calibri (Body)"/>
              </a:rPr>
              <a:t>the context acts as the initial hidden state of the decoder part of the model</a:t>
            </a:r>
          </a:p>
          <a:p>
            <a:pPr lvl="2"/>
            <a:r>
              <a:rPr lang="en-US" dirty="0">
                <a:solidFill>
                  <a:srgbClr val="222222"/>
                </a:solidFill>
                <a:latin typeface="Calibri (Body)"/>
              </a:rPr>
              <a:t>produces output at each step</a:t>
            </a:r>
          </a:p>
          <a:p>
            <a:pPr lvl="1"/>
            <a:endParaRPr lang="en-US" sz="2400" dirty="0">
              <a:solidFill>
                <a:srgbClr val="222222"/>
              </a:solidFill>
              <a:latin typeface="Calibri (Body)"/>
            </a:endParaRPr>
          </a:p>
          <a:p>
            <a:pPr lvl="2"/>
            <a:endParaRPr lang="en-US" dirty="0">
              <a:solidFill>
                <a:srgbClr val="222222"/>
              </a:solidFill>
              <a:latin typeface="Calibri (Body)"/>
            </a:endParaRPr>
          </a:p>
          <a:p>
            <a:pPr lvl="1"/>
            <a:endParaRPr lang="en-US" sz="2000" b="0" i="0" dirty="0">
              <a:solidFill>
                <a:srgbClr val="222222"/>
              </a:solidFill>
              <a:effectLst/>
              <a:latin typeface="Calibri (Body)"/>
            </a:endParaRPr>
          </a:p>
          <a:p>
            <a:endParaRPr lang="en-US" dirty="0"/>
          </a:p>
        </p:txBody>
      </p:sp>
    </p:spTree>
    <p:extLst>
      <p:ext uri="{BB962C8B-B14F-4D97-AF65-F5344CB8AC3E}">
        <p14:creationId xmlns:p14="http://schemas.microsoft.com/office/powerpoint/2010/main" val="723442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44B8F-A2E0-4016-9A09-9542FAA094CA}"/>
              </a:ext>
            </a:extLst>
          </p:cNvPr>
          <p:cNvSpPr>
            <a:spLocks noGrp="1"/>
          </p:cNvSpPr>
          <p:nvPr>
            <p:ph type="title"/>
          </p:nvPr>
        </p:nvSpPr>
        <p:spPr/>
        <p:txBody>
          <a:bodyPr/>
          <a:lstStyle/>
          <a:p>
            <a:r>
              <a:rPr lang="en-US" dirty="0"/>
              <a:t>Bidirectional RNNs</a:t>
            </a:r>
            <a:r>
              <a:rPr lang="en-US" baseline="30000" dirty="0"/>
              <a:t>1</a:t>
            </a:r>
          </a:p>
        </p:txBody>
      </p:sp>
      <p:sp>
        <p:nvSpPr>
          <p:cNvPr id="3" name="Content Placeholder 2">
            <a:extLst>
              <a:ext uri="{FF2B5EF4-FFF2-40B4-BE49-F238E27FC236}">
                <a16:creationId xmlns:a16="http://schemas.microsoft.com/office/drawing/2014/main" id="{114CE4DC-56CF-4203-A911-8FAD17A522CF}"/>
              </a:ext>
            </a:extLst>
          </p:cNvPr>
          <p:cNvSpPr>
            <a:spLocks noGrp="1"/>
          </p:cNvSpPr>
          <p:nvPr>
            <p:ph idx="1"/>
          </p:nvPr>
        </p:nvSpPr>
        <p:spPr>
          <a:xfrm>
            <a:off x="838200" y="1825625"/>
            <a:ext cx="10761324" cy="4225854"/>
          </a:xfrm>
        </p:spPr>
        <p:txBody>
          <a:bodyPr>
            <a:normAutofit/>
          </a:bodyPr>
          <a:lstStyle/>
          <a:p>
            <a:pPr marL="457200" lvl="1" indent="0" algn="ctr">
              <a:buNone/>
            </a:pPr>
            <a:r>
              <a:rPr lang="en-US" b="0" dirty="0">
                <a:solidFill>
                  <a:srgbClr val="222222"/>
                </a:solidFill>
                <a:effectLst/>
                <a:latin typeface="Calibri (Body)"/>
              </a:rPr>
              <a:t>In many applications we want to output a prediction </a:t>
            </a:r>
            <a:r>
              <a:rPr lang="en-US" b="1" dirty="0">
                <a:solidFill>
                  <a:srgbClr val="222222"/>
                </a:solidFill>
                <a:latin typeface="Calibri (Body)"/>
              </a:rPr>
              <a:t>y</a:t>
            </a:r>
            <a:r>
              <a:rPr lang="en-US" baseline="30000" dirty="0">
                <a:solidFill>
                  <a:srgbClr val="222222"/>
                </a:solidFill>
                <a:latin typeface="Calibri (Body)"/>
              </a:rPr>
              <a:t>&lt;t&gt; </a:t>
            </a:r>
            <a:r>
              <a:rPr lang="en-US" b="0" dirty="0">
                <a:solidFill>
                  <a:srgbClr val="222222"/>
                </a:solidFill>
                <a:effectLst/>
                <a:latin typeface="Calibri (Body)"/>
              </a:rPr>
              <a:t>which may depend on the whole sequence as opposed to values for </a:t>
            </a:r>
            <a:r>
              <a:rPr lang="en-US" b="0" i="1" dirty="0">
                <a:solidFill>
                  <a:srgbClr val="222222"/>
                </a:solidFill>
                <a:effectLst/>
                <a:latin typeface="Calibri (Body)"/>
              </a:rPr>
              <a:t>T &lt;= t</a:t>
            </a:r>
          </a:p>
          <a:p>
            <a:pPr marL="457200" lvl="1" indent="0" algn="ctr">
              <a:buNone/>
            </a:pPr>
            <a:endParaRPr lang="en-US" b="0" i="0" dirty="0">
              <a:solidFill>
                <a:srgbClr val="222222"/>
              </a:solidFill>
              <a:effectLst/>
              <a:latin typeface="Calibri (Body)"/>
            </a:endParaRPr>
          </a:p>
          <a:p>
            <a:pPr lvl="1"/>
            <a:r>
              <a:rPr lang="en-US" b="1" dirty="0">
                <a:solidFill>
                  <a:srgbClr val="222222"/>
                </a:solidFill>
                <a:latin typeface="Calibri (Body)"/>
              </a:rPr>
              <a:t>handwriting recognition</a:t>
            </a:r>
            <a:r>
              <a:rPr lang="en-US" dirty="0">
                <a:solidFill>
                  <a:srgbClr val="222222"/>
                </a:solidFill>
                <a:latin typeface="Calibri (Body)"/>
              </a:rPr>
              <a:t>: </a:t>
            </a:r>
            <a:r>
              <a:rPr lang="en-US" sz="2000" dirty="0">
                <a:solidFill>
                  <a:srgbClr val="222222"/>
                </a:solidFill>
                <a:latin typeface="Calibri (Body)"/>
              </a:rPr>
              <a:t>the correct interpretation of the current sound as a phoneme may depend on the next few phonemes because of co-articulation and potentially may even depend on the next few words because of the linguistic dependencies between nearby words</a:t>
            </a:r>
          </a:p>
          <a:p>
            <a:pPr lvl="1"/>
            <a:r>
              <a:rPr lang="en-US" b="1" dirty="0">
                <a:solidFill>
                  <a:srgbClr val="222222"/>
                </a:solidFill>
                <a:latin typeface="Calibri (Body)"/>
              </a:rPr>
              <a:t>machine translation</a:t>
            </a:r>
            <a:r>
              <a:rPr lang="en-US" dirty="0">
                <a:solidFill>
                  <a:srgbClr val="222222"/>
                </a:solidFill>
                <a:latin typeface="Calibri (Body)"/>
              </a:rPr>
              <a:t>: </a:t>
            </a:r>
            <a:r>
              <a:rPr lang="en-US" sz="2000" dirty="0">
                <a:solidFill>
                  <a:srgbClr val="222222"/>
                </a:solidFill>
                <a:latin typeface="Calibri (Body)"/>
              </a:rPr>
              <a:t>we often require future context to interpret what is being said. In other words, sometimes we don’t understand a sentence until an important word or phrase is provided at the end</a:t>
            </a:r>
          </a:p>
          <a:p>
            <a:pPr lvl="1"/>
            <a:r>
              <a:rPr lang="en-US" b="1" dirty="0">
                <a:solidFill>
                  <a:srgbClr val="222222"/>
                </a:solidFill>
                <a:latin typeface="Calibri (Body)"/>
              </a:rPr>
              <a:t>named entity resolution</a:t>
            </a:r>
            <a:r>
              <a:rPr lang="en-US" dirty="0">
                <a:solidFill>
                  <a:srgbClr val="222222"/>
                </a:solidFill>
                <a:latin typeface="Calibri (Body)"/>
              </a:rPr>
              <a:t>: </a:t>
            </a:r>
            <a:r>
              <a:rPr lang="en-US" sz="2000" dirty="0">
                <a:solidFill>
                  <a:srgbClr val="222222"/>
                </a:solidFill>
                <a:latin typeface="Calibri (Body)"/>
              </a:rPr>
              <a:t>Paris Hilton vs. Paris Opera </a:t>
            </a:r>
          </a:p>
          <a:p>
            <a:pPr lvl="1"/>
            <a:r>
              <a:rPr lang="en-US" b="1" dirty="0">
                <a:solidFill>
                  <a:srgbClr val="222222"/>
                </a:solidFill>
                <a:latin typeface="Calibri (Body)"/>
              </a:rPr>
              <a:t>(secondary) protein structure prediction</a:t>
            </a:r>
            <a:r>
              <a:rPr lang="en-US" dirty="0">
                <a:solidFill>
                  <a:srgbClr val="222222"/>
                </a:solidFill>
                <a:latin typeface="Calibri (Body)"/>
              </a:rPr>
              <a:t>: </a:t>
            </a:r>
            <a:r>
              <a:rPr lang="en-US" sz="2000" dirty="0">
                <a:solidFill>
                  <a:srgbClr val="222222"/>
                </a:solidFill>
                <a:latin typeface="Calibri (Body)"/>
              </a:rPr>
              <a:t>in beta-sheets stabilizing  bonds  can  be  formed  between  amino  acids far  apart on both directions</a:t>
            </a:r>
            <a:endParaRPr lang="en-US" sz="2000" b="0" i="0" dirty="0">
              <a:solidFill>
                <a:srgbClr val="222222"/>
              </a:solidFill>
              <a:effectLst/>
              <a:latin typeface="Calibri (Body)"/>
            </a:endParaRPr>
          </a:p>
          <a:p>
            <a:endParaRPr lang="en-US" dirty="0"/>
          </a:p>
        </p:txBody>
      </p:sp>
    </p:spTree>
    <p:extLst>
      <p:ext uri="{BB962C8B-B14F-4D97-AF65-F5344CB8AC3E}">
        <p14:creationId xmlns:p14="http://schemas.microsoft.com/office/powerpoint/2010/main" val="479118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44B8F-A2E0-4016-9A09-9542FAA094CA}"/>
              </a:ext>
            </a:extLst>
          </p:cNvPr>
          <p:cNvSpPr>
            <a:spLocks noGrp="1"/>
          </p:cNvSpPr>
          <p:nvPr>
            <p:ph type="title"/>
          </p:nvPr>
        </p:nvSpPr>
        <p:spPr/>
        <p:txBody>
          <a:bodyPr/>
          <a:lstStyle/>
          <a:p>
            <a:r>
              <a:rPr lang="en-US" dirty="0"/>
              <a:t>Bidirectional RNNs</a:t>
            </a:r>
            <a:r>
              <a:rPr lang="en-US" baseline="30000" dirty="0"/>
              <a:t>1,3</a:t>
            </a:r>
          </a:p>
        </p:txBody>
      </p:sp>
      <p:sp>
        <p:nvSpPr>
          <p:cNvPr id="3" name="Content Placeholder 2">
            <a:extLst>
              <a:ext uri="{FF2B5EF4-FFF2-40B4-BE49-F238E27FC236}">
                <a16:creationId xmlns:a16="http://schemas.microsoft.com/office/drawing/2014/main" id="{114CE4DC-56CF-4203-A911-8FAD17A522CF}"/>
              </a:ext>
            </a:extLst>
          </p:cNvPr>
          <p:cNvSpPr>
            <a:spLocks noGrp="1"/>
          </p:cNvSpPr>
          <p:nvPr>
            <p:ph idx="1"/>
          </p:nvPr>
        </p:nvSpPr>
        <p:spPr>
          <a:xfrm>
            <a:off x="838200" y="1825625"/>
            <a:ext cx="10761324" cy="3290905"/>
          </a:xfrm>
        </p:spPr>
        <p:txBody>
          <a:bodyPr>
            <a:normAutofit/>
          </a:bodyPr>
          <a:lstStyle/>
          <a:p>
            <a:pPr marL="457200" lvl="1" indent="0" algn="ctr">
              <a:buNone/>
            </a:pPr>
            <a:r>
              <a:rPr lang="en-US" b="0" dirty="0">
                <a:solidFill>
                  <a:srgbClr val="222222"/>
                </a:solidFill>
                <a:effectLst/>
                <a:latin typeface="Calibri (Body)"/>
              </a:rPr>
              <a:t>They usually consist of two RNNs run in parallel that connect to the same output </a:t>
            </a:r>
            <a:endParaRPr lang="en-US" b="0" i="1" dirty="0">
              <a:solidFill>
                <a:srgbClr val="222222"/>
              </a:solidFill>
              <a:effectLst/>
              <a:latin typeface="Calibri (Body)"/>
            </a:endParaRPr>
          </a:p>
          <a:p>
            <a:pPr marL="457200" lvl="1" indent="0" algn="ctr">
              <a:buNone/>
            </a:pPr>
            <a:endParaRPr lang="en-US" b="0" i="0" dirty="0">
              <a:solidFill>
                <a:srgbClr val="222222"/>
              </a:solidFill>
              <a:effectLst/>
              <a:latin typeface="Calibri (Body)"/>
            </a:endParaRPr>
          </a:p>
        </p:txBody>
      </p:sp>
      <p:pic>
        <p:nvPicPr>
          <p:cNvPr id="1026" name="Picture 2" descr="Bidirectional recurrent neural networks (BRNNs) | Download Scientific  Diagram">
            <a:extLst>
              <a:ext uri="{FF2B5EF4-FFF2-40B4-BE49-F238E27FC236}">
                <a16:creationId xmlns:a16="http://schemas.microsoft.com/office/drawing/2014/main" id="{B487F1AA-B63C-48CD-ABE8-27B58EE477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875" y="3086100"/>
            <a:ext cx="809625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75554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44B8F-A2E0-4016-9A09-9542FAA094CA}"/>
              </a:ext>
            </a:extLst>
          </p:cNvPr>
          <p:cNvSpPr>
            <a:spLocks noGrp="1"/>
          </p:cNvSpPr>
          <p:nvPr>
            <p:ph type="title"/>
          </p:nvPr>
        </p:nvSpPr>
        <p:spPr>
          <a:xfrm>
            <a:off x="838200" y="365125"/>
            <a:ext cx="10761324" cy="1325563"/>
          </a:xfrm>
        </p:spPr>
        <p:txBody>
          <a:bodyPr>
            <a:normAutofit/>
          </a:bodyPr>
          <a:lstStyle/>
          <a:p>
            <a:r>
              <a:rPr kumimoji="0" lang="en-US" i="0" u="none" strike="noStrike" kern="1200" cap="none" spc="0" normalizeH="0" baseline="0" noProof="0" dirty="0">
                <a:ln>
                  <a:noFill/>
                </a:ln>
                <a:solidFill>
                  <a:prstClr val="black"/>
                </a:solidFill>
                <a:effectLst/>
                <a:uLnTx/>
                <a:uFillTx/>
                <a:latin typeface="Calibri Light" panose="020F0302020204030204"/>
                <a:ea typeface="+mj-ea"/>
                <a:cs typeface="+mj-cs"/>
              </a:rPr>
              <a:t>Deep RNNs</a:t>
            </a:r>
            <a:r>
              <a:rPr kumimoji="0" lang="en-US" i="0" u="none" strike="noStrike" kern="1200" cap="none" spc="0" normalizeH="0" baseline="30000" noProof="0" dirty="0">
                <a:ln>
                  <a:noFill/>
                </a:ln>
                <a:solidFill>
                  <a:prstClr val="black"/>
                </a:solidFill>
                <a:effectLst/>
                <a:uLnTx/>
                <a:uFillTx/>
                <a:latin typeface="Calibri Light" panose="020F0302020204030204"/>
                <a:ea typeface="+mj-ea"/>
                <a:cs typeface="+mj-cs"/>
              </a:rPr>
              <a:t>1,5</a:t>
            </a:r>
            <a:endParaRPr lang="en-US" baseline="30000" dirty="0"/>
          </a:p>
        </p:txBody>
      </p:sp>
      <p:sp>
        <p:nvSpPr>
          <p:cNvPr id="3" name="Content Placeholder 2">
            <a:extLst>
              <a:ext uri="{FF2B5EF4-FFF2-40B4-BE49-F238E27FC236}">
                <a16:creationId xmlns:a16="http://schemas.microsoft.com/office/drawing/2014/main" id="{114CE4DC-56CF-4203-A911-8FAD17A522CF}"/>
              </a:ext>
            </a:extLst>
          </p:cNvPr>
          <p:cNvSpPr>
            <a:spLocks noGrp="1"/>
          </p:cNvSpPr>
          <p:nvPr>
            <p:ph idx="1"/>
          </p:nvPr>
        </p:nvSpPr>
        <p:spPr>
          <a:xfrm>
            <a:off x="838200" y="1825625"/>
            <a:ext cx="10761324" cy="4225854"/>
          </a:xfrm>
        </p:spPr>
        <p:txBody>
          <a:bodyPr>
            <a:normAutofit/>
          </a:bodyPr>
          <a:lstStyle/>
          <a:p>
            <a:pPr marL="457200" lvl="1" indent="0" algn="ctr">
              <a:buNone/>
            </a:pPr>
            <a:r>
              <a:rPr lang="en-US" b="0" i="0" dirty="0">
                <a:solidFill>
                  <a:srgbClr val="222222"/>
                </a:solidFill>
                <a:effectLst/>
                <a:latin typeface="Calibri (Body)"/>
              </a:rPr>
              <a:t>There are various ways to add ‘depth’ in RNNs, each with its advantages. Most frequently several hidden layers are stacked on top of eac</a:t>
            </a:r>
            <a:r>
              <a:rPr lang="en-US" dirty="0">
                <a:solidFill>
                  <a:srgbClr val="222222"/>
                </a:solidFill>
                <a:latin typeface="Calibri (Body)"/>
              </a:rPr>
              <a:t>h other.</a:t>
            </a:r>
          </a:p>
          <a:p>
            <a:pPr marL="457200" lvl="1" indent="0" algn="ctr">
              <a:buNone/>
            </a:pPr>
            <a:endParaRPr lang="en-US" b="0" i="0" dirty="0">
              <a:solidFill>
                <a:srgbClr val="222222"/>
              </a:solidFill>
              <a:effectLst/>
              <a:latin typeface="Calibri (Body)"/>
            </a:endParaRPr>
          </a:p>
          <a:p>
            <a:pPr marL="457200" lvl="1" indent="0" algn="ctr">
              <a:buNone/>
            </a:pPr>
            <a:endParaRPr lang="en-US" b="0" i="0" dirty="0">
              <a:solidFill>
                <a:srgbClr val="222222"/>
              </a:solidFill>
              <a:effectLst/>
              <a:latin typeface="Calibri (Body)"/>
            </a:endParaRPr>
          </a:p>
          <a:p>
            <a:pPr lvl="1"/>
            <a:endParaRPr lang="en-US" sz="2400" dirty="0">
              <a:solidFill>
                <a:srgbClr val="222222"/>
              </a:solidFill>
              <a:latin typeface="Calibri (Body)"/>
            </a:endParaRPr>
          </a:p>
          <a:p>
            <a:pPr lvl="2"/>
            <a:endParaRPr lang="en-US" dirty="0">
              <a:solidFill>
                <a:srgbClr val="222222"/>
              </a:solidFill>
              <a:latin typeface="Calibri (Body)"/>
            </a:endParaRPr>
          </a:p>
          <a:p>
            <a:pPr lvl="1"/>
            <a:endParaRPr lang="en-US" sz="2000" b="0" i="0" dirty="0">
              <a:solidFill>
                <a:srgbClr val="222222"/>
              </a:solidFill>
              <a:effectLst/>
              <a:latin typeface="Calibri (Body)"/>
            </a:endParaRPr>
          </a:p>
          <a:p>
            <a:endParaRPr lang="en-US" dirty="0"/>
          </a:p>
        </p:txBody>
      </p:sp>
      <p:pic>
        <p:nvPicPr>
          <p:cNvPr id="6" name="Graphic 5">
            <a:extLst>
              <a:ext uri="{FF2B5EF4-FFF2-40B4-BE49-F238E27FC236}">
                <a16:creationId xmlns:a16="http://schemas.microsoft.com/office/drawing/2014/main" id="{EEA2229F-A2A7-47AF-9AF7-0BC753D6F9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95956" y="2775471"/>
            <a:ext cx="5054885" cy="3639221"/>
          </a:xfrm>
          <a:prstGeom prst="rect">
            <a:avLst/>
          </a:prstGeom>
        </p:spPr>
      </p:pic>
    </p:spTree>
    <p:extLst>
      <p:ext uri="{BB962C8B-B14F-4D97-AF65-F5344CB8AC3E}">
        <p14:creationId xmlns:p14="http://schemas.microsoft.com/office/powerpoint/2010/main" val="1823402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44B8F-A2E0-4016-9A09-9542FAA094CA}"/>
              </a:ext>
            </a:extLst>
          </p:cNvPr>
          <p:cNvSpPr>
            <a:spLocks noGrp="1"/>
          </p:cNvSpPr>
          <p:nvPr>
            <p:ph type="title"/>
          </p:nvPr>
        </p:nvSpPr>
        <p:spPr/>
        <p:txBody>
          <a:bodyPr/>
          <a:lstStyle/>
          <a:p>
            <a:r>
              <a:rPr lang="en-US" dirty="0"/>
              <a:t>Handling Long Term Dependecies</a:t>
            </a:r>
            <a:r>
              <a:rPr lang="en-US" baseline="30000" dirty="0"/>
              <a:t>1</a:t>
            </a:r>
          </a:p>
        </p:txBody>
      </p:sp>
      <p:sp>
        <p:nvSpPr>
          <p:cNvPr id="3" name="Content Placeholder 2">
            <a:extLst>
              <a:ext uri="{FF2B5EF4-FFF2-40B4-BE49-F238E27FC236}">
                <a16:creationId xmlns:a16="http://schemas.microsoft.com/office/drawing/2014/main" id="{114CE4DC-56CF-4203-A911-8FAD17A522CF}"/>
              </a:ext>
            </a:extLst>
          </p:cNvPr>
          <p:cNvSpPr>
            <a:spLocks noGrp="1"/>
          </p:cNvSpPr>
          <p:nvPr>
            <p:ph idx="1"/>
          </p:nvPr>
        </p:nvSpPr>
        <p:spPr>
          <a:xfrm>
            <a:off x="838199" y="1825625"/>
            <a:ext cx="10874339" cy="4351338"/>
          </a:xfrm>
        </p:spPr>
        <p:txBody>
          <a:bodyPr>
            <a:normAutofit/>
          </a:bodyPr>
          <a:lstStyle/>
          <a:p>
            <a:r>
              <a:rPr lang="en-US" dirty="0"/>
              <a:t>RNNs learn the dependencies of the current output with the past/future values of the input</a:t>
            </a:r>
          </a:p>
          <a:p>
            <a:r>
              <a:rPr lang="en-US" dirty="0"/>
              <a:t>However, for tasks with long term dependencies (t</a:t>
            </a:r>
            <a:r>
              <a:rPr lang="en-US" baseline="-25000" dirty="0"/>
              <a:t>past</a:t>
            </a:r>
            <a:r>
              <a:rPr lang="en-US" dirty="0"/>
              <a:t> &lt;&lt; t</a:t>
            </a:r>
            <a:r>
              <a:rPr lang="en-US" baseline="-25000" dirty="0"/>
              <a:t>current</a:t>
            </a:r>
            <a:r>
              <a:rPr lang="en-US" dirty="0"/>
              <a:t>, </a:t>
            </a:r>
            <a:r>
              <a:rPr lang="en-US" dirty="0" err="1"/>
              <a:t>t</a:t>
            </a:r>
            <a:r>
              <a:rPr lang="en-US" baseline="-25000" dirty="0" err="1"/>
              <a:t>future</a:t>
            </a:r>
            <a:r>
              <a:rPr lang="en-US" dirty="0"/>
              <a:t> &gt;&gt; t</a:t>
            </a:r>
            <a:r>
              <a:rPr lang="en-US" baseline="-25000" dirty="0"/>
              <a:t>current</a:t>
            </a:r>
            <a:r>
              <a:rPr lang="en-US" dirty="0"/>
              <a:t>) gradient descend fails</a:t>
            </a:r>
            <a:r>
              <a:rPr lang="en-US" baseline="30000" dirty="0"/>
              <a:t>6</a:t>
            </a:r>
          </a:p>
          <a:p>
            <a:pPr lvl="1"/>
            <a:r>
              <a:rPr lang="en-US" dirty="0"/>
              <a:t>small gradients tend to vanish</a:t>
            </a:r>
          </a:p>
          <a:p>
            <a:pPr lvl="1"/>
            <a:r>
              <a:rPr lang="en-US" dirty="0"/>
              <a:t>large gradients tend to explode</a:t>
            </a:r>
          </a:p>
          <a:p>
            <a:pPr marL="0" indent="0">
              <a:buNone/>
            </a:pPr>
            <a:endParaRPr lang="en-US" dirty="0"/>
          </a:p>
          <a:p>
            <a:r>
              <a:rPr lang="en-US" dirty="0"/>
              <a:t>Several RNN variants have been proposed to mitigate the issue:</a:t>
            </a:r>
          </a:p>
          <a:p>
            <a:pPr lvl="1"/>
            <a:r>
              <a:rPr lang="en-US" dirty="0"/>
              <a:t>LSTM networks</a:t>
            </a:r>
            <a:endParaRPr lang="en-US" baseline="30000" dirty="0"/>
          </a:p>
          <a:p>
            <a:pPr lvl="1"/>
            <a:r>
              <a:rPr lang="en-US" dirty="0"/>
              <a:t>GRU networks</a:t>
            </a:r>
          </a:p>
        </p:txBody>
      </p:sp>
    </p:spTree>
    <p:extLst>
      <p:ext uri="{BB962C8B-B14F-4D97-AF65-F5344CB8AC3E}">
        <p14:creationId xmlns:p14="http://schemas.microsoft.com/office/powerpoint/2010/main" val="998968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44B8F-A2E0-4016-9A09-9542FAA094CA}"/>
              </a:ext>
            </a:extLst>
          </p:cNvPr>
          <p:cNvSpPr>
            <a:spLocks noGrp="1"/>
          </p:cNvSpPr>
          <p:nvPr>
            <p:ph type="title"/>
          </p:nvPr>
        </p:nvSpPr>
        <p:spPr/>
        <p:txBody>
          <a:bodyPr/>
          <a:lstStyle/>
          <a:p>
            <a:r>
              <a:rPr lang="en-US" dirty="0"/>
              <a:t>Handling Long Term Dependecies</a:t>
            </a:r>
            <a:r>
              <a:rPr lang="en-US" baseline="30000" dirty="0"/>
              <a:t>1,7</a:t>
            </a:r>
          </a:p>
        </p:txBody>
      </p:sp>
      <p:sp>
        <p:nvSpPr>
          <p:cNvPr id="3" name="Content Placeholder 2">
            <a:extLst>
              <a:ext uri="{FF2B5EF4-FFF2-40B4-BE49-F238E27FC236}">
                <a16:creationId xmlns:a16="http://schemas.microsoft.com/office/drawing/2014/main" id="{114CE4DC-56CF-4203-A911-8FAD17A522CF}"/>
              </a:ext>
            </a:extLst>
          </p:cNvPr>
          <p:cNvSpPr>
            <a:spLocks noGrp="1"/>
          </p:cNvSpPr>
          <p:nvPr>
            <p:ph idx="1"/>
          </p:nvPr>
        </p:nvSpPr>
        <p:spPr>
          <a:xfrm>
            <a:off x="838199" y="1592494"/>
            <a:ext cx="10874339" cy="5424756"/>
          </a:xfrm>
        </p:spPr>
        <p:txBody>
          <a:bodyPr>
            <a:normAutofit/>
          </a:bodyPr>
          <a:lstStyle/>
          <a:p>
            <a:pPr marL="0" indent="0" algn="ctr">
              <a:buNone/>
            </a:pPr>
            <a:r>
              <a:rPr lang="en-US" dirty="0"/>
              <a:t>LSTM and GRUs employ </a:t>
            </a:r>
            <a:r>
              <a:rPr lang="en-US" i="1" dirty="0"/>
              <a:t>gated</a:t>
            </a:r>
            <a:r>
              <a:rPr lang="en-US" dirty="0"/>
              <a:t> units that allow the network to accumulate information over time and discard it once it is not needed anymore:</a:t>
            </a:r>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t>Vanilla RNN</a:t>
            </a:r>
          </a:p>
        </p:txBody>
      </p:sp>
      <p:pic>
        <p:nvPicPr>
          <p:cNvPr id="8" name="Picture 7">
            <a:extLst>
              <a:ext uri="{FF2B5EF4-FFF2-40B4-BE49-F238E27FC236}">
                <a16:creationId xmlns:a16="http://schemas.microsoft.com/office/drawing/2014/main" id="{682C1443-C53A-48B3-9E4F-CFE3DD2ED846}"/>
              </a:ext>
            </a:extLst>
          </p:cNvPr>
          <p:cNvPicPr>
            <a:picLocks noChangeAspect="1"/>
          </p:cNvPicPr>
          <p:nvPr/>
        </p:nvPicPr>
        <p:blipFill>
          <a:blip r:embed="rId3"/>
          <a:stretch>
            <a:fillRect/>
          </a:stretch>
        </p:blipFill>
        <p:spPr>
          <a:xfrm>
            <a:off x="2671280" y="2599559"/>
            <a:ext cx="7082319" cy="3507753"/>
          </a:xfrm>
          <a:prstGeom prst="rect">
            <a:avLst/>
          </a:prstGeom>
        </p:spPr>
      </p:pic>
    </p:spTree>
    <p:extLst>
      <p:ext uri="{BB962C8B-B14F-4D97-AF65-F5344CB8AC3E}">
        <p14:creationId xmlns:p14="http://schemas.microsoft.com/office/powerpoint/2010/main" val="3280181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44B8F-A2E0-4016-9A09-9542FAA094CA}"/>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114CE4DC-56CF-4203-A911-8FAD17A522CF}"/>
              </a:ext>
            </a:extLst>
          </p:cNvPr>
          <p:cNvSpPr>
            <a:spLocks noGrp="1"/>
          </p:cNvSpPr>
          <p:nvPr>
            <p:ph idx="1"/>
          </p:nvPr>
        </p:nvSpPr>
        <p:spPr/>
        <p:txBody>
          <a:bodyPr>
            <a:normAutofit/>
          </a:bodyPr>
          <a:lstStyle/>
          <a:p>
            <a:r>
              <a:rPr lang="en-US" dirty="0"/>
              <a:t>Sequence Data</a:t>
            </a:r>
          </a:p>
          <a:p>
            <a:r>
              <a:rPr lang="en-US" dirty="0"/>
              <a:t>Recurrent Neural Networks Variants</a:t>
            </a:r>
          </a:p>
          <a:p>
            <a:r>
              <a:rPr lang="en-US" dirty="0"/>
              <a:t>Handling Long Term Dependencies</a:t>
            </a:r>
          </a:p>
          <a:p>
            <a:r>
              <a:rPr lang="en-US" dirty="0"/>
              <a:t>Attention Mechanisms</a:t>
            </a:r>
          </a:p>
          <a:p>
            <a:r>
              <a:rPr lang="en-US" dirty="0"/>
              <a:t>Properties of RNNs</a:t>
            </a:r>
          </a:p>
          <a:p>
            <a:r>
              <a:rPr lang="en-US" dirty="0"/>
              <a:t>Applications of RNNs</a:t>
            </a:r>
          </a:p>
          <a:p>
            <a:pPr marL="0" indent="0">
              <a:buNone/>
            </a:pPr>
            <a:endParaRPr lang="en-US" dirty="0"/>
          </a:p>
          <a:p>
            <a:r>
              <a:rPr lang="en-US" sz="2800" dirty="0"/>
              <a:t>Hands-on LSTM-supported timeseries prediction</a:t>
            </a:r>
            <a:endParaRPr lang="en-US" dirty="0"/>
          </a:p>
        </p:txBody>
      </p:sp>
    </p:spTree>
    <p:extLst>
      <p:ext uri="{BB962C8B-B14F-4D97-AF65-F5344CB8AC3E}">
        <p14:creationId xmlns:p14="http://schemas.microsoft.com/office/powerpoint/2010/main" val="2002004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44B8F-A2E0-4016-9A09-9542FAA094CA}"/>
              </a:ext>
            </a:extLst>
          </p:cNvPr>
          <p:cNvSpPr>
            <a:spLocks noGrp="1"/>
          </p:cNvSpPr>
          <p:nvPr>
            <p:ph type="title"/>
          </p:nvPr>
        </p:nvSpPr>
        <p:spPr/>
        <p:txBody>
          <a:bodyPr/>
          <a:lstStyle/>
          <a:p>
            <a:r>
              <a:rPr lang="en-US" dirty="0"/>
              <a:t>Handling Long Term Dependecies</a:t>
            </a:r>
            <a:r>
              <a:rPr lang="en-US" baseline="30000" dirty="0"/>
              <a:t>1,9</a:t>
            </a:r>
          </a:p>
        </p:txBody>
      </p:sp>
      <p:sp>
        <p:nvSpPr>
          <p:cNvPr id="3" name="Content Placeholder 2">
            <a:extLst>
              <a:ext uri="{FF2B5EF4-FFF2-40B4-BE49-F238E27FC236}">
                <a16:creationId xmlns:a16="http://schemas.microsoft.com/office/drawing/2014/main" id="{114CE4DC-56CF-4203-A911-8FAD17A522CF}"/>
              </a:ext>
            </a:extLst>
          </p:cNvPr>
          <p:cNvSpPr>
            <a:spLocks noGrp="1"/>
          </p:cNvSpPr>
          <p:nvPr>
            <p:ph idx="1"/>
          </p:nvPr>
        </p:nvSpPr>
        <p:spPr>
          <a:xfrm>
            <a:off x="838199" y="1592494"/>
            <a:ext cx="10874339" cy="5424756"/>
          </a:xfrm>
        </p:spPr>
        <p:txBody>
          <a:bodyPr>
            <a:normAutofit/>
          </a:bodyPr>
          <a:lstStyle/>
          <a:p>
            <a:pPr marL="0" indent="0" algn="ctr">
              <a:buNone/>
            </a:pPr>
            <a:r>
              <a:rPr lang="en-US" dirty="0"/>
              <a:t>LSTM and GRUs employ </a:t>
            </a:r>
            <a:r>
              <a:rPr lang="en-US" i="1" dirty="0"/>
              <a:t>gated</a:t>
            </a:r>
            <a:r>
              <a:rPr lang="en-US" dirty="0"/>
              <a:t> units that allow the network to accumulate information over time and discard it once it is not needed anymore:</a:t>
            </a:r>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p:txBody>
      </p:sp>
      <p:pic>
        <p:nvPicPr>
          <p:cNvPr id="5124" name="Picture 4" descr="GitHub - roomylee/rnn-text-classification-tf: Tensorflow Implementation of  Recurrent Neural Network (Vanilla, LSTM, GRU) for Text Classification">
            <a:extLst>
              <a:ext uri="{FF2B5EF4-FFF2-40B4-BE49-F238E27FC236}">
                <a16:creationId xmlns:a16="http://schemas.microsoft.com/office/drawing/2014/main" id="{4417BC40-AF59-46C3-A8BA-3B4017989A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06308"/>
            <a:ext cx="12192000" cy="346551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125F303-84C6-46D1-8FF1-C6100E654825}"/>
              </a:ext>
            </a:extLst>
          </p:cNvPr>
          <p:cNvSpPr/>
          <p:nvPr/>
        </p:nvSpPr>
        <p:spPr>
          <a:xfrm>
            <a:off x="4658060" y="2596179"/>
            <a:ext cx="462579" cy="39803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o</a:t>
            </a:r>
            <a:r>
              <a:rPr lang="en-US" baseline="-25000" dirty="0"/>
              <a:t>t</a:t>
            </a:r>
          </a:p>
        </p:txBody>
      </p:sp>
      <p:sp>
        <p:nvSpPr>
          <p:cNvPr id="7" name="Rectangle 6">
            <a:extLst>
              <a:ext uri="{FF2B5EF4-FFF2-40B4-BE49-F238E27FC236}">
                <a16:creationId xmlns:a16="http://schemas.microsoft.com/office/drawing/2014/main" id="{54992AA9-BBA8-4183-8448-C053FC4BCF29}"/>
              </a:ext>
            </a:extLst>
          </p:cNvPr>
          <p:cNvSpPr/>
          <p:nvPr/>
        </p:nvSpPr>
        <p:spPr>
          <a:xfrm>
            <a:off x="8858204" y="2626659"/>
            <a:ext cx="462579" cy="39803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o</a:t>
            </a:r>
            <a:r>
              <a:rPr lang="en-US" baseline="-25000" dirty="0"/>
              <a:t>t</a:t>
            </a:r>
          </a:p>
        </p:txBody>
      </p:sp>
    </p:spTree>
    <p:extLst>
      <p:ext uri="{BB962C8B-B14F-4D97-AF65-F5344CB8AC3E}">
        <p14:creationId xmlns:p14="http://schemas.microsoft.com/office/powerpoint/2010/main" val="3421349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44B8F-A2E0-4016-9A09-9542FAA094CA}"/>
              </a:ext>
            </a:extLst>
          </p:cNvPr>
          <p:cNvSpPr>
            <a:spLocks noGrp="1"/>
          </p:cNvSpPr>
          <p:nvPr>
            <p:ph type="title"/>
          </p:nvPr>
        </p:nvSpPr>
        <p:spPr/>
        <p:txBody>
          <a:bodyPr/>
          <a:lstStyle/>
          <a:p>
            <a:r>
              <a:rPr lang="en-US" dirty="0"/>
              <a:t>LSTM</a:t>
            </a:r>
            <a:r>
              <a:rPr lang="en-US" baseline="30000" dirty="0"/>
              <a:t>1,7,8</a:t>
            </a:r>
          </a:p>
        </p:txBody>
      </p:sp>
      <p:sp>
        <p:nvSpPr>
          <p:cNvPr id="3" name="Content Placeholder 2">
            <a:extLst>
              <a:ext uri="{FF2B5EF4-FFF2-40B4-BE49-F238E27FC236}">
                <a16:creationId xmlns:a16="http://schemas.microsoft.com/office/drawing/2014/main" id="{114CE4DC-56CF-4203-A911-8FAD17A522CF}"/>
              </a:ext>
            </a:extLst>
          </p:cNvPr>
          <p:cNvSpPr>
            <a:spLocks noGrp="1"/>
          </p:cNvSpPr>
          <p:nvPr>
            <p:ph idx="1"/>
          </p:nvPr>
        </p:nvSpPr>
        <p:spPr>
          <a:xfrm>
            <a:off x="838200" y="1558204"/>
            <a:ext cx="10874339" cy="5424756"/>
          </a:xfrm>
        </p:spPr>
        <p:txBody>
          <a:bodyPr>
            <a:normAutofit/>
          </a:bodyPr>
          <a:lstStyle/>
          <a:p>
            <a:pPr marL="0" indent="0" algn="ctr">
              <a:buNone/>
            </a:pPr>
            <a:r>
              <a:rPr lang="en-US" dirty="0"/>
              <a:t>An internal </a:t>
            </a:r>
            <a:r>
              <a:rPr lang="en-US" u="sng" dirty="0"/>
              <a:t>cell state</a:t>
            </a:r>
            <a:r>
              <a:rPr lang="en-US" dirty="0"/>
              <a:t> is maintaining the global information at each time</a:t>
            </a:r>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t>LSTM</a:t>
            </a:r>
          </a:p>
        </p:txBody>
      </p:sp>
      <p:pic>
        <p:nvPicPr>
          <p:cNvPr id="5" name="Picture 4">
            <a:extLst>
              <a:ext uri="{FF2B5EF4-FFF2-40B4-BE49-F238E27FC236}">
                <a16:creationId xmlns:a16="http://schemas.microsoft.com/office/drawing/2014/main" id="{52688913-7093-40EE-AAC6-A5DD8ED86F67}"/>
              </a:ext>
            </a:extLst>
          </p:cNvPr>
          <p:cNvPicPr>
            <a:picLocks noChangeAspect="1"/>
          </p:cNvPicPr>
          <p:nvPr/>
        </p:nvPicPr>
        <p:blipFill>
          <a:blip r:embed="rId3"/>
          <a:stretch>
            <a:fillRect/>
          </a:stretch>
        </p:blipFill>
        <p:spPr>
          <a:xfrm>
            <a:off x="3009900" y="2401777"/>
            <a:ext cx="6743700" cy="3649699"/>
          </a:xfrm>
          <a:prstGeom prst="rect">
            <a:avLst/>
          </a:prstGeom>
        </p:spPr>
      </p:pic>
      <p:sp>
        <p:nvSpPr>
          <p:cNvPr id="6" name="Rectangle 5">
            <a:extLst>
              <a:ext uri="{FF2B5EF4-FFF2-40B4-BE49-F238E27FC236}">
                <a16:creationId xmlns:a16="http://schemas.microsoft.com/office/drawing/2014/main" id="{E6B5D4C1-DB51-4866-BD87-05EB42DFE729}"/>
              </a:ext>
            </a:extLst>
          </p:cNvPr>
          <p:cNvSpPr/>
          <p:nvPr/>
        </p:nvSpPr>
        <p:spPr>
          <a:xfrm>
            <a:off x="7327392" y="2401777"/>
            <a:ext cx="792479" cy="48199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o</a:t>
            </a:r>
            <a:r>
              <a:rPr lang="en-US" sz="2400" baseline="-25000" dirty="0"/>
              <a:t>t</a:t>
            </a:r>
          </a:p>
        </p:txBody>
      </p:sp>
      <p:cxnSp>
        <p:nvCxnSpPr>
          <p:cNvPr id="7" name="Straight Connector 6">
            <a:extLst>
              <a:ext uri="{FF2B5EF4-FFF2-40B4-BE49-F238E27FC236}">
                <a16:creationId xmlns:a16="http://schemas.microsoft.com/office/drawing/2014/main" id="{86EE81AF-B802-46C1-8A22-5BFA631C395C}"/>
              </a:ext>
            </a:extLst>
          </p:cNvPr>
          <p:cNvCxnSpPr>
            <a:cxnSpLocks/>
          </p:cNvCxnSpPr>
          <p:nvPr/>
        </p:nvCxnSpPr>
        <p:spPr>
          <a:xfrm>
            <a:off x="6497619" y="4077146"/>
            <a:ext cx="1506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56380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44B8F-A2E0-4016-9A09-9542FAA094CA}"/>
              </a:ext>
            </a:extLst>
          </p:cNvPr>
          <p:cNvSpPr>
            <a:spLocks noGrp="1"/>
          </p:cNvSpPr>
          <p:nvPr>
            <p:ph type="title"/>
          </p:nvPr>
        </p:nvSpPr>
        <p:spPr/>
        <p:txBody>
          <a:bodyPr/>
          <a:lstStyle/>
          <a:p>
            <a:r>
              <a:rPr lang="en-US" dirty="0"/>
              <a:t>LSTM</a:t>
            </a:r>
            <a:r>
              <a:rPr lang="en-US" baseline="30000" dirty="0"/>
              <a:t>1,7,8</a:t>
            </a:r>
          </a:p>
        </p:txBody>
      </p:sp>
      <p:sp>
        <p:nvSpPr>
          <p:cNvPr id="3" name="Content Placeholder 2">
            <a:extLst>
              <a:ext uri="{FF2B5EF4-FFF2-40B4-BE49-F238E27FC236}">
                <a16:creationId xmlns:a16="http://schemas.microsoft.com/office/drawing/2014/main" id="{114CE4DC-56CF-4203-A911-8FAD17A522CF}"/>
              </a:ext>
            </a:extLst>
          </p:cNvPr>
          <p:cNvSpPr>
            <a:spLocks noGrp="1"/>
          </p:cNvSpPr>
          <p:nvPr>
            <p:ph idx="1"/>
          </p:nvPr>
        </p:nvSpPr>
        <p:spPr>
          <a:xfrm>
            <a:off x="944580" y="1558204"/>
            <a:ext cx="10874339" cy="5299796"/>
          </a:xfrm>
        </p:spPr>
        <p:txBody>
          <a:bodyPr>
            <a:normAutofit lnSpcReduction="10000"/>
          </a:bodyPr>
          <a:lstStyle/>
          <a:p>
            <a:pPr marL="0" indent="0" algn="ctr">
              <a:buNone/>
            </a:pPr>
            <a:r>
              <a:rPr lang="en-US" dirty="0"/>
              <a:t>The </a:t>
            </a:r>
            <a:r>
              <a:rPr lang="en-US" u="sng" dirty="0"/>
              <a:t>forget gate</a:t>
            </a:r>
            <a:r>
              <a:rPr lang="en-US" dirty="0"/>
              <a:t> is used to remove irrelevant information from the cell state as new input is encountered</a:t>
            </a:r>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t>f</a:t>
            </a:r>
            <a:r>
              <a:rPr lang="en-US" baseline="-25000" dirty="0"/>
              <a:t>t</a:t>
            </a:r>
            <a:r>
              <a:rPr lang="en-US" dirty="0"/>
              <a:t> = </a:t>
            </a:r>
            <a:r>
              <a:rPr lang="el-GR" dirty="0">
                <a:latin typeface="Calibri" panose="020F0502020204030204" pitchFamily="34" charset="0"/>
                <a:cs typeface="Calibri" panose="020F0502020204030204" pitchFamily="34" charset="0"/>
              </a:rPr>
              <a:t>σ</a:t>
            </a:r>
            <a:r>
              <a:rPr lang="en-US" dirty="0"/>
              <a:t> (W</a:t>
            </a:r>
            <a:r>
              <a:rPr lang="en-US" baseline="-25000" dirty="0"/>
              <a:t>f</a:t>
            </a:r>
            <a:r>
              <a:rPr lang="en-US" dirty="0"/>
              <a:t> * [h</a:t>
            </a:r>
            <a:r>
              <a:rPr lang="en-US" baseline="-25000" dirty="0"/>
              <a:t>t-1</a:t>
            </a:r>
            <a:r>
              <a:rPr lang="en-US" dirty="0"/>
              <a:t>, x</a:t>
            </a:r>
            <a:r>
              <a:rPr lang="en-US" baseline="-25000" dirty="0"/>
              <a:t>t</a:t>
            </a:r>
            <a:r>
              <a:rPr lang="en-US" dirty="0"/>
              <a:t>] + b</a:t>
            </a:r>
            <a:r>
              <a:rPr lang="en-US" baseline="-25000" dirty="0"/>
              <a:t>f</a:t>
            </a:r>
          </a:p>
        </p:txBody>
      </p:sp>
      <p:pic>
        <p:nvPicPr>
          <p:cNvPr id="5" name="Picture 4">
            <a:extLst>
              <a:ext uri="{FF2B5EF4-FFF2-40B4-BE49-F238E27FC236}">
                <a16:creationId xmlns:a16="http://schemas.microsoft.com/office/drawing/2014/main" id="{52688913-7093-40EE-AAC6-A5DD8ED86F67}"/>
              </a:ext>
            </a:extLst>
          </p:cNvPr>
          <p:cNvPicPr>
            <a:picLocks noChangeAspect="1"/>
          </p:cNvPicPr>
          <p:nvPr/>
        </p:nvPicPr>
        <p:blipFill>
          <a:blip r:embed="rId3"/>
          <a:stretch>
            <a:fillRect/>
          </a:stretch>
        </p:blipFill>
        <p:spPr>
          <a:xfrm>
            <a:off x="3009900" y="2594610"/>
            <a:ext cx="6743700" cy="3456866"/>
          </a:xfrm>
          <a:prstGeom prst="rect">
            <a:avLst/>
          </a:prstGeom>
        </p:spPr>
      </p:pic>
      <p:sp>
        <p:nvSpPr>
          <p:cNvPr id="4" name="Oval 3">
            <a:extLst>
              <a:ext uri="{FF2B5EF4-FFF2-40B4-BE49-F238E27FC236}">
                <a16:creationId xmlns:a16="http://schemas.microsoft.com/office/drawing/2014/main" id="{5AF4F15B-4D12-4207-B310-8BA5C64B8062}"/>
              </a:ext>
            </a:extLst>
          </p:cNvPr>
          <p:cNvSpPr/>
          <p:nvPr/>
        </p:nvSpPr>
        <p:spPr>
          <a:xfrm>
            <a:off x="4183380" y="3051810"/>
            <a:ext cx="834390" cy="2251710"/>
          </a:xfrm>
          <a:prstGeom prst="ellipse">
            <a:avLst/>
          </a:prstGeom>
          <a:solidFill>
            <a:srgbClr val="FFFF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A4409D3-FCEB-471C-9479-4321C26A3F91}"/>
              </a:ext>
            </a:extLst>
          </p:cNvPr>
          <p:cNvSpPr/>
          <p:nvPr/>
        </p:nvSpPr>
        <p:spPr>
          <a:xfrm>
            <a:off x="7327392" y="2621233"/>
            <a:ext cx="792479" cy="48199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o</a:t>
            </a:r>
            <a:r>
              <a:rPr lang="en-US" sz="2400" baseline="-25000" dirty="0"/>
              <a:t>t</a:t>
            </a:r>
          </a:p>
        </p:txBody>
      </p:sp>
      <p:cxnSp>
        <p:nvCxnSpPr>
          <p:cNvPr id="8" name="Straight Connector 7">
            <a:extLst>
              <a:ext uri="{FF2B5EF4-FFF2-40B4-BE49-F238E27FC236}">
                <a16:creationId xmlns:a16="http://schemas.microsoft.com/office/drawing/2014/main" id="{BB52CC19-66A9-45A6-BFDD-B91F83F3B65B}"/>
              </a:ext>
            </a:extLst>
          </p:cNvPr>
          <p:cNvCxnSpPr>
            <a:cxnSpLocks/>
          </p:cNvCxnSpPr>
          <p:nvPr/>
        </p:nvCxnSpPr>
        <p:spPr>
          <a:xfrm>
            <a:off x="6497619" y="4163210"/>
            <a:ext cx="1506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4060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44B8F-A2E0-4016-9A09-9542FAA094CA}"/>
              </a:ext>
            </a:extLst>
          </p:cNvPr>
          <p:cNvSpPr>
            <a:spLocks noGrp="1"/>
          </p:cNvSpPr>
          <p:nvPr>
            <p:ph type="title"/>
          </p:nvPr>
        </p:nvSpPr>
        <p:spPr/>
        <p:txBody>
          <a:bodyPr/>
          <a:lstStyle/>
          <a:p>
            <a:r>
              <a:rPr lang="en-US" dirty="0"/>
              <a:t>LSTM</a:t>
            </a:r>
            <a:r>
              <a:rPr lang="en-US" baseline="30000" dirty="0"/>
              <a:t>1,7,8</a:t>
            </a:r>
          </a:p>
        </p:txBody>
      </p:sp>
      <p:sp>
        <p:nvSpPr>
          <p:cNvPr id="3" name="Content Placeholder 2">
            <a:extLst>
              <a:ext uri="{FF2B5EF4-FFF2-40B4-BE49-F238E27FC236}">
                <a16:creationId xmlns:a16="http://schemas.microsoft.com/office/drawing/2014/main" id="{114CE4DC-56CF-4203-A911-8FAD17A522CF}"/>
              </a:ext>
            </a:extLst>
          </p:cNvPr>
          <p:cNvSpPr>
            <a:spLocks noGrp="1"/>
          </p:cNvSpPr>
          <p:nvPr>
            <p:ph idx="1"/>
          </p:nvPr>
        </p:nvSpPr>
        <p:spPr>
          <a:xfrm>
            <a:off x="838200" y="1558204"/>
            <a:ext cx="10874339" cy="5459816"/>
          </a:xfrm>
        </p:spPr>
        <p:txBody>
          <a:bodyPr>
            <a:normAutofit lnSpcReduction="10000"/>
          </a:bodyPr>
          <a:lstStyle/>
          <a:p>
            <a:pPr marL="0" indent="0" algn="ctr">
              <a:buNone/>
            </a:pPr>
            <a:r>
              <a:rPr lang="en-US" dirty="0"/>
              <a:t>The </a:t>
            </a:r>
            <a:r>
              <a:rPr lang="en-US" u="sng" dirty="0"/>
              <a:t>input logic</a:t>
            </a:r>
            <a:r>
              <a:rPr lang="en-US" dirty="0"/>
              <a:t> adds new information in the cell state</a:t>
            </a:r>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t>i</a:t>
            </a:r>
            <a:r>
              <a:rPr lang="en-US" baseline="-25000" dirty="0"/>
              <a:t>t</a:t>
            </a:r>
            <a:r>
              <a:rPr lang="en-US" dirty="0"/>
              <a:t> = </a:t>
            </a:r>
            <a:r>
              <a:rPr lang="el-GR" dirty="0">
                <a:latin typeface="Calibri" panose="020F0502020204030204" pitchFamily="34" charset="0"/>
                <a:cs typeface="Calibri" panose="020F0502020204030204" pitchFamily="34" charset="0"/>
              </a:rPr>
              <a:t>σ</a:t>
            </a:r>
            <a:r>
              <a:rPr lang="en-US" dirty="0"/>
              <a:t> (W</a:t>
            </a:r>
            <a:r>
              <a:rPr lang="en-US" baseline="-25000" dirty="0"/>
              <a:t>i</a:t>
            </a:r>
            <a:r>
              <a:rPr lang="en-US" dirty="0"/>
              <a:t> * [h</a:t>
            </a:r>
            <a:r>
              <a:rPr lang="en-US" baseline="-25000" dirty="0"/>
              <a:t>t-1</a:t>
            </a:r>
            <a:r>
              <a:rPr lang="en-US" dirty="0"/>
              <a:t>, x</a:t>
            </a:r>
            <a:r>
              <a:rPr lang="en-US" baseline="-25000" dirty="0"/>
              <a:t>t</a:t>
            </a:r>
            <a:r>
              <a:rPr lang="en-US" dirty="0"/>
              <a:t>] + b</a:t>
            </a:r>
            <a:r>
              <a:rPr lang="en-US" baseline="-25000" dirty="0"/>
              <a:t>i</a:t>
            </a:r>
            <a:r>
              <a:rPr lang="en-US" dirty="0"/>
              <a:t> </a:t>
            </a:r>
            <a:r>
              <a:rPr lang="en-US" sz="2400" dirty="0">
                <a:solidFill>
                  <a:srgbClr val="FF0000"/>
                </a:solidFill>
                <a:sym typeface="Wingdings" panose="05000000000000000000" pitchFamily="2" charset="2"/>
              </a:rPr>
              <a:t> decides which values to retain</a:t>
            </a:r>
            <a:endParaRPr lang="en-US" baseline="-25000" dirty="0">
              <a:solidFill>
                <a:srgbClr val="FF0000"/>
              </a:solidFill>
            </a:endParaRPr>
          </a:p>
          <a:p>
            <a:pPr marL="0" indent="0" algn="ctr">
              <a:buNone/>
            </a:pPr>
            <a:r>
              <a:rPr lang="en-US" dirty="0">
                <a:latin typeface="Calibri" panose="020F0502020204030204" pitchFamily="34" charset="0"/>
                <a:cs typeface="Calibri" panose="020F0502020204030204" pitchFamily="34" charset="0"/>
              </a:rPr>
              <a:t>C</a:t>
            </a:r>
            <a:r>
              <a:rPr lang="en-US" baseline="-25000" dirty="0"/>
              <a:t>t</a:t>
            </a:r>
            <a:r>
              <a:rPr lang="en-US" dirty="0"/>
              <a:t> = </a:t>
            </a:r>
            <a:r>
              <a:rPr lang="en-US" dirty="0">
                <a:latin typeface="Calibri" panose="020F0502020204030204" pitchFamily="34" charset="0"/>
                <a:cs typeface="Calibri" panose="020F0502020204030204" pitchFamily="34" charset="0"/>
              </a:rPr>
              <a:t>tanh</a:t>
            </a:r>
            <a:r>
              <a:rPr lang="en-US" dirty="0"/>
              <a:t> (</a:t>
            </a:r>
            <a:r>
              <a:rPr lang="en-US" dirty="0" err="1"/>
              <a:t>W</a:t>
            </a:r>
            <a:r>
              <a:rPr lang="en-US" baseline="-25000" dirty="0" err="1"/>
              <a:t>c</a:t>
            </a:r>
            <a:r>
              <a:rPr lang="en-US" dirty="0"/>
              <a:t> * [h</a:t>
            </a:r>
            <a:r>
              <a:rPr lang="en-US" baseline="-25000" dirty="0"/>
              <a:t>t-1</a:t>
            </a:r>
            <a:r>
              <a:rPr lang="en-US" dirty="0"/>
              <a:t> , x</a:t>
            </a:r>
            <a:r>
              <a:rPr lang="en-US" baseline="-25000" dirty="0"/>
              <a:t>t</a:t>
            </a:r>
            <a:r>
              <a:rPr lang="en-US" dirty="0"/>
              <a:t>] + </a:t>
            </a:r>
            <a:r>
              <a:rPr lang="en-US" dirty="0" err="1"/>
              <a:t>b</a:t>
            </a:r>
            <a:r>
              <a:rPr lang="en-US" baseline="-25000" dirty="0" err="1"/>
              <a:t>c</a:t>
            </a:r>
            <a:r>
              <a:rPr lang="en-US" baseline="-25000" dirty="0"/>
              <a:t> </a:t>
            </a:r>
            <a:r>
              <a:rPr lang="en-US" sz="2400" dirty="0">
                <a:solidFill>
                  <a:srgbClr val="FF0000"/>
                </a:solidFill>
                <a:sym typeface="Wingdings" panose="05000000000000000000" pitchFamily="2" charset="2"/>
              </a:rPr>
              <a:t> new candidate values</a:t>
            </a:r>
            <a:endParaRPr lang="en-US" baseline="-25000" dirty="0"/>
          </a:p>
          <a:p>
            <a:pPr marL="0" indent="0" algn="ctr">
              <a:buNone/>
            </a:pPr>
            <a:r>
              <a:rPr lang="en-US" dirty="0"/>
              <a:t>C</a:t>
            </a:r>
            <a:r>
              <a:rPr lang="en-US" baseline="-25000" dirty="0"/>
              <a:t>t</a:t>
            </a:r>
            <a:r>
              <a:rPr lang="en-US" dirty="0"/>
              <a:t> = f</a:t>
            </a:r>
            <a:r>
              <a:rPr lang="en-US" baseline="-25000" dirty="0"/>
              <a:t>t </a:t>
            </a:r>
            <a:r>
              <a:rPr lang="en-US" sz="2400" b="1" dirty="0">
                <a:latin typeface="Calibri" panose="020F0502020204030204" pitchFamily="34" charset="0"/>
                <a:cs typeface="Calibri" panose="020F0502020204030204" pitchFamily="34" charset="0"/>
              </a:rPr>
              <a:t>Ꙩ</a:t>
            </a:r>
            <a:r>
              <a:rPr lang="en-US" dirty="0">
                <a:latin typeface="Calibri" panose="020F0502020204030204" pitchFamily="34" charset="0"/>
                <a:cs typeface="Calibri" panose="020F0502020204030204" pitchFamily="34" charset="0"/>
              </a:rPr>
              <a:t> </a:t>
            </a:r>
            <a:r>
              <a:rPr lang="en-US" dirty="0"/>
              <a:t>C</a:t>
            </a:r>
            <a:r>
              <a:rPr lang="en-US" baseline="-25000" dirty="0"/>
              <a:t>t-1</a:t>
            </a:r>
            <a:r>
              <a:rPr lang="en-US" dirty="0"/>
              <a:t> + </a:t>
            </a:r>
            <a:r>
              <a:rPr lang="en-US" dirty="0">
                <a:latin typeface="Calibri" panose="020F0502020204030204" pitchFamily="34" charset="0"/>
                <a:cs typeface="Calibri" panose="020F0502020204030204" pitchFamily="34" charset="0"/>
              </a:rPr>
              <a:t>C</a:t>
            </a:r>
            <a:r>
              <a:rPr lang="en-US" baseline="-25000" dirty="0"/>
              <a:t>t </a:t>
            </a:r>
            <a:r>
              <a:rPr lang="en-US" sz="2400" b="1" dirty="0">
                <a:latin typeface="Calibri" panose="020F0502020204030204" pitchFamily="34" charset="0"/>
                <a:cs typeface="Calibri" panose="020F0502020204030204" pitchFamily="34" charset="0"/>
              </a:rPr>
              <a:t>Ꙩ</a:t>
            </a:r>
            <a:r>
              <a:rPr lang="en-US" dirty="0">
                <a:latin typeface="Calibri" panose="020F0502020204030204" pitchFamily="34" charset="0"/>
                <a:cs typeface="Calibri" panose="020F0502020204030204" pitchFamily="34" charset="0"/>
              </a:rPr>
              <a:t> i</a:t>
            </a:r>
            <a:r>
              <a:rPr lang="en-US" baseline="-25000" dirty="0"/>
              <a:t>t</a:t>
            </a:r>
          </a:p>
          <a:p>
            <a:pPr marL="0" indent="0" algn="ctr">
              <a:buNone/>
            </a:pPr>
            <a:endParaRPr lang="en-US" baseline="-25000" dirty="0"/>
          </a:p>
          <a:p>
            <a:pPr marL="0" indent="0" algn="ctr">
              <a:buNone/>
            </a:pPr>
            <a:endParaRPr lang="en-US" baseline="-25000"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p:txBody>
      </p:sp>
      <p:pic>
        <p:nvPicPr>
          <p:cNvPr id="5" name="Picture 4">
            <a:extLst>
              <a:ext uri="{FF2B5EF4-FFF2-40B4-BE49-F238E27FC236}">
                <a16:creationId xmlns:a16="http://schemas.microsoft.com/office/drawing/2014/main" id="{52688913-7093-40EE-AAC6-A5DD8ED86F67}"/>
              </a:ext>
            </a:extLst>
          </p:cNvPr>
          <p:cNvPicPr>
            <a:picLocks noChangeAspect="1"/>
          </p:cNvPicPr>
          <p:nvPr/>
        </p:nvPicPr>
        <p:blipFill>
          <a:blip r:embed="rId3"/>
          <a:stretch>
            <a:fillRect/>
          </a:stretch>
        </p:blipFill>
        <p:spPr>
          <a:xfrm>
            <a:off x="3009900" y="2013157"/>
            <a:ext cx="6743700" cy="3286639"/>
          </a:xfrm>
          <a:prstGeom prst="rect">
            <a:avLst/>
          </a:prstGeom>
        </p:spPr>
      </p:pic>
      <p:sp>
        <p:nvSpPr>
          <p:cNvPr id="4" name="Oval 3">
            <a:extLst>
              <a:ext uri="{FF2B5EF4-FFF2-40B4-BE49-F238E27FC236}">
                <a16:creationId xmlns:a16="http://schemas.microsoft.com/office/drawing/2014/main" id="{5AF4F15B-4D12-4207-B310-8BA5C64B8062}"/>
              </a:ext>
            </a:extLst>
          </p:cNvPr>
          <p:cNvSpPr/>
          <p:nvPr/>
        </p:nvSpPr>
        <p:spPr>
          <a:xfrm>
            <a:off x="4938432" y="2702231"/>
            <a:ext cx="1600200" cy="2476903"/>
          </a:xfrm>
          <a:prstGeom prst="ellipse">
            <a:avLst/>
          </a:prstGeom>
          <a:solidFill>
            <a:srgbClr val="FFFF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22D4D38-A088-452B-B616-CFAB8A2D0F7A}"/>
              </a:ext>
            </a:extLst>
          </p:cNvPr>
          <p:cNvSpPr/>
          <p:nvPr/>
        </p:nvSpPr>
        <p:spPr>
          <a:xfrm>
            <a:off x="7467246" y="2014500"/>
            <a:ext cx="654782" cy="48199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o</a:t>
            </a:r>
            <a:r>
              <a:rPr lang="en-US" sz="2400" baseline="-25000" dirty="0"/>
              <a:t>t</a:t>
            </a:r>
          </a:p>
        </p:txBody>
      </p:sp>
      <p:cxnSp>
        <p:nvCxnSpPr>
          <p:cNvPr id="7" name="Straight Connector 6">
            <a:extLst>
              <a:ext uri="{FF2B5EF4-FFF2-40B4-BE49-F238E27FC236}">
                <a16:creationId xmlns:a16="http://schemas.microsoft.com/office/drawing/2014/main" id="{5A11CC9A-47EB-4793-84BC-1F060B4B2A1F}"/>
              </a:ext>
            </a:extLst>
          </p:cNvPr>
          <p:cNvCxnSpPr>
            <a:cxnSpLocks/>
          </p:cNvCxnSpPr>
          <p:nvPr/>
        </p:nvCxnSpPr>
        <p:spPr>
          <a:xfrm>
            <a:off x="6497619" y="3496237"/>
            <a:ext cx="1506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5E02D9B-80D5-4C27-972D-3774069AD7DF}"/>
              </a:ext>
            </a:extLst>
          </p:cNvPr>
          <p:cNvSpPr txBox="1"/>
          <p:nvPr/>
        </p:nvSpPr>
        <p:spPr>
          <a:xfrm>
            <a:off x="4208935" y="5516886"/>
            <a:ext cx="345142" cy="461665"/>
          </a:xfrm>
          <a:prstGeom prst="rect">
            <a:avLst/>
          </a:prstGeom>
          <a:noFill/>
        </p:spPr>
        <p:txBody>
          <a:bodyPr wrap="square">
            <a:spAutoFit/>
          </a:bodyPr>
          <a:lstStyle/>
          <a:p>
            <a:r>
              <a:rPr lang="en-US" sz="2400" b="1" i="0" dirty="0">
                <a:solidFill>
                  <a:srgbClr val="000000"/>
                </a:solidFill>
                <a:effectLst/>
                <a:latin typeface="Times New Roman" panose="02020603050405020304" pitchFamily="18" charset="0"/>
              </a:rPr>
              <a:t>~</a:t>
            </a:r>
            <a:endParaRPr lang="en-US" sz="2400" b="1" dirty="0"/>
          </a:p>
        </p:txBody>
      </p:sp>
      <p:sp>
        <p:nvSpPr>
          <p:cNvPr id="12" name="TextBox 11">
            <a:extLst>
              <a:ext uri="{FF2B5EF4-FFF2-40B4-BE49-F238E27FC236}">
                <a16:creationId xmlns:a16="http://schemas.microsoft.com/office/drawing/2014/main" id="{43A24AA8-E9B5-4802-95C8-3A8D3A25EB43}"/>
              </a:ext>
            </a:extLst>
          </p:cNvPr>
          <p:cNvSpPr txBox="1"/>
          <p:nvPr/>
        </p:nvSpPr>
        <p:spPr>
          <a:xfrm>
            <a:off x="6792566" y="5981262"/>
            <a:ext cx="345142" cy="461665"/>
          </a:xfrm>
          <a:prstGeom prst="rect">
            <a:avLst/>
          </a:prstGeom>
          <a:noFill/>
        </p:spPr>
        <p:txBody>
          <a:bodyPr wrap="square">
            <a:spAutoFit/>
          </a:bodyPr>
          <a:lstStyle/>
          <a:p>
            <a:r>
              <a:rPr lang="en-US" sz="2400" b="1" i="0" dirty="0">
                <a:solidFill>
                  <a:srgbClr val="000000"/>
                </a:solidFill>
                <a:effectLst/>
                <a:latin typeface="Times New Roman" panose="02020603050405020304" pitchFamily="18" charset="0"/>
              </a:rPr>
              <a:t>~</a:t>
            </a:r>
            <a:endParaRPr lang="en-US" sz="2400" b="1" dirty="0"/>
          </a:p>
        </p:txBody>
      </p:sp>
    </p:spTree>
    <p:extLst>
      <p:ext uri="{BB962C8B-B14F-4D97-AF65-F5344CB8AC3E}">
        <p14:creationId xmlns:p14="http://schemas.microsoft.com/office/powerpoint/2010/main" val="6264216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44B8F-A2E0-4016-9A09-9542FAA094CA}"/>
              </a:ext>
            </a:extLst>
          </p:cNvPr>
          <p:cNvSpPr>
            <a:spLocks noGrp="1"/>
          </p:cNvSpPr>
          <p:nvPr>
            <p:ph type="title"/>
          </p:nvPr>
        </p:nvSpPr>
        <p:spPr/>
        <p:txBody>
          <a:bodyPr/>
          <a:lstStyle/>
          <a:p>
            <a:r>
              <a:rPr lang="en-US" dirty="0"/>
              <a:t>LSTM</a:t>
            </a:r>
            <a:r>
              <a:rPr lang="en-US" baseline="30000" dirty="0"/>
              <a:t>1,7,8</a:t>
            </a:r>
          </a:p>
        </p:txBody>
      </p:sp>
      <p:sp>
        <p:nvSpPr>
          <p:cNvPr id="3" name="Content Placeholder 2">
            <a:extLst>
              <a:ext uri="{FF2B5EF4-FFF2-40B4-BE49-F238E27FC236}">
                <a16:creationId xmlns:a16="http://schemas.microsoft.com/office/drawing/2014/main" id="{114CE4DC-56CF-4203-A911-8FAD17A522CF}"/>
              </a:ext>
            </a:extLst>
          </p:cNvPr>
          <p:cNvSpPr>
            <a:spLocks noGrp="1"/>
          </p:cNvSpPr>
          <p:nvPr>
            <p:ph idx="1"/>
          </p:nvPr>
        </p:nvSpPr>
        <p:spPr>
          <a:xfrm>
            <a:off x="838200" y="1558204"/>
            <a:ext cx="10874339" cy="5459816"/>
          </a:xfrm>
        </p:spPr>
        <p:txBody>
          <a:bodyPr>
            <a:normAutofit/>
          </a:bodyPr>
          <a:lstStyle/>
          <a:p>
            <a:pPr marL="0" indent="0" algn="ctr">
              <a:buNone/>
            </a:pPr>
            <a:r>
              <a:rPr lang="en-US" dirty="0"/>
              <a:t>The </a:t>
            </a:r>
            <a:r>
              <a:rPr lang="en-US" u="sng" dirty="0"/>
              <a:t>output gate</a:t>
            </a:r>
            <a:r>
              <a:rPr lang="en-US" dirty="0"/>
              <a:t> computes the new hidden state based on the updated cell state and the output</a:t>
            </a:r>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t>o</a:t>
            </a:r>
            <a:r>
              <a:rPr lang="en-US" baseline="-25000" dirty="0"/>
              <a:t>t </a:t>
            </a:r>
            <a:r>
              <a:rPr lang="en-US" dirty="0"/>
              <a:t>= </a:t>
            </a:r>
            <a:r>
              <a:rPr lang="el-GR" dirty="0">
                <a:latin typeface="Calibri" panose="020F0502020204030204" pitchFamily="34" charset="0"/>
                <a:cs typeface="Calibri" panose="020F0502020204030204" pitchFamily="34" charset="0"/>
              </a:rPr>
              <a:t>σ</a:t>
            </a:r>
            <a:r>
              <a:rPr lang="en-US" dirty="0"/>
              <a:t> (W</a:t>
            </a:r>
            <a:r>
              <a:rPr lang="en-US" baseline="-25000" dirty="0"/>
              <a:t>o</a:t>
            </a:r>
            <a:r>
              <a:rPr lang="en-US" dirty="0"/>
              <a:t> * [h</a:t>
            </a:r>
            <a:r>
              <a:rPr lang="en-US" baseline="-25000" dirty="0"/>
              <a:t>t-1</a:t>
            </a:r>
            <a:r>
              <a:rPr lang="en-US" dirty="0"/>
              <a:t> , x</a:t>
            </a:r>
            <a:r>
              <a:rPr lang="en-US" baseline="-25000" dirty="0"/>
              <a:t>t</a:t>
            </a:r>
            <a:r>
              <a:rPr lang="en-US" dirty="0"/>
              <a:t>] + </a:t>
            </a:r>
            <a:r>
              <a:rPr lang="en-US" dirty="0" err="1"/>
              <a:t>b</a:t>
            </a:r>
            <a:r>
              <a:rPr lang="en-US" baseline="-25000" dirty="0" err="1"/>
              <a:t>o</a:t>
            </a:r>
            <a:endParaRPr lang="en-US" baseline="-25000" dirty="0"/>
          </a:p>
          <a:p>
            <a:pPr marL="0" indent="0" algn="ctr">
              <a:buNone/>
            </a:pPr>
            <a:r>
              <a:rPr lang="en-US" dirty="0" err="1"/>
              <a:t>h</a:t>
            </a:r>
            <a:r>
              <a:rPr lang="en-US" baseline="-25000" dirty="0" err="1"/>
              <a:t>t</a:t>
            </a:r>
            <a:r>
              <a:rPr lang="en-US" baseline="-25000" dirty="0"/>
              <a:t> </a:t>
            </a:r>
            <a:r>
              <a:rPr lang="en-US" dirty="0"/>
              <a:t>= o</a:t>
            </a:r>
            <a:r>
              <a:rPr lang="en-US" baseline="-25000" dirty="0"/>
              <a:t>t</a:t>
            </a:r>
            <a:r>
              <a:rPr lang="en-US" dirty="0"/>
              <a:t> </a:t>
            </a:r>
            <a:r>
              <a:rPr lang="en-US" sz="2800" b="1" dirty="0">
                <a:latin typeface="Calibri" panose="020F0502020204030204" pitchFamily="34" charset="0"/>
                <a:cs typeface="Calibri" panose="020F0502020204030204" pitchFamily="34" charset="0"/>
              </a:rPr>
              <a:t>Ꙩ</a:t>
            </a:r>
            <a:r>
              <a:rPr lang="en-US" dirty="0"/>
              <a:t> tanh(C</a:t>
            </a:r>
            <a:r>
              <a:rPr lang="en-US" baseline="-25000" dirty="0"/>
              <a:t>t</a:t>
            </a:r>
            <a:r>
              <a:rPr lang="en-US" dirty="0"/>
              <a:t>)</a:t>
            </a:r>
            <a:endParaRPr lang="en-US" baseline="-25000" dirty="0"/>
          </a:p>
          <a:p>
            <a:pPr marL="0" indent="0" algn="ctr">
              <a:buNone/>
            </a:pPr>
            <a:endParaRPr lang="en-US" baseline="-25000" dirty="0"/>
          </a:p>
          <a:p>
            <a:pPr marL="0" indent="0" algn="ctr">
              <a:buNone/>
            </a:pPr>
            <a:endParaRPr lang="en-US" baseline="-25000"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p:txBody>
      </p:sp>
      <p:pic>
        <p:nvPicPr>
          <p:cNvPr id="5" name="Picture 4">
            <a:extLst>
              <a:ext uri="{FF2B5EF4-FFF2-40B4-BE49-F238E27FC236}">
                <a16:creationId xmlns:a16="http://schemas.microsoft.com/office/drawing/2014/main" id="{52688913-7093-40EE-AAC6-A5DD8ED86F67}"/>
              </a:ext>
            </a:extLst>
          </p:cNvPr>
          <p:cNvPicPr>
            <a:picLocks noChangeAspect="1"/>
          </p:cNvPicPr>
          <p:nvPr/>
        </p:nvPicPr>
        <p:blipFill>
          <a:blip r:embed="rId3"/>
          <a:stretch>
            <a:fillRect/>
          </a:stretch>
        </p:blipFill>
        <p:spPr>
          <a:xfrm>
            <a:off x="3009900" y="2432712"/>
            <a:ext cx="6743700" cy="3204294"/>
          </a:xfrm>
          <a:prstGeom prst="rect">
            <a:avLst/>
          </a:prstGeom>
        </p:spPr>
      </p:pic>
      <p:sp>
        <p:nvSpPr>
          <p:cNvPr id="4" name="Oval 3">
            <a:extLst>
              <a:ext uri="{FF2B5EF4-FFF2-40B4-BE49-F238E27FC236}">
                <a16:creationId xmlns:a16="http://schemas.microsoft.com/office/drawing/2014/main" id="{5AF4F15B-4D12-4207-B310-8BA5C64B8062}"/>
              </a:ext>
            </a:extLst>
          </p:cNvPr>
          <p:cNvSpPr/>
          <p:nvPr/>
        </p:nvSpPr>
        <p:spPr>
          <a:xfrm>
            <a:off x="6454585" y="3014205"/>
            <a:ext cx="1450268" cy="2170983"/>
          </a:xfrm>
          <a:prstGeom prst="ellipse">
            <a:avLst/>
          </a:prstGeom>
          <a:solidFill>
            <a:srgbClr val="FFFF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75A7D5E-C97A-4B3B-978F-E48289BF9F60}"/>
              </a:ext>
            </a:extLst>
          </p:cNvPr>
          <p:cNvSpPr/>
          <p:nvPr/>
        </p:nvSpPr>
        <p:spPr>
          <a:xfrm>
            <a:off x="7327392" y="2487839"/>
            <a:ext cx="792479" cy="48199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o</a:t>
            </a:r>
            <a:r>
              <a:rPr lang="en-US" sz="2400" baseline="-25000" dirty="0"/>
              <a:t>t</a:t>
            </a:r>
          </a:p>
        </p:txBody>
      </p:sp>
      <p:cxnSp>
        <p:nvCxnSpPr>
          <p:cNvPr id="7" name="Straight Connector 6">
            <a:extLst>
              <a:ext uri="{FF2B5EF4-FFF2-40B4-BE49-F238E27FC236}">
                <a16:creationId xmlns:a16="http://schemas.microsoft.com/office/drawing/2014/main" id="{B53DEDD8-33E4-425E-8611-88C3CACE5AA6}"/>
              </a:ext>
            </a:extLst>
          </p:cNvPr>
          <p:cNvCxnSpPr>
            <a:cxnSpLocks/>
          </p:cNvCxnSpPr>
          <p:nvPr/>
        </p:nvCxnSpPr>
        <p:spPr>
          <a:xfrm>
            <a:off x="6497619" y="3872747"/>
            <a:ext cx="1506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03BF2CB-3272-4066-A74E-B3C24FF6736B}"/>
              </a:ext>
            </a:extLst>
          </p:cNvPr>
          <p:cNvCxnSpPr>
            <a:cxnSpLocks/>
          </p:cNvCxnSpPr>
          <p:nvPr/>
        </p:nvCxnSpPr>
        <p:spPr>
          <a:xfrm>
            <a:off x="4498494" y="5606525"/>
            <a:ext cx="1506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6804643-6586-4E9B-B288-F41D3A29B82B}"/>
              </a:ext>
            </a:extLst>
          </p:cNvPr>
          <p:cNvCxnSpPr>
            <a:cxnSpLocks/>
          </p:cNvCxnSpPr>
          <p:nvPr/>
        </p:nvCxnSpPr>
        <p:spPr>
          <a:xfrm>
            <a:off x="5672873" y="6124688"/>
            <a:ext cx="1506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9493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44B8F-A2E0-4016-9A09-9542FAA094CA}"/>
              </a:ext>
            </a:extLst>
          </p:cNvPr>
          <p:cNvSpPr>
            <a:spLocks noGrp="1"/>
          </p:cNvSpPr>
          <p:nvPr>
            <p:ph type="title"/>
          </p:nvPr>
        </p:nvSpPr>
        <p:spPr/>
        <p:txBody>
          <a:bodyPr>
            <a:normAutofit/>
          </a:bodyPr>
          <a:lstStyle/>
          <a:p>
            <a:r>
              <a:rPr lang="en-US" sz="3600" dirty="0"/>
              <a:t>Attention Mechanisms in Recurrent Neural Netowrks</a:t>
            </a:r>
            <a:r>
              <a:rPr lang="en-US" sz="3600" baseline="30000" dirty="0"/>
              <a:t>10</a:t>
            </a:r>
          </a:p>
        </p:txBody>
      </p:sp>
      <p:sp>
        <p:nvSpPr>
          <p:cNvPr id="3" name="Content Placeholder 2">
            <a:extLst>
              <a:ext uri="{FF2B5EF4-FFF2-40B4-BE49-F238E27FC236}">
                <a16:creationId xmlns:a16="http://schemas.microsoft.com/office/drawing/2014/main" id="{114CE4DC-56CF-4203-A911-8FAD17A522CF}"/>
              </a:ext>
            </a:extLst>
          </p:cNvPr>
          <p:cNvSpPr>
            <a:spLocks noGrp="1"/>
          </p:cNvSpPr>
          <p:nvPr>
            <p:ph idx="1"/>
          </p:nvPr>
        </p:nvSpPr>
        <p:spPr>
          <a:xfrm>
            <a:off x="838200" y="1825625"/>
            <a:ext cx="10761324" cy="4225854"/>
          </a:xfrm>
        </p:spPr>
        <p:txBody>
          <a:bodyPr>
            <a:normAutofit/>
          </a:bodyPr>
          <a:lstStyle/>
          <a:p>
            <a:pPr marL="457200" lvl="1" indent="0" algn="ctr">
              <a:buNone/>
            </a:pPr>
            <a:r>
              <a:rPr lang="en-US" b="0" i="0" dirty="0">
                <a:solidFill>
                  <a:srgbClr val="222222"/>
                </a:solidFill>
                <a:effectLst/>
                <a:latin typeface="Calibri (Body)"/>
              </a:rPr>
              <a:t>The basic premise of a vanilla RNN is to parse every item in an input series, one after the other, and keep updating its </a:t>
            </a:r>
            <a:r>
              <a:rPr lang="en-US" b="0" i="0" u="sng" dirty="0">
                <a:solidFill>
                  <a:srgbClr val="222222"/>
                </a:solidFill>
                <a:effectLst/>
                <a:latin typeface="Calibri (Body)"/>
              </a:rPr>
              <a:t>hidden state</a:t>
            </a:r>
            <a:r>
              <a:rPr lang="en-US" b="0" i="0" dirty="0">
                <a:solidFill>
                  <a:srgbClr val="222222"/>
                </a:solidFill>
                <a:effectLst/>
                <a:latin typeface="Calibri (Body)"/>
              </a:rPr>
              <a:t>. This hidden state vector at the end of every step represents the context of all prior inputs. So, the last hidden state represents the context of the entire sequence.</a:t>
            </a:r>
          </a:p>
          <a:p>
            <a:pPr marL="0" indent="0">
              <a:buNone/>
            </a:pPr>
            <a:endParaRPr lang="en-US" dirty="0"/>
          </a:p>
        </p:txBody>
      </p:sp>
      <p:pic>
        <p:nvPicPr>
          <p:cNvPr id="1026" name="Picture 2" descr="Image for post">
            <a:extLst>
              <a:ext uri="{FF2B5EF4-FFF2-40B4-BE49-F238E27FC236}">
                <a16:creationId xmlns:a16="http://schemas.microsoft.com/office/drawing/2014/main" id="{67981A04-172C-4908-85FF-3E7314A869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077" y="3324112"/>
            <a:ext cx="7764780" cy="3564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41476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4CE4DC-56CF-4203-A911-8FAD17A522CF}"/>
              </a:ext>
            </a:extLst>
          </p:cNvPr>
          <p:cNvSpPr>
            <a:spLocks noGrp="1"/>
          </p:cNvSpPr>
          <p:nvPr>
            <p:ph idx="1"/>
          </p:nvPr>
        </p:nvSpPr>
        <p:spPr>
          <a:xfrm>
            <a:off x="838200" y="1825625"/>
            <a:ext cx="4121075" cy="4225854"/>
          </a:xfrm>
        </p:spPr>
        <p:txBody>
          <a:bodyPr>
            <a:normAutofit/>
          </a:bodyPr>
          <a:lstStyle/>
          <a:p>
            <a:pPr marL="0" indent="0">
              <a:buNone/>
            </a:pPr>
            <a:endParaRPr lang="en-US" b="0" i="0" dirty="0">
              <a:solidFill>
                <a:srgbClr val="222222"/>
              </a:solidFill>
              <a:effectLst/>
              <a:latin typeface="Calibri (Body)"/>
            </a:endParaRPr>
          </a:p>
          <a:p>
            <a:pPr marL="0" indent="0">
              <a:buNone/>
            </a:pPr>
            <a:endParaRPr lang="en-US" dirty="0">
              <a:solidFill>
                <a:srgbClr val="222222"/>
              </a:solidFill>
              <a:latin typeface="Calibri (Body)"/>
            </a:endParaRPr>
          </a:p>
          <a:p>
            <a:pPr marL="0" indent="0">
              <a:buNone/>
            </a:pPr>
            <a:r>
              <a:rPr lang="en-US" b="0" i="0" dirty="0">
                <a:solidFill>
                  <a:srgbClr val="222222"/>
                </a:solidFill>
                <a:effectLst/>
                <a:latin typeface="Calibri (Body)"/>
              </a:rPr>
              <a:t>The longer the input sequence the more difficult is for the hidden vector to capture the context</a:t>
            </a:r>
            <a:r>
              <a:rPr lang="en-US" b="0" i="0" baseline="30000" dirty="0">
                <a:solidFill>
                  <a:srgbClr val="222222"/>
                </a:solidFill>
                <a:effectLst/>
                <a:latin typeface="Calibri (Body)"/>
              </a:rPr>
              <a:t>11,12</a:t>
            </a:r>
            <a:r>
              <a:rPr lang="en-US" b="0" i="0" dirty="0">
                <a:solidFill>
                  <a:srgbClr val="222222"/>
                </a:solidFill>
                <a:effectLst/>
                <a:latin typeface="Calibri (Body)"/>
              </a:rPr>
              <a:t> </a:t>
            </a:r>
            <a:endParaRPr lang="en-US" dirty="0"/>
          </a:p>
        </p:txBody>
      </p:sp>
      <p:pic>
        <p:nvPicPr>
          <p:cNvPr id="2050" name="Picture 2" descr="Image for post">
            <a:extLst>
              <a:ext uri="{FF2B5EF4-FFF2-40B4-BE49-F238E27FC236}">
                <a16:creationId xmlns:a16="http://schemas.microsoft.com/office/drawing/2014/main" id="{30170126-8793-44D7-BF93-B6830E022B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1096" y="1531411"/>
            <a:ext cx="6231927" cy="50494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9B18411B-B104-4819-B790-173A0CC88D0C}"/>
              </a:ext>
            </a:extLst>
          </p:cNvPr>
          <p:cNvSpPr>
            <a:spLocks noGrp="1"/>
          </p:cNvSpPr>
          <p:nvPr>
            <p:ph type="title"/>
          </p:nvPr>
        </p:nvSpPr>
        <p:spPr>
          <a:xfrm>
            <a:off x="838200" y="365125"/>
            <a:ext cx="10515600" cy="1325563"/>
          </a:xfrm>
        </p:spPr>
        <p:txBody>
          <a:bodyPr>
            <a:normAutofit/>
          </a:bodyPr>
          <a:lstStyle/>
          <a:p>
            <a:r>
              <a:rPr lang="en-US" sz="3600" dirty="0"/>
              <a:t>Attention Mechanisms in Recurrent Neural Netowrks</a:t>
            </a:r>
            <a:r>
              <a:rPr lang="en-US" sz="3600" baseline="30000" dirty="0"/>
              <a:t>10</a:t>
            </a:r>
          </a:p>
        </p:txBody>
      </p:sp>
    </p:spTree>
    <p:extLst>
      <p:ext uri="{BB962C8B-B14F-4D97-AF65-F5344CB8AC3E}">
        <p14:creationId xmlns:p14="http://schemas.microsoft.com/office/powerpoint/2010/main" val="17409371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4CE4DC-56CF-4203-A911-8FAD17A522CF}"/>
              </a:ext>
            </a:extLst>
          </p:cNvPr>
          <p:cNvSpPr>
            <a:spLocks noGrp="1"/>
          </p:cNvSpPr>
          <p:nvPr>
            <p:ph idx="1"/>
          </p:nvPr>
        </p:nvSpPr>
        <p:spPr>
          <a:xfrm>
            <a:off x="838199" y="1825625"/>
            <a:ext cx="11353801" cy="4351338"/>
          </a:xfrm>
        </p:spPr>
        <p:txBody>
          <a:bodyPr>
            <a:normAutofit/>
          </a:bodyPr>
          <a:lstStyle/>
          <a:p>
            <a:r>
              <a:rPr lang="en-US" dirty="0"/>
              <a:t>create shortcuts between the context vector and the entire source input</a:t>
            </a:r>
          </a:p>
          <a:p>
            <a:r>
              <a:rPr lang="en-US" dirty="0"/>
              <a:t>the weights of these connections are customizable for each output element</a:t>
            </a:r>
          </a:p>
        </p:txBody>
      </p:sp>
      <p:sp>
        <p:nvSpPr>
          <p:cNvPr id="6" name="Title 1">
            <a:extLst>
              <a:ext uri="{FF2B5EF4-FFF2-40B4-BE49-F238E27FC236}">
                <a16:creationId xmlns:a16="http://schemas.microsoft.com/office/drawing/2014/main" id="{6B6AE475-ED40-4374-8008-87D3CF6C14BA}"/>
              </a:ext>
            </a:extLst>
          </p:cNvPr>
          <p:cNvSpPr>
            <a:spLocks noGrp="1"/>
          </p:cNvSpPr>
          <p:nvPr>
            <p:ph type="title"/>
          </p:nvPr>
        </p:nvSpPr>
        <p:spPr>
          <a:xfrm>
            <a:off x="838200" y="365125"/>
            <a:ext cx="10515600" cy="1325563"/>
          </a:xfrm>
        </p:spPr>
        <p:txBody>
          <a:bodyPr>
            <a:normAutofit/>
          </a:bodyPr>
          <a:lstStyle/>
          <a:p>
            <a:r>
              <a:rPr lang="en-US" sz="3600" dirty="0"/>
              <a:t>Attention Mechanisms in Recurrent Neural Netowrks</a:t>
            </a:r>
            <a:r>
              <a:rPr lang="en-US" sz="3600" baseline="30000" dirty="0"/>
              <a:t>10</a:t>
            </a:r>
          </a:p>
        </p:txBody>
      </p:sp>
      <p:pic>
        <p:nvPicPr>
          <p:cNvPr id="21" name="Picture 20">
            <a:extLst>
              <a:ext uri="{FF2B5EF4-FFF2-40B4-BE49-F238E27FC236}">
                <a16:creationId xmlns:a16="http://schemas.microsoft.com/office/drawing/2014/main" id="{33FE4C8B-CFE7-4593-812F-19D58C404248}"/>
              </a:ext>
            </a:extLst>
          </p:cNvPr>
          <p:cNvPicPr>
            <a:picLocks noChangeAspect="1"/>
          </p:cNvPicPr>
          <p:nvPr/>
        </p:nvPicPr>
        <p:blipFill>
          <a:blip r:embed="rId2"/>
          <a:stretch>
            <a:fillRect/>
          </a:stretch>
        </p:blipFill>
        <p:spPr>
          <a:xfrm>
            <a:off x="2558034" y="2938081"/>
            <a:ext cx="6902958" cy="3804701"/>
          </a:xfrm>
          <a:prstGeom prst="rect">
            <a:avLst/>
          </a:prstGeom>
        </p:spPr>
      </p:pic>
    </p:spTree>
    <p:extLst>
      <p:ext uri="{BB962C8B-B14F-4D97-AF65-F5344CB8AC3E}">
        <p14:creationId xmlns:p14="http://schemas.microsoft.com/office/powerpoint/2010/main" val="7484482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07EED49-227F-483D-A7CF-1048BD8165BF}"/>
              </a:ext>
            </a:extLst>
          </p:cNvPr>
          <p:cNvSpPr txBox="1"/>
          <p:nvPr/>
        </p:nvSpPr>
        <p:spPr>
          <a:xfrm>
            <a:off x="3047104" y="1396702"/>
            <a:ext cx="6094206" cy="523220"/>
          </a:xfrm>
          <a:prstGeom prst="rect">
            <a:avLst/>
          </a:prstGeom>
          <a:noFill/>
        </p:spPr>
        <p:txBody>
          <a:bodyPr wrap="square">
            <a:spAutoFit/>
          </a:bodyPr>
          <a:lstStyle/>
          <a:p>
            <a:pPr algn="ctr"/>
            <a:r>
              <a:rPr lang="en-US" sz="2800" dirty="0"/>
              <a:t>Attention pertaining to decoder cell </a:t>
            </a:r>
            <a:r>
              <a:rPr lang="en-US" sz="2800" dirty="0" err="1"/>
              <a:t>i</a:t>
            </a:r>
            <a:endParaRPr lang="en-US" sz="2800" dirty="0"/>
          </a:p>
        </p:txBody>
      </p:sp>
      <p:sp>
        <p:nvSpPr>
          <p:cNvPr id="8" name="Rectangle: Rounded Corners 7">
            <a:extLst>
              <a:ext uri="{FF2B5EF4-FFF2-40B4-BE49-F238E27FC236}">
                <a16:creationId xmlns:a16="http://schemas.microsoft.com/office/drawing/2014/main" id="{0A304175-CEF5-4C80-88ED-7993334D9AEC}"/>
              </a:ext>
            </a:extLst>
          </p:cNvPr>
          <p:cNvSpPr/>
          <p:nvPr/>
        </p:nvSpPr>
        <p:spPr>
          <a:xfrm>
            <a:off x="1775009" y="2463501"/>
            <a:ext cx="1000461" cy="47333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cell</a:t>
            </a:r>
          </a:p>
        </p:txBody>
      </p:sp>
      <p:sp>
        <p:nvSpPr>
          <p:cNvPr id="9" name="Rectangle: Rounded Corners 8">
            <a:extLst>
              <a:ext uri="{FF2B5EF4-FFF2-40B4-BE49-F238E27FC236}">
                <a16:creationId xmlns:a16="http://schemas.microsoft.com/office/drawing/2014/main" id="{BFA4C6A8-8B1F-432D-8C2A-C295EAD8C3CA}"/>
              </a:ext>
            </a:extLst>
          </p:cNvPr>
          <p:cNvSpPr/>
          <p:nvPr/>
        </p:nvSpPr>
        <p:spPr>
          <a:xfrm>
            <a:off x="10070941" y="2463501"/>
            <a:ext cx="1000461" cy="47333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cell</a:t>
            </a:r>
          </a:p>
        </p:txBody>
      </p:sp>
      <p:sp>
        <p:nvSpPr>
          <p:cNvPr id="11" name="Rectangle: Rounded Corners 10">
            <a:extLst>
              <a:ext uri="{FF2B5EF4-FFF2-40B4-BE49-F238E27FC236}">
                <a16:creationId xmlns:a16="http://schemas.microsoft.com/office/drawing/2014/main" id="{F5AF68E8-9D66-4E84-B85A-1A5D088E7CC6}"/>
              </a:ext>
            </a:extLst>
          </p:cNvPr>
          <p:cNvSpPr/>
          <p:nvPr/>
        </p:nvSpPr>
        <p:spPr>
          <a:xfrm>
            <a:off x="7996958" y="2463501"/>
            <a:ext cx="1000461" cy="47333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cell</a:t>
            </a:r>
          </a:p>
        </p:txBody>
      </p:sp>
      <p:sp>
        <p:nvSpPr>
          <p:cNvPr id="13" name="Rectangle: Rounded Corners 12">
            <a:extLst>
              <a:ext uri="{FF2B5EF4-FFF2-40B4-BE49-F238E27FC236}">
                <a16:creationId xmlns:a16="http://schemas.microsoft.com/office/drawing/2014/main" id="{3770F9F7-B020-4E38-A5C2-4A9CDA853BA1}"/>
              </a:ext>
            </a:extLst>
          </p:cNvPr>
          <p:cNvSpPr/>
          <p:nvPr/>
        </p:nvSpPr>
        <p:spPr>
          <a:xfrm>
            <a:off x="3848992" y="2463501"/>
            <a:ext cx="1000461" cy="47333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cell</a:t>
            </a:r>
          </a:p>
        </p:txBody>
      </p:sp>
      <p:sp>
        <p:nvSpPr>
          <p:cNvPr id="15" name="Rectangle: Rounded Corners 14">
            <a:extLst>
              <a:ext uri="{FF2B5EF4-FFF2-40B4-BE49-F238E27FC236}">
                <a16:creationId xmlns:a16="http://schemas.microsoft.com/office/drawing/2014/main" id="{597DB0BA-26C9-4BAB-A9C7-9C8E5315B2D5}"/>
              </a:ext>
            </a:extLst>
          </p:cNvPr>
          <p:cNvSpPr/>
          <p:nvPr/>
        </p:nvSpPr>
        <p:spPr>
          <a:xfrm>
            <a:off x="5922975" y="2463501"/>
            <a:ext cx="1000461" cy="47333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cell</a:t>
            </a:r>
          </a:p>
        </p:txBody>
      </p:sp>
      <p:cxnSp>
        <p:nvCxnSpPr>
          <p:cNvPr id="18" name="Straight Arrow Connector 17">
            <a:extLst>
              <a:ext uri="{FF2B5EF4-FFF2-40B4-BE49-F238E27FC236}">
                <a16:creationId xmlns:a16="http://schemas.microsoft.com/office/drawing/2014/main" id="{7500CC98-61EC-4A3F-A239-126FE19A52FE}"/>
              </a:ext>
            </a:extLst>
          </p:cNvPr>
          <p:cNvCxnSpPr>
            <a:cxnSpLocks/>
            <a:stCxn id="8" idx="3"/>
            <a:endCxn id="13" idx="1"/>
          </p:cNvCxnSpPr>
          <p:nvPr/>
        </p:nvCxnSpPr>
        <p:spPr>
          <a:xfrm>
            <a:off x="2775470" y="2700170"/>
            <a:ext cx="107352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0" name="Straight Arrow Connector 19">
            <a:extLst>
              <a:ext uri="{FF2B5EF4-FFF2-40B4-BE49-F238E27FC236}">
                <a16:creationId xmlns:a16="http://schemas.microsoft.com/office/drawing/2014/main" id="{8821C6CC-8599-4701-8B46-7736860C87CB}"/>
              </a:ext>
            </a:extLst>
          </p:cNvPr>
          <p:cNvCxnSpPr>
            <a:cxnSpLocks/>
            <a:stCxn id="11" idx="3"/>
            <a:endCxn id="9" idx="1"/>
          </p:cNvCxnSpPr>
          <p:nvPr/>
        </p:nvCxnSpPr>
        <p:spPr>
          <a:xfrm>
            <a:off x="8997419" y="2700170"/>
            <a:ext cx="107352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3" name="Straight Arrow Connector 22">
            <a:extLst>
              <a:ext uri="{FF2B5EF4-FFF2-40B4-BE49-F238E27FC236}">
                <a16:creationId xmlns:a16="http://schemas.microsoft.com/office/drawing/2014/main" id="{642D52AB-E7D1-4715-A93A-28EA4B530C75}"/>
              </a:ext>
            </a:extLst>
          </p:cNvPr>
          <p:cNvCxnSpPr>
            <a:cxnSpLocks/>
            <a:stCxn id="15" idx="3"/>
            <a:endCxn id="11" idx="1"/>
          </p:cNvCxnSpPr>
          <p:nvPr/>
        </p:nvCxnSpPr>
        <p:spPr>
          <a:xfrm>
            <a:off x="6923436" y="2700170"/>
            <a:ext cx="107352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6" name="Straight Arrow Connector 25">
            <a:extLst>
              <a:ext uri="{FF2B5EF4-FFF2-40B4-BE49-F238E27FC236}">
                <a16:creationId xmlns:a16="http://schemas.microsoft.com/office/drawing/2014/main" id="{6CB45B6B-722A-409D-8B57-D65EA8B6118E}"/>
              </a:ext>
            </a:extLst>
          </p:cNvPr>
          <p:cNvCxnSpPr>
            <a:cxnSpLocks/>
            <a:stCxn id="13" idx="3"/>
            <a:endCxn id="15" idx="1"/>
          </p:cNvCxnSpPr>
          <p:nvPr/>
        </p:nvCxnSpPr>
        <p:spPr>
          <a:xfrm>
            <a:off x="4849453" y="2700170"/>
            <a:ext cx="107352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9" name="Straight Arrow Connector 28">
            <a:extLst>
              <a:ext uri="{FF2B5EF4-FFF2-40B4-BE49-F238E27FC236}">
                <a16:creationId xmlns:a16="http://schemas.microsoft.com/office/drawing/2014/main" id="{DFFA5F85-55ED-4475-A541-CB593BF88378}"/>
              </a:ext>
            </a:extLst>
          </p:cNvPr>
          <p:cNvCxnSpPr>
            <a:cxnSpLocks/>
            <a:endCxn id="8" idx="0"/>
          </p:cNvCxnSpPr>
          <p:nvPr/>
        </p:nvCxnSpPr>
        <p:spPr>
          <a:xfrm>
            <a:off x="2275240" y="1990164"/>
            <a:ext cx="0" cy="47333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2" name="Straight Arrow Connector 31">
            <a:extLst>
              <a:ext uri="{FF2B5EF4-FFF2-40B4-BE49-F238E27FC236}">
                <a16:creationId xmlns:a16="http://schemas.microsoft.com/office/drawing/2014/main" id="{E217DC68-6FA8-4CF6-8BC9-12D483054BF1}"/>
              </a:ext>
            </a:extLst>
          </p:cNvPr>
          <p:cNvCxnSpPr>
            <a:cxnSpLocks/>
            <a:endCxn id="13" idx="0"/>
          </p:cNvCxnSpPr>
          <p:nvPr/>
        </p:nvCxnSpPr>
        <p:spPr>
          <a:xfrm>
            <a:off x="4347885" y="1990164"/>
            <a:ext cx="1338" cy="47333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5" name="Straight Arrow Connector 34">
            <a:extLst>
              <a:ext uri="{FF2B5EF4-FFF2-40B4-BE49-F238E27FC236}">
                <a16:creationId xmlns:a16="http://schemas.microsoft.com/office/drawing/2014/main" id="{6965392F-5884-4281-A3CA-9F27114E8229}"/>
              </a:ext>
            </a:extLst>
          </p:cNvPr>
          <p:cNvCxnSpPr>
            <a:cxnSpLocks/>
            <a:endCxn id="9" idx="0"/>
          </p:cNvCxnSpPr>
          <p:nvPr/>
        </p:nvCxnSpPr>
        <p:spPr>
          <a:xfrm>
            <a:off x="10565566" y="2005264"/>
            <a:ext cx="5606" cy="45823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8" name="Straight Arrow Connector 37">
            <a:extLst>
              <a:ext uri="{FF2B5EF4-FFF2-40B4-BE49-F238E27FC236}">
                <a16:creationId xmlns:a16="http://schemas.microsoft.com/office/drawing/2014/main" id="{AFC71562-06AC-4EBD-A19F-4749B4DA8077}"/>
              </a:ext>
            </a:extLst>
          </p:cNvPr>
          <p:cNvCxnSpPr>
            <a:cxnSpLocks/>
            <a:endCxn id="11" idx="0"/>
          </p:cNvCxnSpPr>
          <p:nvPr/>
        </p:nvCxnSpPr>
        <p:spPr>
          <a:xfrm flipH="1">
            <a:off x="8497189" y="1989864"/>
            <a:ext cx="892" cy="47363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2" name="Straight Arrow Connector 41">
            <a:extLst>
              <a:ext uri="{FF2B5EF4-FFF2-40B4-BE49-F238E27FC236}">
                <a16:creationId xmlns:a16="http://schemas.microsoft.com/office/drawing/2014/main" id="{88329D0C-BDC7-4FD3-986B-42D85DB469A4}"/>
              </a:ext>
            </a:extLst>
          </p:cNvPr>
          <p:cNvCxnSpPr>
            <a:cxnSpLocks/>
            <a:endCxn id="15" idx="0"/>
          </p:cNvCxnSpPr>
          <p:nvPr/>
        </p:nvCxnSpPr>
        <p:spPr>
          <a:xfrm>
            <a:off x="6423206" y="1990164"/>
            <a:ext cx="0" cy="47333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5" name="Straight Arrow Connector 44">
            <a:extLst>
              <a:ext uri="{FF2B5EF4-FFF2-40B4-BE49-F238E27FC236}">
                <a16:creationId xmlns:a16="http://schemas.microsoft.com/office/drawing/2014/main" id="{D93D9E6C-E338-43C5-9262-0BD6D8B36982}"/>
              </a:ext>
            </a:extLst>
          </p:cNvPr>
          <p:cNvCxnSpPr>
            <a:cxnSpLocks/>
            <a:endCxn id="8" idx="1"/>
          </p:cNvCxnSpPr>
          <p:nvPr/>
        </p:nvCxnSpPr>
        <p:spPr>
          <a:xfrm>
            <a:off x="1120598" y="2700170"/>
            <a:ext cx="654411"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7" name="Rectangle: Rounded Corners 46">
            <a:extLst>
              <a:ext uri="{FF2B5EF4-FFF2-40B4-BE49-F238E27FC236}">
                <a16:creationId xmlns:a16="http://schemas.microsoft.com/office/drawing/2014/main" id="{BE776CE2-CB24-4BA2-B38D-E4B2B95964FF}"/>
              </a:ext>
            </a:extLst>
          </p:cNvPr>
          <p:cNvSpPr/>
          <p:nvPr/>
        </p:nvSpPr>
        <p:spPr>
          <a:xfrm>
            <a:off x="1776800" y="3476511"/>
            <a:ext cx="1000461" cy="47333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Dense</a:t>
            </a:r>
          </a:p>
        </p:txBody>
      </p:sp>
      <p:sp>
        <p:nvSpPr>
          <p:cNvPr id="49" name="Rectangle: Rounded Corners 48">
            <a:extLst>
              <a:ext uri="{FF2B5EF4-FFF2-40B4-BE49-F238E27FC236}">
                <a16:creationId xmlns:a16="http://schemas.microsoft.com/office/drawing/2014/main" id="{2F86645E-BE92-406D-8DB5-65BB986CEA58}"/>
              </a:ext>
            </a:extLst>
          </p:cNvPr>
          <p:cNvSpPr/>
          <p:nvPr/>
        </p:nvSpPr>
        <p:spPr>
          <a:xfrm>
            <a:off x="3863789" y="3476511"/>
            <a:ext cx="1000461" cy="47333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Dense</a:t>
            </a:r>
          </a:p>
        </p:txBody>
      </p:sp>
      <p:sp>
        <p:nvSpPr>
          <p:cNvPr id="51" name="Rectangle: Rounded Corners 50">
            <a:extLst>
              <a:ext uri="{FF2B5EF4-FFF2-40B4-BE49-F238E27FC236}">
                <a16:creationId xmlns:a16="http://schemas.microsoft.com/office/drawing/2014/main" id="{9C436A8D-CF9D-4D48-B41B-1D5B207F75D6}"/>
              </a:ext>
            </a:extLst>
          </p:cNvPr>
          <p:cNvSpPr/>
          <p:nvPr/>
        </p:nvSpPr>
        <p:spPr>
          <a:xfrm>
            <a:off x="5929249" y="3476511"/>
            <a:ext cx="1000461" cy="47333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Dense</a:t>
            </a:r>
          </a:p>
        </p:txBody>
      </p:sp>
      <p:sp>
        <p:nvSpPr>
          <p:cNvPr id="53" name="Rectangle: Rounded Corners 52">
            <a:extLst>
              <a:ext uri="{FF2B5EF4-FFF2-40B4-BE49-F238E27FC236}">
                <a16:creationId xmlns:a16="http://schemas.microsoft.com/office/drawing/2014/main" id="{5A98D510-F9B9-4532-93ED-84B90A169146}"/>
              </a:ext>
            </a:extLst>
          </p:cNvPr>
          <p:cNvSpPr/>
          <p:nvPr/>
        </p:nvSpPr>
        <p:spPr>
          <a:xfrm>
            <a:off x="7994708" y="3476511"/>
            <a:ext cx="1000461" cy="47333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Dense</a:t>
            </a:r>
          </a:p>
        </p:txBody>
      </p:sp>
      <p:sp>
        <p:nvSpPr>
          <p:cNvPr id="55" name="Rectangle: Rounded Corners 54">
            <a:extLst>
              <a:ext uri="{FF2B5EF4-FFF2-40B4-BE49-F238E27FC236}">
                <a16:creationId xmlns:a16="http://schemas.microsoft.com/office/drawing/2014/main" id="{56561B6D-1D58-4A8A-A5C1-4A293DB92926}"/>
              </a:ext>
            </a:extLst>
          </p:cNvPr>
          <p:cNvSpPr/>
          <p:nvPr/>
        </p:nvSpPr>
        <p:spPr>
          <a:xfrm>
            <a:off x="10070921" y="3476511"/>
            <a:ext cx="1000461" cy="47333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Dense</a:t>
            </a:r>
          </a:p>
        </p:txBody>
      </p:sp>
      <p:sp>
        <p:nvSpPr>
          <p:cNvPr id="57" name="Rectangle: Rounded Corners 56">
            <a:extLst>
              <a:ext uri="{FF2B5EF4-FFF2-40B4-BE49-F238E27FC236}">
                <a16:creationId xmlns:a16="http://schemas.microsoft.com/office/drawing/2014/main" id="{216B7AB8-E55B-4AC2-9D8F-52E2C14A0B7D}"/>
              </a:ext>
            </a:extLst>
          </p:cNvPr>
          <p:cNvSpPr/>
          <p:nvPr/>
        </p:nvSpPr>
        <p:spPr>
          <a:xfrm>
            <a:off x="1775009" y="4380154"/>
            <a:ext cx="9296373" cy="47333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err="1"/>
              <a:t>softmax</a:t>
            </a:r>
            <a:endParaRPr lang="en-US" dirty="0"/>
          </a:p>
        </p:txBody>
      </p:sp>
      <p:sp>
        <p:nvSpPr>
          <p:cNvPr id="59" name="TextBox 58">
            <a:extLst>
              <a:ext uri="{FF2B5EF4-FFF2-40B4-BE49-F238E27FC236}">
                <a16:creationId xmlns:a16="http://schemas.microsoft.com/office/drawing/2014/main" id="{22CF94BD-81C3-4BAB-AA1F-B9B0A84BF3CA}"/>
              </a:ext>
            </a:extLst>
          </p:cNvPr>
          <p:cNvSpPr txBox="1"/>
          <p:nvPr/>
        </p:nvSpPr>
        <p:spPr>
          <a:xfrm>
            <a:off x="2280617" y="1990164"/>
            <a:ext cx="500217" cy="369332"/>
          </a:xfrm>
          <a:prstGeom prst="rect">
            <a:avLst/>
          </a:prstGeom>
          <a:noFill/>
        </p:spPr>
        <p:txBody>
          <a:bodyPr wrap="square" rtlCol="0">
            <a:spAutoFit/>
          </a:bodyPr>
          <a:lstStyle/>
          <a:p>
            <a:pPr algn="ctr"/>
            <a:r>
              <a:rPr lang="en-US" dirty="0"/>
              <a:t>x</a:t>
            </a:r>
            <a:r>
              <a:rPr lang="en-US" baseline="-25000" dirty="0"/>
              <a:t>1</a:t>
            </a:r>
          </a:p>
        </p:txBody>
      </p:sp>
      <p:sp>
        <p:nvSpPr>
          <p:cNvPr id="60" name="TextBox 59">
            <a:extLst>
              <a:ext uri="{FF2B5EF4-FFF2-40B4-BE49-F238E27FC236}">
                <a16:creationId xmlns:a16="http://schemas.microsoft.com/office/drawing/2014/main" id="{8E1C0F45-DEC2-421F-9C46-4ADF5A6F76CC}"/>
              </a:ext>
            </a:extLst>
          </p:cNvPr>
          <p:cNvSpPr txBox="1"/>
          <p:nvPr/>
        </p:nvSpPr>
        <p:spPr>
          <a:xfrm>
            <a:off x="4347885" y="1991956"/>
            <a:ext cx="500217" cy="369332"/>
          </a:xfrm>
          <a:prstGeom prst="rect">
            <a:avLst/>
          </a:prstGeom>
          <a:noFill/>
        </p:spPr>
        <p:txBody>
          <a:bodyPr wrap="square" rtlCol="0">
            <a:spAutoFit/>
          </a:bodyPr>
          <a:lstStyle/>
          <a:p>
            <a:pPr algn="ctr"/>
            <a:r>
              <a:rPr lang="en-US" dirty="0"/>
              <a:t>x</a:t>
            </a:r>
            <a:r>
              <a:rPr lang="en-US" baseline="-25000" dirty="0"/>
              <a:t>2</a:t>
            </a:r>
          </a:p>
        </p:txBody>
      </p:sp>
      <p:sp>
        <p:nvSpPr>
          <p:cNvPr id="62" name="TextBox 61">
            <a:extLst>
              <a:ext uri="{FF2B5EF4-FFF2-40B4-BE49-F238E27FC236}">
                <a16:creationId xmlns:a16="http://schemas.microsoft.com/office/drawing/2014/main" id="{AAA1107E-A323-4EE4-B6D8-105D2A060278}"/>
              </a:ext>
            </a:extLst>
          </p:cNvPr>
          <p:cNvSpPr txBox="1"/>
          <p:nvPr/>
        </p:nvSpPr>
        <p:spPr>
          <a:xfrm>
            <a:off x="6436657" y="1972233"/>
            <a:ext cx="500217" cy="369332"/>
          </a:xfrm>
          <a:prstGeom prst="rect">
            <a:avLst/>
          </a:prstGeom>
          <a:noFill/>
        </p:spPr>
        <p:txBody>
          <a:bodyPr wrap="square" rtlCol="0">
            <a:spAutoFit/>
          </a:bodyPr>
          <a:lstStyle/>
          <a:p>
            <a:pPr algn="ctr"/>
            <a:r>
              <a:rPr lang="en-US" dirty="0"/>
              <a:t>x</a:t>
            </a:r>
            <a:r>
              <a:rPr lang="en-US" baseline="-25000" dirty="0"/>
              <a:t>3</a:t>
            </a:r>
          </a:p>
        </p:txBody>
      </p:sp>
      <p:sp>
        <p:nvSpPr>
          <p:cNvPr id="64" name="TextBox 63">
            <a:extLst>
              <a:ext uri="{FF2B5EF4-FFF2-40B4-BE49-F238E27FC236}">
                <a16:creationId xmlns:a16="http://schemas.microsoft.com/office/drawing/2014/main" id="{E2DDE62B-6ED7-49D8-8164-179E69C921F5}"/>
              </a:ext>
            </a:extLst>
          </p:cNvPr>
          <p:cNvSpPr txBox="1"/>
          <p:nvPr/>
        </p:nvSpPr>
        <p:spPr>
          <a:xfrm>
            <a:off x="8514671" y="1974025"/>
            <a:ext cx="500217" cy="369332"/>
          </a:xfrm>
          <a:prstGeom prst="rect">
            <a:avLst/>
          </a:prstGeom>
          <a:noFill/>
        </p:spPr>
        <p:txBody>
          <a:bodyPr wrap="square" rtlCol="0">
            <a:spAutoFit/>
          </a:bodyPr>
          <a:lstStyle/>
          <a:p>
            <a:pPr algn="ctr"/>
            <a:r>
              <a:rPr lang="en-US" dirty="0"/>
              <a:t>x</a:t>
            </a:r>
            <a:r>
              <a:rPr lang="en-US" baseline="-25000" dirty="0"/>
              <a:t>4</a:t>
            </a:r>
          </a:p>
        </p:txBody>
      </p:sp>
      <p:sp>
        <p:nvSpPr>
          <p:cNvPr id="66" name="TextBox 65">
            <a:extLst>
              <a:ext uri="{FF2B5EF4-FFF2-40B4-BE49-F238E27FC236}">
                <a16:creationId xmlns:a16="http://schemas.microsoft.com/office/drawing/2014/main" id="{7F8EBC1B-7190-47A1-B7DC-F8F301E3BA1A}"/>
              </a:ext>
            </a:extLst>
          </p:cNvPr>
          <p:cNvSpPr txBox="1"/>
          <p:nvPr/>
        </p:nvSpPr>
        <p:spPr>
          <a:xfrm>
            <a:off x="10571182" y="1975818"/>
            <a:ext cx="500217" cy="369332"/>
          </a:xfrm>
          <a:prstGeom prst="rect">
            <a:avLst/>
          </a:prstGeom>
          <a:noFill/>
        </p:spPr>
        <p:txBody>
          <a:bodyPr wrap="square" rtlCol="0">
            <a:spAutoFit/>
          </a:bodyPr>
          <a:lstStyle/>
          <a:p>
            <a:pPr algn="ctr"/>
            <a:r>
              <a:rPr lang="en-US" dirty="0" err="1"/>
              <a:t>x</a:t>
            </a:r>
            <a:r>
              <a:rPr lang="en-US" baseline="-25000" dirty="0" err="1"/>
              <a:t>n</a:t>
            </a:r>
            <a:endParaRPr lang="en-US" baseline="-25000" dirty="0"/>
          </a:p>
        </p:txBody>
      </p:sp>
      <p:sp>
        <p:nvSpPr>
          <p:cNvPr id="68" name="TextBox 67">
            <a:extLst>
              <a:ext uri="{FF2B5EF4-FFF2-40B4-BE49-F238E27FC236}">
                <a16:creationId xmlns:a16="http://schemas.microsoft.com/office/drawing/2014/main" id="{0FC60B69-FDCD-44F5-9952-3CA78634E10A}"/>
              </a:ext>
            </a:extLst>
          </p:cNvPr>
          <p:cNvSpPr txBox="1"/>
          <p:nvPr/>
        </p:nvSpPr>
        <p:spPr>
          <a:xfrm>
            <a:off x="9195992" y="2235795"/>
            <a:ext cx="677268" cy="461665"/>
          </a:xfrm>
          <a:prstGeom prst="rect">
            <a:avLst/>
          </a:prstGeom>
          <a:noFill/>
        </p:spPr>
        <p:txBody>
          <a:bodyPr wrap="square" rtlCol="0">
            <a:spAutoFit/>
          </a:bodyPr>
          <a:lstStyle/>
          <a:p>
            <a:pPr algn="ctr"/>
            <a:r>
              <a:rPr lang="en-US" sz="2400" dirty="0"/>
              <a:t>…..</a:t>
            </a:r>
            <a:endParaRPr lang="en-US" sz="2400" baseline="-25000" dirty="0"/>
          </a:p>
        </p:txBody>
      </p:sp>
      <p:cxnSp>
        <p:nvCxnSpPr>
          <p:cNvPr id="71" name="Straight Arrow Connector 70">
            <a:extLst>
              <a:ext uri="{FF2B5EF4-FFF2-40B4-BE49-F238E27FC236}">
                <a16:creationId xmlns:a16="http://schemas.microsoft.com/office/drawing/2014/main" id="{F958C804-7919-49AA-8553-BF98120AC9D5}"/>
              </a:ext>
            </a:extLst>
          </p:cNvPr>
          <p:cNvCxnSpPr>
            <a:cxnSpLocks/>
            <a:stCxn id="8" idx="2"/>
            <a:endCxn id="47" idx="0"/>
          </p:cNvCxnSpPr>
          <p:nvPr/>
        </p:nvCxnSpPr>
        <p:spPr>
          <a:xfrm>
            <a:off x="2275240" y="2936838"/>
            <a:ext cx="1791" cy="53967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74" name="Straight Arrow Connector 73">
            <a:extLst>
              <a:ext uri="{FF2B5EF4-FFF2-40B4-BE49-F238E27FC236}">
                <a16:creationId xmlns:a16="http://schemas.microsoft.com/office/drawing/2014/main" id="{3BC6DE9A-1246-4848-9061-C211FEA18097}"/>
              </a:ext>
            </a:extLst>
          </p:cNvPr>
          <p:cNvCxnSpPr>
            <a:cxnSpLocks/>
            <a:stCxn id="13" idx="2"/>
            <a:endCxn id="49" idx="0"/>
          </p:cNvCxnSpPr>
          <p:nvPr/>
        </p:nvCxnSpPr>
        <p:spPr>
          <a:xfrm>
            <a:off x="4349223" y="2936838"/>
            <a:ext cx="14797" cy="53967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77" name="Straight Arrow Connector 76">
            <a:extLst>
              <a:ext uri="{FF2B5EF4-FFF2-40B4-BE49-F238E27FC236}">
                <a16:creationId xmlns:a16="http://schemas.microsoft.com/office/drawing/2014/main" id="{0346CA93-00DF-4735-B7F9-CA318152ED6C}"/>
              </a:ext>
            </a:extLst>
          </p:cNvPr>
          <p:cNvCxnSpPr>
            <a:cxnSpLocks/>
            <a:stCxn id="15" idx="2"/>
            <a:endCxn id="51" idx="0"/>
          </p:cNvCxnSpPr>
          <p:nvPr/>
        </p:nvCxnSpPr>
        <p:spPr>
          <a:xfrm>
            <a:off x="6423206" y="2936838"/>
            <a:ext cx="6274" cy="53967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0" name="Straight Arrow Connector 79">
            <a:extLst>
              <a:ext uri="{FF2B5EF4-FFF2-40B4-BE49-F238E27FC236}">
                <a16:creationId xmlns:a16="http://schemas.microsoft.com/office/drawing/2014/main" id="{40F064AE-25B1-4D8B-A8FE-A0FCB0EFD5AD}"/>
              </a:ext>
            </a:extLst>
          </p:cNvPr>
          <p:cNvCxnSpPr>
            <a:cxnSpLocks/>
            <a:stCxn id="11" idx="2"/>
            <a:endCxn id="53" idx="0"/>
          </p:cNvCxnSpPr>
          <p:nvPr/>
        </p:nvCxnSpPr>
        <p:spPr>
          <a:xfrm flipH="1">
            <a:off x="8494939" y="2936838"/>
            <a:ext cx="2250" cy="53967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3" name="Straight Arrow Connector 82">
            <a:extLst>
              <a:ext uri="{FF2B5EF4-FFF2-40B4-BE49-F238E27FC236}">
                <a16:creationId xmlns:a16="http://schemas.microsoft.com/office/drawing/2014/main" id="{F85EC628-43A0-466F-8020-341530AFF760}"/>
              </a:ext>
            </a:extLst>
          </p:cNvPr>
          <p:cNvCxnSpPr>
            <a:cxnSpLocks/>
            <a:stCxn id="9" idx="2"/>
            <a:endCxn id="55" idx="0"/>
          </p:cNvCxnSpPr>
          <p:nvPr/>
        </p:nvCxnSpPr>
        <p:spPr>
          <a:xfrm flipH="1">
            <a:off x="10571152" y="2936838"/>
            <a:ext cx="20" cy="53967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85" name="TextBox 84">
            <a:extLst>
              <a:ext uri="{FF2B5EF4-FFF2-40B4-BE49-F238E27FC236}">
                <a16:creationId xmlns:a16="http://schemas.microsoft.com/office/drawing/2014/main" id="{0C09FCFD-FCAA-4CEB-9BD5-E239B3850D5E}"/>
              </a:ext>
            </a:extLst>
          </p:cNvPr>
          <p:cNvSpPr txBox="1"/>
          <p:nvPr/>
        </p:nvSpPr>
        <p:spPr>
          <a:xfrm>
            <a:off x="1195892" y="2336202"/>
            <a:ext cx="500217" cy="369332"/>
          </a:xfrm>
          <a:prstGeom prst="rect">
            <a:avLst/>
          </a:prstGeom>
          <a:noFill/>
        </p:spPr>
        <p:txBody>
          <a:bodyPr wrap="square" rtlCol="0">
            <a:spAutoFit/>
          </a:bodyPr>
          <a:lstStyle/>
          <a:p>
            <a:pPr algn="ctr"/>
            <a:r>
              <a:rPr lang="en-US" dirty="0"/>
              <a:t>h</a:t>
            </a:r>
            <a:r>
              <a:rPr lang="en-US" baseline="-25000" dirty="0"/>
              <a:t>0</a:t>
            </a:r>
          </a:p>
        </p:txBody>
      </p:sp>
      <p:sp>
        <p:nvSpPr>
          <p:cNvPr id="87" name="TextBox 86">
            <a:extLst>
              <a:ext uri="{FF2B5EF4-FFF2-40B4-BE49-F238E27FC236}">
                <a16:creationId xmlns:a16="http://schemas.microsoft.com/office/drawing/2014/main" id="{FF1BEBA3-687A-4641-9998-3F016B8C0AD3}"/>
              </a:ext>
            </a:extLst>
          </p:cNvPr>
          <p:cNvSpPr txBox="1"/>
          <p:nvPr/>
        </p:nvSpPr>
        <p:spPr>
          <a:xfrm>
            <a:off x="3015735" y="2327236"/>
            <a:ext cx="500217" cy="369332"/>
          </a:xfrm>
          <a:prstGeom prst="rect">
            <a:avLst/>
          </a:prstGeom>
          <a:noFill/>
        </p:spPr>
        <p:txBody>
          <a:bodyPr wrap="square" rtlCol="0">
            <a:spAutoFit/>
          </a:bodyPr>
          <a:lstStyle/>
          <a:p>
            <a:pPr algn="ctr"/>
            <a:r>
              <a:rPr lang="en-US" dirty="0"/>
              <a:t>h</a:t>
            </a:r>
            <a:r>
              <a:rPr lang="en-US" baseline="-25000" dirty="0"/>
              <a:t>1</a:t>
            </a:r>
          </a:p>
        </p:txBody>
      </p:sp>
      <p:sp>
        <p:nvSpPr>
          <p:cNvPr id="89" name="TextBox 88">
            <a:extLst>
              <a:ext uri="{FF2B5EF4-FFF2-40B4-BE49-F238E27FC236}">
                <a16:creationId xmlns:a16="http://schemas.microsoft.com/office/drawing/2014/main" id="{2A09E5A0-D95D-4852-96D2-947660622AA1}"/>
              </a:ext>
            </a:extLst>
          </p:cNvPr>
          <p:cNvSpPr txBox="1"/>
          <p:nvPr/>
        </p:nvSpPr>
        <p:spPr>
          <a:xfrm>
            <a:off x="5081189" y="2327232"/>
            <a:ext cx="500217" cy="369332"/>
          </a:xfrm>
          <a:prstGeom prst="rect">
            <a:avLst/>
          </a:prstGeom>
          <a:noFill/>
        </p:spPr>
        <p:txBody>
          <a:bodyPr wrap="square" rtlCol="0">
            <a:spAutoFit/>
          </a:bodyPr>
          <a:lstStyle/>
          <a:p>
            <a:pPr algn="ctr"/>
            <a:r>
              <a:rPr lang="en-US" dirty="0"/>
              <a:t>h</a:t>
            </a:r>
            <a:r>
              <a:rPr lang="en-US" baseline="-25000" dirty="0"/>
              <a:t>2</a:t>
            </a:r>
          </a:p>
        </p:txBody>
      </p:sp>
      <p:sp>
        <p:nvSpPr>
          <p:cNvPr id="91" name="TextBox 90">
            <a:extLst>
              <a:ext uri="{FF2B5EF4-FFF2-40B4-BE49-F238E27FC236}">
                <a16:creationId xmlns:a16="http://schemas.microsoft.com/office/drawing/2014/main" id="{1D47662A-7F31-4FC9-A540-01C9955DB1AF}"/>
              </a:ext>
            </a:extLst>
          </p:cNvPr>
          <p:cNvSpPr txBox="1"/>
          <p:nvPr/>
        </p:nvSpPr>
        <p:spPr>
          <a:xfrm>
            <a:off x="7191475" y="2318265"/>
            <a:ext cx="500217" cy="369332"/>
          </a:xfrm>
          <a:prstGeom prst="rect">
            <a:avLst/>
          </a:prstGeom>
          <a:noFill/>
        </p:spPr>
        <p:txBody>
          <a:bodyPr wrap="square" rtlCol="0">
            <a:spAutoFit/>
          </a:bodyPr>
          <a:lstStyle/>
          <a:p>
            <a:pPr algn="ctr"/>
            <a:r>
              <a:rPr lang="en-US" dirty="0"/>
              <a:t>h</a:t>
            </a:r>
            <a:r>
              <a:rPr lang="en-US" baseline="-25000" dirty="0"/>
              <a:t>3</a:t>
            </a:r>
          </a:p>
        </p:txBody>
      </p:sp>
      <p:sp>
        <p:nvSpPr>
          <p:cNvPr id="93" name="TextBox 92">
            <a:extLst>
              <a:ext uri="{FF2B5EF4-FFF2-40B4-BE49-F238E27FC236}">
                <a16:creationId xmlns:a16="http://schemas.microsoft.com/office/drawing/2014/main" id="{9083AD24-F711-4102-B69D-C02D33BEBE24}"/>
              </a:ext>
            </a:extLst>
          </p:cNvPr>
          <p:cNvSpPr txBox="1"/>
          <p:nvPr/>
        </p:nvSpPr>
        <p:spPr>
          <a:xfrm>
            <a:off x="2275248" y="2920700"/>
            <a:ext cx="500217" cy="369332"/>
          </a:xfrm>
          <a:prstGeom prst="rect">
            <a:avLst/>
          </a:prstGeom>
          <a:noFill/>
        </p:spPr>
        <p:txBody>
          <a:bodyPr wrap="square" rtlCol="0">
            <a:spAutoFit/>
          </a:bodyPr>
          <a:lstStyle/>
          <a:p>
            <a:pPr algn="ctr"/>
            <a:r>
              <a:rPr lang="en-US" dirty="0"/>
              <a:t>h</a:t>
            </a:r>
            <a:r>
              <a:rPr lang="en-US" baseline="-25000" dirty="0"/>
              <a:t>1</a:t>
            </a:r>
          </a:p>
        </p:txBody>
      </p:sp>
      <p:sp>
        <p:nvSpPr>
          <p:cNvPr id="95" name="TextBox 94">
            <a:extLst>
              <a:ext uri="{FF2B5EF4-FFF2-40B4-BE49-F238E27FC236}">
                <a16:creationId xmlns:a16="http://schemas.microsoft.com/office/drawing/2014/main" id="{36D58E7A-E99D-45C0-A411-9401A6B325EB}"/>
              </a:ext>
            </a:extLst>
          </p:cNvPr>
          <p:cNvSpPr txBox="1"/>
          <p:nvPr/>
        </p:nvSpPr>
        <p:spPr>
          <a:xfrm>
            <a:off x="4353269" y="2911735"/>
            <a:ext cx="500217" cy="369332"/>
          </a:xfrm>
          <a:prstGeom prst="rect">
            <a:avLst/>
          </a:prstGeom>
          <a:noFill/>
        </p:spPr>
        <p:txBody>
          <a:bodyPr wrap="square" rtlCol="0">
            <a:spAutoFit/>
          </a:bodyPr>
          <a:lstStyle/>
          <a:p>
            <a:pPr algn="ctr"/>
            <a:r>
              <a:rPr lang="en-US" dirty="0"/>
              <a:t>h</a:t>
            </a:r>
            <a:r>
              <a:rPr lang="en-US" baseline="-25000" dirty="0"/>
              <a:t>2</a:t>
            </a:r>
          </a:p>
        </p:txBody>
      </p:sp>
      <p:sp>
        <p:nvSpPr>
          <p:cNvPr id="97" name="TextBox 96">
            <a:extLst>
              <a:ext uri="{FF2B5EF4-FFF2-40B4-BE49-F238E27FC236}">
                <a16:creationId xmlns:a16="http://schemas.microsoft.com/office/drawing/2014/main" id="{C96FE656-9EBC-4F39-AF92-D52EAE646A36}"/>
              </a:ext>
            </a:extLst>
          </p:cNvPr>
          <p:cNvSpPr txBox="1"/>
          <p:nvPr/>
        </p:nvSpPr>
        <p:spPr>
          <a:xfrm>
            <a:off x="6420537" y="2913528"/>
            <a:ext cx="500217" cy="369332"/>
          </a:xfrm>
          <a:prstGeom prst="rect">
            <a:avLst/>
          </a:prstGeom>
          <a:noFill/>
        </p:spPr>
        <p:txBody>
          <a:bodyPr wrap="square" rtlCol="0">
            <a:spAutoFit/>
          </a:bodyPr>
          <a:lstStyle/>
          <a:p>
            <a:pPr algn="ctr"/>
            <a:r>
              <a:rPr lang="en-US" dirty="0"/>
              <a:t>h</a:t>
            </a:r>
            <a:r>
              <a:rPr lang="en-US" baseline="-25000" dirty="0"/>
              <a:t>3</a:t>
            </a:r>
          </a:p>
        </p:txBody>
      </p:sp>
      <p:sp>
        <p:nvSpPr>
          <p:cNvPr id="99" name="TextBox 98">
            <a:extLst>
              <a:ext uri="{FF2B5EF4-FFF2-40B4-BE49-F238E27FC236}">
                <a16:creationId xmlns:a16="http://schemas.microsoft.com/office/drawing/2014/main" id="{4663FF4B-AD6F-4767-9C2C-03EEECCED901}"/>
              </a:ext>
            </a:extLst>
          </p:cNvPr>
          <p:cNvSpPr txBox="1"/>
          <p:nvPr/>
        </p:nvSpPr>
        <p:spPr>
          <a:xfrm>
            <a:off x="8509313" y="2915320"/>
            <a:ext cx="500217" cy="369332"/>
          </a:xfrm>
          <a:prstGeom prst="rect">
            <a:avLst/>
          </a:prstGeom>
          <a:noFill/>
        </p:spPr>
        <p:txBody>
          <a:bodyPr wrap="square" rtlCol="0">
            <a:spAutoFit/>
          </a:bodyPr>
          <a:lstStyle/>
          <a:p>
            <a:pPr algn="ctr"/>
            <a:r>
              <a:rPr lang="en-US" dirty="0"/>
              <a:t>h</a:t>
            </a:r>
            <a:r>
              <a:rPr lang="en-US" baseline="-25000" dirty="0"/>
              <a:t>4</a:t>
            </a:r>
          </a:p>
        </p:txBody>
      </p:sp>
      <p:sp>
        <p:nvSpPr>
          <p:cNvPr id="101" name="TextBox 100">
            <a:extLst>
              <a:ext uri="{FF2B5EF4-FFF2-40B4-BE49-F238E27FC236}">
                <a16:creationId xmlns:a16="http://schemas.microsoft.com/office/drawing/2014/main" id="{BDB6F9DC-738C-4434-8428-123CC6E1C43A}"/>
              </a:ext>
            </a:extLst>
          </p:cNvPr>
          <p:cNvSpPr txBox="1"/>
          <p:nvPr/>
        </p:nvSpPr>
        <p:spPr>
          <a:xfrm>
            <a:off x="10576578" y="2917112"/>
            <a:ext cx="500217" cy="369332"/>
          </a:xfrm>
          <a:prstGeom prst="rect">
            <a:avLst/>
          </a:prstGeom>
          <a:noFill/>
        </p:spPr>
        <p:txBody>
          <a:bodyPr wrap="square" rtlCol="0">
            <a:spAutoFit/>
          </a:bodyPr>
          <a:lstStyle/>
          <a:p>
            <a:pPr algn="ctr"/>
            <a:r>
              <a:rPr lang="en-US" dirty="0"/>
              <a:t>h</a:t>
            </a:r>
            <a:r>
              <a:rPr lang="en-US" baseline="-25000" dirty="0"/>
              <a:t>5</a:t>
            </a:r>
          </a:p>
        </p:txBody>
      </p:sp>
      <p:cxnSp>
        <p:nvCxnSpPr>
          <p:cNvPr id="104" name="Straight Arrow Connector 103">
            <a:extLst>
              <a:ext uri="{FF2B5EF4-FFF2-40B4-BE49-F238E27FC236}">
                <a16:creationId xmlns:a16="http://schemas.microsoft.com/office/drawing/2014/main" id="{80BA07B5-CC61-4A2B-94D6-1EE048683F32}"/>
              </a:ext>
            </a:extLst>
          </p:cNvPr>
          <p:cNvCxnSpPr>
            <a:cxnSpLocks/>
          </p:cNvCxnSpPr>
          <p:nvPr/>
        </p:nvCxnSpPr>
        <p:spPr>
          <a:xfrm>
            <a:off x="4361771" y="3949851"/>
            <a:ext cx="0" cy="47333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06" name="Straight Arrow Connector 105">
            <a:extLst>
              <a:ext uri="{FF2B5EF4-FFF2-40B4-BE49-F238E27FC236}">
                <a16:creationId xmlns:a16="http://schemas.microsoft.com/office/drawing/2014/main" id="{6F236B3E-DA1E-471D-8B8D-AB1C9EC35BBC}"/>
              </a:ext>
            </a:extLst>
          </p:cNvPr>
          <p:cNvCxnSpPr>
            <a:cxnSpLocks/>
          </p:cNvCxnSpPr>
          <p:nvPr/>
        </p:nvCxnSpPr>
        <p:spPr>
          <a:xfrm>
            <a:off x="2265830" y="3940893"/>
            <a:ext cx="0" cy="47333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07" name="Straight Arrow Connector 106">
            <a:extLst>
              <a:ext uri="{FF2B5EF4-FFF2-40B4-BE49-F238E27FC236}">
                <a16:creationId xmlns:a16="http://schemas.microsoft.com/office/drawing/2014/main" id="{F3518427-7CA3-4596-9B6E-6115110CDF3E}"/>
              </a:ext>
            </a:extLst>
          </p:cNvPr>
          <p:cNvCxnSpPr>
            <a:cxnSpLocks/>
          </p:cNvCxnSpPr>
          <p:nvPr/>
        </p:nvCxnSpPr>
        <p:spPr>
          <a:xfrm>
            <a:off x="6430823" y="3921174"/>
            <a:ext cx="0" cy="47333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08" name="Straight Arrow Connector 107">
            <a:extLst>
              <a:ext uri="{FF2B5EF4-FFF2-40B4-BE49-F238E27FC236}">
                <a16:creationId xmlns:a16="http://schemas.microsoft.com/office/drawing/2014/main" id="{F9248103-639C-4E60-97C1-21853EDF60CE}"/>
              </a:ext>
            </a:extLst>
          </p:cNvPr>
          <p:cNvCxnSpPr>
            <a:cxnSpLocks/>
          </p:cNvCxnSpPr>
          <p:nvPr/>
        </p:nvCxnSpPr>
        <p:spPr>
          <a:xfrm>
            <a:off x="10574299" y="3944481"/>
            <a:ext cx="0" cy="47333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09" name="Straight Arrow Connector 108">
            <a:extLst>
              <a:ext uri="{FF2B5EF4-FFF2-40B4-BE49-F238E27FC236}">
                <a16:creationId xmlns:a16="http://schemas.microsoft.com/office/drawing/2014/main" id="{E50BD7FD-A750-4585-B7A9-9878D75D47F0}"/>
              </a:ext>
            </a:extLst>
          </p:cNvPr>
          <p:cNvCxnSpPr>
            <a:cxnSpLocks/>
          </p:cNvCxnSpPr>
          <p:nvPr/>
        </p:nvCxnSpPr>
        <p:spPr>
          <a:xfrm>
            <a:off x="8499870" y="3924762"/>
            <a:ext cx="0" cy="47333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05" name="Oval 104">
            <a:extLst>
              <a:ext uri="{FF2B5EF4-FFF2-40B4-BE49-F238E27FC236}">
                <a16:creationId xmlns:a16="http://schemas.microsoft.com/office/drawing/2014/main" id="{79BABDAF-6C65-4DB8-ABEF-E373D21F27DD}"/>
              </a:ext>
            </a:extLst>
          </p:cNvPr>
          <p:cNvSpPr/>
          <p:nvPr/>
        </p:nvSpPr>
        <p:spPr>
          <a:xfrm>
            <a:off x="2136740" y="5152910"/>
            <a:ext cx="262217" cy="31197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X</a:t>
            </a:r>
          </a:p>
        </p:txBody>
      </p:sp>
      <p:sp>
        <p:nvSpPr>
          <p:cNvPr id="110" name="Oval 109">
            <a:extLst>
              <a:ext uri="{FF2B5EF4-FFF2-40B4-BE49-F238E27FC236}">
                <a16:creationId xmlns:a16="http://schemas.microsoft.com/office/drawing/2014/main" id="{61766E65-27BB-4772-B9B3-5A33BCDC8261}"/>
              </a:ext>
            </a:extLst>
          </p:cNvPr>
          <p:cNvSpPr/>
          <p:nvPr/>
        </p:nvSpPr>
        <p:spPr>
          <a:xfrm>
            <a:off x="4236273" y="5122431"/>
            <a:ext cx="262217" cy="31197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X</a:t>
            </a:r>
          </a:p>
        </p:txBody>
      </p:sp>
      <p:sp>
        <p:nvSpPr>
          <p:cNvPr id="112" name="Oval 111">
            <a:extLst>
              <a:ext uri="{FF2B5EF4-FFF2-40B4-BE49-F238E27FC236}">
                <a16:creationId xmlns:a16="http://schemas.microsoft.com/office/drawing/2014/main" id="{A49288C8-88BE-45E4-947F-F748F369C8FB}"/>
              </a:ext>
            </a:extLst>
          </p:cNvPr>
          <p:cNvSpPr/>
          <p:nvPr/>
        </p:nvSpPr>
        <p:spPr>
          <a:xfrm>
            <a:off x="10434458" y="5124231"/>
            <a:ext cx="262217" cy="31197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X</a:t>
            </a:r>
          </a:p>
        </p:txBody>
      </p:sp>
      <p:sp>
        <p:nvSpPr>
          <p:cNvPr id="114" name="Oval 113">
            <a:extLst>
              <a:ext uri="{FF2B5EF4-FFF2-40B4-BE49-F238E27FC236}">
                <a16:creationId xmlns:a16="http://schemas.microsoft.com/office/drawing/2014/main" id="{65F577F2-422C-44F7-BD57-FF82E87764EF}"/>
              </a:ext>
            </a:extLst>
          </p:cNvPr>
          <p:cNvSpPr/>
          <p:nvPr/>
        </p:nvSpPr>
        <p:spPr>
          <a:xfrm>
            <a:off x="8360022" y="5126027"/>
            <a:ext cx="262217" cy="31197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X</a:t>
            </a:r>
          </a:p>
        </p:txBody>
      </p:sp>
      <p:sp>
        <p:nvSpPr>
          <p:cNvPr id="116" name="Oval 115">
            <a:extLst>
              <a:ext uri="{FF2B5EF4-FFF2-40B4-BE49-F238E27FC236}">
                <a16:creationId xmlns:a16="http://schemas.microsoft.com/office/drawing/2014/main" id="{F4AB6D42-2B7E-4C5A-B750-3FB30C4E3992}"/>
              </a:ext>
            </a:extLst>
          </p:cNvPr>
          <p:cNvSpPr/>
          <p:nvPr/>
        </p:nvSpPr>
        <p:spPr>
          <a:xfrm>
            <a:off x="6296342" y="5138581"/>
            <a:ext cx="262217" cy="31197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X</a:t>
            </a:r>
          </a:p>
        </p:txBody>
      </p:sp>
      <p:sp>
        <p:nvSpPr>
          <p:cNvPr id="118" name="Oval 117">
            <a:extLst>
              <a:ext uri="{FF2B5EF4-FFF2-40B4-BE49-F238E27FC236}">
                <a16:creationId xmlns:a16="http://schemas.microsoft.com/office/drawing/2014/main" id="{B36BF743-0040-40FE-B1B8-F43FB8C9376D}"/>
              </a:ext>
            </a:extLst>
          </p:cNvPr>
          <p:cNvSpPr/>
          <p:nvPr/>
        </p:nvSpPr>
        <p:spPr>
          <a:xfrm>
            <a:off x="6308893" y="5732041"/>
            <a:ext cx="262217" cy="31197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a:t>
            </a:r>
          </a:p>
        </p:txBody>
      </p:sp>
      <p:sp>
        <p:nvSpPr>
          <p:cNvPr id="120" name="Rectangle: Rounded Corners 119">
            <a:extLst>
              <a:ext uri="{FF2B5EF4-FFF2-40B4-BE49-F238E27FC236}">
                <a16:creationId xmlns:a16="http://schemas.microsoft.com/office/drawing/2014/main" id="{A2CA3FAD-6032-4635-ADB4-259A3AFE6BC0}"/>
              </a:ext>
            </a:extLst>
          </p:cNvPr>
          <p:cNvSpPr/>
          <p:nvPr/>
        </p:nvSpPr>
        <p:spPr>
          <a:xfrm>
            <a:off x="5944044" y="6338044"/>
            <a:ext cx="1000461" cy="473337"/>
          </a:xfrm>
          <a:prstGeom prst="roundRect">
            <a:avLst/>
          </a:prstGeom>
          <a:solidFill>
            <a:schemeClr val="accent4">
              <a:lumMod val="60000"/>
              <a:lumOff val="4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cell</a:t>
            </a:r>
          </a:p>
        </p:txBody>
      </p:sp>
      <p:sp>
        <p:nvSpPr>
          <p:cNvPr id="122" name="Rectangle: Rounded Corners 121">
            <a:extLst>
              <a:ext uri="{FF2B5EF4-FFF2-40B4-BE49-F238E27FC236}">
                <a16:creationId xmlns:a16="http://schemas.microsoft.com/office/drawing/2014/main" id="{4E7CF011-547B-40E3-B668-384BC245B570}"/>
              </a:ext>
            </a:extLst>
          </p:cNvPr>
          <p:cNvSpPr/>
          <p:nvPr/>
        </p:nvSpPr>
        <p:spPr>
          <a:xfrm>
            <a:off x="1226369" y="1979402"/>
            <a:ext cx="10041349" cy="10130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extBox 123">
            <a:extLst>
              <a:ext uri="{FF2B5EF4-FFF2-40B4-BE49-F238E27FC236}">
                <a16:creationId xmlns:a16="http://schemas.microsoft.com/office/drawing/2014/main" id="{A520ED0D-8429-4D3A-BB0B-8CCE1F34CC85}"/>
              </a:ext>
            </a:extLst>
          </p:cNvPr>
          <p:cNvSpPr txBox="1"/>
          <p:nvPr/>
        </p:nvSpPr>
        <p:spPr>
          <a:xfrm>
            <a:off x="1141191" y="1649503"/>
            <a:ext cx="1277475" cy="369332"/>
          </a:xfrm>
          <a:prstGeom prst="rect">
            <a:avLst/>
          </a:prstGeom>
          <a:noFill/>
        </p:spPr>
        <p:txBody>
          <a:bodyPr wrap="square" rtlCol="0">
            <a:spAutoFit/>
          </a:bodyPr>
          <a:lstStyle/>
          <a:p>
            <a:pPr algn="ctr"/>
            <a:r>
              <a:rPr lang="en-US" dirty="0"/>
              <a:t>ENCODER</a:t>
            </a:r>
            <a:endParaRPr lang="en-US" baseline="-25000" dirty="0"/>
          </a:p>
        </p:txBody>
      </p:sp>
      <p:cxnSp>
        <p:nvCxnSpPr>
          <p:cNvPr id="127" name="Straight Arrow Connector 126">
            <a:extLst>
              <a:ext uri="{FF2B5EF4-FFF2-40B4-BE49-F238E27FC236}">
                <a16:creationId xmlns:a16="http://schemas.microsoft.com/office/drawing/2014/main" id="{41A5003D-A2C1-4064-A859-A5598CC1CC5A}"/>
              </a:ext>
            </a:extLst>
          </p:cNvPr>
          <p:cNvCxnSpPr>
            <a:cxnSpLocks/>
            <a:endCxn id="105" idx="0"/>
          </p:cNvCxnSpPr>
          <p:nvPr/>
        </p:nvCxnSpPr>
        <p:spPr>
          <a:xfrm>
            <a:off x="2267849" y="4853491"/>
            <a:ext cx="0" cy="29941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0" name="Straight Arrow Connector 129">
            <a:extLst>
              <a:ext uri="{FF2B5EF4-FFF2-40B4-BE49-F238E27FC236}">
                <a16:creationId xmlns:a16="http://schemas.microsoft.com/office/drawing/2014/main" id="{C7382E15-074B-480F-8A24-11979C7A96A9}"/>
              </a:ext>
            </a:extLst>
          </p:cNvPr>
          <p:cNvCxnSpPr>
            <a:cxnSpLocks/>
            <a:endCxn id="110" idx="0"/>
          </p:cNvCxnSpPr>
          <p:nvPr/>
        </p:nvCxnSpPr>
        <p:spPr>
          <a:xfrm>
            <a:off x="4367382" y="4853491"/>
            <a:ext cx="0" cy="26894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3" name="Straight Arrow Connector 132">
            <a:extLst>
              <a:ext uri="{FF2B5EF4-FFF2-40B4-BE49-F238E27FC236}">
                <a16:creationId xmlns:a16="http://schemas.microsoft.com/office/drawing/2014/main" id="{BBED4F45-54E9-4947-A787-AAD09A6733DF}"/>
              </a:ext>
            </a:extLst>
          </p:cNvPr>
          <p:cNvCxnSpPr>
            <a:cxnSpLocks/>
            <a:stCxn id="57" idx="2"/>
            <a:endCxn id="116" idx="0"/>
          </p:cNvCxnSpPr>
          <p:nvPr/>
        </p:nvCxnSpPr>
        <p:spPr>
          <a:xfrm>
            <a:off x="6423196" y="4853491"/>
            <a:ext cx="4255" cy="28509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6" name="Straight Arrow Connector 135">
            <a:extLst>
              <a:ext uri="{FF2B5EF4-FFF2-40B4-BE49-F238E27FC236}">
                <a16:creationId xmlns:a16="http://schemas.microsoft.com/office/drawing/2014/main" id="{F2B28110-7F69-4322-97BF-D05A0BEFF3A6}"/>
              </a:ext>
            </a:extLst>
          </p:cNvPr>
          <p:cNvCxnSpPr>
            <a:cxnSpLocks/>
            <a:endCxn id="112" idx="0"/>
          </p:cNvCxnSpPr>
          <p:nvPr/>
        </p:nvCxnSpPr>
        <p:spPr>
          <a:xfrm>
            <a:off x="10565566" y="4853491"/>
            <a:ext cx="1" cy="27074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9" name="Straight Arrow Connector 138">
            <a:extLst>
              <a:ext uri="{FF2B5EF4-FFF2-40B4-BE49-F238E27FC236}">
                <a16:creationId xmlns:a16="http://schemas.microsoft.com/office/drawing/2014/main" id="{1CF51F75-5538-47C8-83D5-0682D1733F8A}"/>
              </a:ext>
            </a:extLst>
          </p:cNvPr>
          <p:cNvCxnSpPr>
            <a:cxnSpLocks/>
            <a:endCxn id="114" idx="0"/>
          </p:cNvCxnSpPr>
          <p:nvPr/>
        </p:nvCxnSpPr>
        <p:spPr>
          <a:xfrm>
            <a:off x="8491130" y="4853491"/>
            <a:ext cx="1" cy="27253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082" name="TextBox 3081">
            <a:extLst>
              <a:ext uri="{FF2B5EF4-FFF2-40B4-BE49-F238E27FC236}">
                <a16:creationId xmlns:a16="http://schemas.microsoft.com/office/drawing/2014/main" id="{C67A4A9D-EB9D-4BC7-9606-D0C23CEB306E}"/>
              </a:ext>
            </a:extLst>
          </p:cNvPr>
          <p:cNvSpPr txBox="1"/>
          <p:nvPr/>
        </p:nvSpPr>
        <p:spPr>
          <a:xfrm>
            <a:off x="2266284" y="3944475"/>
            <a:ext cx="500217" cy="369332"/>
          </a:xfrm>
          <a:prstGeom prst="rect">
            <a:avLst/>
          </a:prstGeom>
          <a:noFill/>
        </p:spPr>
        <p:txBody>
          <a:bodyPr wrap="square" rtlCol="0">
            <a:spAutoFit/>
          </a:bodyPr>
          <a:lstStyle/>
          <a:p>
            <a:pPr algn="ctr"/>
            <a:r>
              <a:rPr lang="en-US" dirty="0"/>
              <a:t>e</a:t>
            </a:r>
            <a:r>
              <a:rPr lang="en-US" baseline="-25000" dirty="0"/>
              <a:t>i1</a:t>
            </a:r>
          </a:p>
        </p:txBody>
      </p:sp>
      <p:sp>
        <p:nvSpPr>
          <p:cNvPr id="3083" name="TextBox 3082">
            <a:extLst>
              <a:ext uri="{FF2B5EF4-FFF2-40B4-BE49-F238E27FC236}">
                <a16:creationId xmlns:a16="http://schemas.microsoft.com/office/drawing/2014/main" id="{94BABF84-47D3-4343-BDA8-2C01C969725E}"/>
              </a:ext>
            </a:extLst>
          </p:cNvPr>
          <p:cNvSpPr txBox="1"/>
          <p:nvPr/>
        </p:nvSpPr>
        <p:spPr>
          <a:xfrm>
            <a:off x="4355063" y="3946266"/>
            <a:ext cx="500217" cy="369332"/>
          </a:xfrm>
          <a:prstGeom prst="rect">
            <a:avLst/>
          </a:prstGeom>
          <a:noFill/>
        </p:spPr>
        <p:txBody>
          <a:bodyPr wrap="square" rtlCol="0">
            <a:spAutoFit/>
          </a:bodyPr>
          <a:lstStyle/>
          <a:p>
            <a:pPr algn="ctr"/>
            <a:r>
              <a:rPr lang="en-US" dirty="0"/>
              <a:t>e</a:t>
            </a:r>
            <a:r>
              <a:rPr lang="en-US" baseline="-25000" dirty="0"/>
              <a:t>i2</a:t>
            </a:r>
          </a:p>
        </p:txBody>
      </p:sp>
      <p:sp>
        <p:nvSpPr>
          <p:cNvPr id="3084" name="TextBox 3083">
            <a:extLst>
              <a:ext uri="{FF2B5EF4-FFF2-40B4-BE49-F238E27FC236}">
                <a16:creationId xmlns:a16="http://schemas.microsoft.com/office/drawing/2014/main" id="{35D8FDA4-7416-4039-A680-4A378C175170}"/>
              </a:ext>
            </a:extLst>
          </p:cNvPr>
          <p:cNvSpPr txBox="1"/>
          <p:nvPr/>
        </p:nvSpPr>
        <p:spPr>
          <a:xfrm>
            <a:off x="6433083" y="3948054"/>
            <a:ext cx="500217" cy="369332"/>
          </a:xfrm>
          <a:prstGeom prst="rect">
            <a:avLst/>
          </a:prstGeom>
          <a:noFill/>
        </p:spPr>
        <p:txBody>
          <a:bodyPr wrap="square" rtlCol="0">
            <a:spAutoFit/>
          </a:bodyPr>
          <a:lstStyle/>
          <a:p>
            <a:pPr algn="ctr"/>
            <a:r>
              <a:rPr lang="en-US" dirty="0"/>
              <a:t>e</a:t>
            </a:r>
            <a:r>
              <a:rPr lang="en-US" baseline="-25000" dirty="0"/>
              <a:t>i3</a:t>
            </a:r>
          </a:p>
        </p:txBody>
      </p:sp>
      <p:sp>
        <p:nvSpPr>
          <p:cNvPr id="3085" name="TextBox 3084">
            <a:extLst>
              <a:ext uri="{FF2B5EF4-FFF2-40B4-BE49-F238E27FC236}">
                <a16:creationId xmlns:a16="http://schemas.microsoft.com/office/drawing/2014/main" id="{061FF8AB-1ADD-4C89-B81F-F078A324C839}"/>
              </a:ext>
            </a:extLst>
          </p:cNvPr>
          <p:cNvSpPr txBox="1"/>
          <p:nvPr/>
        </p:nvSpPr>
        <p:spPr>
          <a:xfrm>
            <a:off x="8500351" y="3949847"/>
            <a:ext cx="500217" cy="369332"/>
          </a:xfrm>
          <a:prstGeom prst="rect">
            <a:avLst/>
          </a:prstGeom>
          <a:noFill/>
        </p:spPr>
        <p:txBody>
          <a:bodyPr wrap="square" rtlCol="0">
            <a:spAutoFit/>
          </a:bodyPr>
          <a:lstStyle/>
          <a:p>
            <a:pPr algn="ctr"/>
            <a:r>
              <a:rPr lang="en-US" dirty="0"/>
              <a:t>e</a:t>
            </a:r>
            <a:r>
              <a:rPr lang="en-US" baseline="-25000" dirty="0"/>
              <a:t>i4</a:t>
            </a:r>
          </a:p>
        </p:txBody>
      </p:sp>
      <p:sp>
        <p:nvSpPr>
          <p:cNvPr id="3086" name="TextBox 3085">
            <a:extLst>
              <a:ext uri="{FF2B5EF4-FFF2-40B4-BE49-F238E27FC236}">
                <a16:creationId xmlns:a16="http://schemas.microsoft.com/office/drawing/2014/main" id="{B279C7A8-4B49-4A7B-A1DF-7C272DC8B8B2}"/>
              </a:ext>
            </a:extLst>
          </p:cNvPr>
          <p:cNvSpPr txBox="1"/>
          <p:nvPr/>
        </p:nvSpPr>
        <p:spPr>
          <a:xfrm>
            <a:off x="10578376" y="3940880"/>
            <a:ext cx="500217" cy="369332"/>
          </a:xfrm>
          <a:prstGeom prst="rect">
            <a:avLst/>
          </a:prstGeom>
          <a:noFill/>
        </p:spPr>
        <p:txBody>
          <a:bodyPr wrap="square" rtlCol="0">
            <a:spAutoFit/>
          </a:bodyPr>
          <a:lstStyle/>
          <a:p>
            <a:pPr algn="ctr"/>
            <a:r>
              <a:rPr lang="en-US" dirty="0" err="1"/>
              <a:t>e</a:t>
            </a:r>
            <a:r>
              <a:rPr lang="en-US" baseline="-25000" dirty="0" err="1"/>
              <a:t>in</a:t>
            </a:r>
            <a:endParaRPr lang="en-US" baseline="-25000" dirty="0"/>
          </a:p>
        </p:txBody>
      </p:sp>
      <p:cxnSp>
        <p:nvCxnSpPr>
          <p:cNvPr id="152" name="Straight Arrow Connector 151">
            <a:extLst>
              <a:ext uri="{FF2B5EF4-FFF2-40B4-BE49-F238E27FC236}">
                <a16:creationId xmlns:a16="http://schemas.microsoft.com/office/drawing/2014/main" id="{BB8C7F51-BAAD-4196-A617-405ADC287A5B}"/>
              </a:ext>
            </a:extLst>
          </p:cNvPr>
          <p:cNvCxnSpPr>
            <a:cxnSpLocks/>
            <a:endCxn id="120" idx="1"/>
          </p:cNvCxnSpPr>
          <p:nvPr/>
        </p:nvCxnSpPr>
        <p:spPr>
          <a:xfrm>
            <a:off x="207982" y="6574713"/>
            <a:ext cx="573606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6" name="Straight Arrow Connector 155">
            <a:extLst>
              <a:ext uri="{FF2B5EF4-FFF2-40B4-BE49-F238E27FC236}">
                <a16:creationId xmlns:a16="http://schemas.microsoft.com/office/drawing/2014/main" id="{0084E85A-4C44-46A0-B51A-D75E5CD598CF}"/>
              </a:ext>
            </a:extLst>
          </p:cNvPr>
          <p:cNvCxnSpPr>
            <a:cxnSpLocks/>
            <a:stCxn id="120" idx="3"/>
          </p:cNvCxnSpPr>
          <p:nvPr/>
        </p:nvCxnSpPr>
        <p:spPr>
          <a:xfrm>
            <a:off x="6944505" y="6574713"/>
            <a:ext cx="5082545"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092" name="TextBox 3091">
            <a:extLst>
              <a:ext uri="{FF2B5EF4-FFF2-40B4-BE49-F238E27FC236}">
                <a16:creationId xmlns:a16="http://schemas.microsoft.com/office/drawing/2014/main" id="{7C9D9A9C-40FD-49AB-B679-92F272D149DE}"/>
              </a:ext>
            </a:extLst>
          </p:cNvPr>
          <p:cNvSpPr txBox="1"/>
          <p:nvPr/>
        </p:nvSpPr>
        <p:spPr>
          <a:xfrm>
            <a:off x="304795" y="6124678"/>
            <a:ext cx="738697" cy="369332"/>
          </a:xfrm>
          <a:prstGeom prst="rect">
            <a:avLst/>
          </a:prstGeom>
          <a:noFill/>
        </p:spPr>
        <p:txBody>
          <a:bodyPr wrap="square" rtlCol="0">
            <a:spAutoFit/>
          </a:bodyPr>
          <a:lstStyle/>
          <a:p>
            <a:pPr algn="ctr"/>
            <a:r>
              <a:rPr lang="en-US" dirty="0" err="1"/>
              <a:t>s</a:t>
            </a:r>
            <a:r>
              <a:rPr lang="en-US" baseline="-25000" dirty="0" err="1"/>
              <a:t>i</a:t>
            </a:r>
            <a:r>
              <a:rPr lang="en-US" baseline="-25000" dirty="0"/>
              <a:t> - 1</a:t>
            </a:r>
          </a:p>
        </p:txBody>
      </p:sp>
      <p:sp>
        <p:nvSpPr>
          <p:cNvPr id="3096" name="TextBox 3095">
            <a:extLst>
              <a:ext uri="{FF2B5EF4-FFF2-40B4-BE49-F238E27FC236}">
                <a16:creationId xmlns:a16="http://schemas.microsoft.com/office/drawing/2014/main" id="{4F0A2984-5466-447B-8ECB-6211933B6B18}"/>
              </a:ext>
            </a:extLst>
          </p:cNvPr>
          <p:cNvSpPr txBox="1"/>
          <p:nvPr/>
        </p:nvSpPr>
        <p:spPr>
          <a:xfrm>
            <a:off x="7277522" y="6126473"/>
            <a:ext cx="738697" cy="369332"/>
          </a:xfrm>
          <a:prstGeom prst="rect">
            <a:avLst/>
          </a:prstGeom>
          <a:noFill/>
        </p:spPr>
        <p:txBody>
          <a:bodyPr wrap="square" rtlCol="0">
            <a:spAutoFit/>
          </a:bodyPr>
          <a:lstStyle/>
          <a:p>
            <a:pPr algn="ctr"/>
            <a:r>
              <a:rPr lang="en-US" dirty="0" err="1"/>
              <a:t>s</a:t>
            </a:r>
            <a:r>
              <a:rPr lang="en-US" baseline="-25000" dirty="0" err="1"/>
              <a:t>i</a:t>
            </a:r>
            <a:r>
              <a:rPr lang="en-US" baseline="-25000" dirty="0"/>
              <a:t> </a:t>
            </a:r>
          </a:p>
        </p:txBody>
      </p:sp>
      <p:cxnSp>
        <p:nvCxnSpPr>
          <p:cNvPr id="166" name="Straight Arrow Connector 165">
            <a:extLst>
              <a:ext uri="{FF2B5EF4-FFF2-40B4-BE49-F238E27FC236}">
                <a16:creationId xmlns:a16="http://schemas.microsoft.com/office/drawing/2014/main" id="{11F3EEAA-188E-4839-9A54-860BB349F5E0}"/>
              </a:ext>
            </a:extLst>
          </p:cNvPr>
          <p:cNvCxnSpPr>
            <a:cxnSpLocks/>
            <a:stCxn id="118" idx="4"/>
            <a:endCxn id="120" idx="0"/>
          </p:cNvCxnSpPr>
          <p:nvPr/>
        </p:nvCxnSpPr>
        <p:spPr>
          <a:xfrm>
            <a:off x="6440002" y="6044013"/>
            <a:ext cx="4273" cy="29403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69" name="Straight Arrow Connector 168">
            <a:extLst>
              <a:ext uri="{FF2B5EF4-FFF2-40B4-BE49-F238E27FC236}">
                <a16:creationId xmlns:a16="http://schemas.microsoft.com/office/drawing/2014/main" id="{B5FB2425-7F6C-4451-9BC1-F6C724A37614}"/>
              </a:ext>
            </a:extLst>
          </p:cNvPr>
          <p:cNvCxnSpPr>
            <a:cxnSpLocks/>
            <a:stCxn id="116" idx="4"/>
            <a:endCxn id="118" idx="0"/>
          </p:cNvCxnSpPr>
          <p:nvPr/>
        </p:nvCxnSpPr>
        <p:spPr>
          <a:xfrm>
            <a:off x="6427451" y="5450553"/>
            <a:ext cx="12551" cy="28148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103" name="Straight Connector 3102">
            <a:extLst>
              <a:ext uri="{FF2B5EF4-FFF2-40B4-BE49-F238E27FC236}">
                <a16:creationId xmlns:a16="http://schemas.microsoft.com/office/drawing/2014/main" id="{A648EB3F-4F7B-403B-B002-EAB7A042BFBD}"/>
              </a:ext>
            </a:extLst>
          </p:cNvPr>
          <p:cNvCxnSpPr>
            <a:cxnSpLocks/>
          </p:cNvCxnSpPr>
          <p:nvPr/>
        </p:nvCxnSpPr>
        <p:spPr>
          <a:xfrm flipV="1">
            <a:off x="1195892" y="3336661"/>
            <a:ext cx="0" cy="3238052"/>
          </a:xfrm>
          <a:prstGeom prst="line">
            <a:avLst/>
          </a:prstGeom>
        </p:spPr>
        <p:style>
          <a:lnRef idx="3">
            <a:schemeClr val="dk1"/>
          </a:lnRef>
          <a:fillRef idx="0">
            <a:schemeClr val="dk1"/>
          </a:fillRef>
          <a:effectRef idx="2">
            <a:schemeClr val="dk1"/>
          </a:effectRef>
          <a:fontRef idx="minor">
            <a:schemeClr val="tx1"/>
          </a:fontRef>
        </p:style>
      </p:cxnSp>
      <p:cxnSp>
        <p:nvCxnSpPr>
          <p:cNvPr id="177" name="Straight Connector 176">
            <a:extLst>
              <a:ext uri="{FF2B5EF4-FFF2-40B4-BE49-F238E27FC236}">
                <a16:creationId xmlns:a16="http://schemas.microsoft.com/office/drawing/2014/main" id="{FC86AA19-A78E-466A-BF72-FB09D074F9BF}"/>
              </a:ext>
            </a:extLst>
          </p:cNvPr>
          <p:cNvCxnSpPr>
            <a:cxnSpLocks/>
          </p:cNvCxnSpPr>
          <p:nvPr/>
        </p:nvCxnSpPr>
        <p:spPr>
          <a:xfrm flipH="1">
            <a:off x="1195892" y="3336660"/>
            <a:ext cx="9190622" cy="0"/>
          </a:xfrm>
          <a:prstGeom prst="line">
            <a:avLst/>
          </a:prstGeom>
        </p:spPr>
        <p:style>
          <a:lnRef idx="3">
            <a:schemeClr val="dk1"/>
          </a:lnRef>
          <a:fillRef idx="0">
            <a:schemeClr val="dk1"/>
          </a:fillRef>
          <a:effectRef idx="2">
            <a:schemeClr val="dk1"/>
          </a:effectRef>
          <a:fontRef idx="minor">
            <a:schemeClr val="tx1"/>
          </a:fontRef>
        </p:style>
      </p:cxnSp>
      <p:cxnSp>
        <p:nvCxnSpPr>
          <p:cNvPr id="137" name="Straight Arrow Connector 136">
            <a:extLst>
              <a:ext uri="{FF2B5EF4-FFF2-40B4-BE49-F238E27FC236}">
                <a16:creationId xmlns:a16="http://schemas.microsoft.com/office/drawing/2014/main" id="{FCC8C1C8-76B2-4F46-8564-09EDE1EB9114}"/>
              </a:ext>
            </a:extLst>
          </p:cNvPr>
          <p:cNvCxnSpPr/>
          <p:nvPr/>
        </p:nvCxnSpPr>
        <p:spPr>
          <a:xfrm>
            <a:off x="2000922" y="3324099"/>
            <a:ext cx="0" cy="15241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83" name="Straight Arrow Connector 182">
            <a:extLst>
              <a:ext uri="{FF2B5EF4-FFF2-40B4-BE49-F238E27FC236}">
                <a16:creationId xmlns:a16="http://schemas.microsoft.com/office/drawing/2014/main" id="{44545546-7DFE-43A5-865E-F6EE8E84DEFE}"/>
              </a:ext>
            </a:extLst>
          </p:cNvPr>
          <p:cNvCxnSpPr/>
          <p:nvPr/>
        </p:nvCxnSpPr>
        <p:spPr>
          <a:xfrm>
            <a:off x="4121971" y="3336645"/>
            <a:ext cx="0" cy="15241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84" name="Straight Arrow Connector 183">
            <a:extLst>
              <a:ext uri="{FF2B5EF4-FFF2-40B4-BE49-F238E27FC236}">
                <a16:creationId xmlns:a16="http://schemas.microsoft.com/office/drawing/2014/main" id="{EF2646EB-4F3E-4D2A-87D1-A35318B2A68C}"/>
              </a:ext>
            </a:extLst>
          </p:cNvPr>
          <p:cNvCxnSpPr/>
          <p:nvPr/>
        </p:nvCxnSpPr>
        <p:spPr>
          <a:xfrm>
            <a:off x="6167722" y="3327677"/>
            <a:ext cx="0" cy="15241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85" name="Straight Arrow Connector 184">
            <a:extLst>
              <a:ext uri="{FF2B5EF4-FFF2-40B4-BE49-F238E27FC236}">
                <a16:creationId xmlns:a16="http://schemas.microsoft.com/office/drawing/2014/main" id="{5235BA42-BD0A-4395-B5F4-51FF98070F2F}"/>
              </a:ext>
            </a:extLst>
          </p:cNvPr>
          <p:cNvCxnSpPr/>
          <p:nvPr/>
        </p:nvCxnSpPr>
        <p:spPr>
          <a:xfrm>
            <a:off x="10386514" y="3350982"/>
            <a:ext cx="0" cy="15241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87" name="Straight Arrow Connector 186">
            <a:extLst>
              <a:ext uri="{FF2B5EF4-FFF2-40B4-BE49-F238E27FC236}">
                <a16:creationId xmlns:a16="http://schemas.microsoft.com/office/drawing/2014/main" id="{077EE19F-F9AC-42AB-8CBA-873359AA1254}"/>
              </a:ext>
            </a:extLst>
          </p:cNvPr>
          <p:cNvCxnSpPr/>
          <p:nvPr/>
        </p:nvCxnSpPr>
        <p:spPr>
          <a:xfrm>
            <a:off x="8245740" y="3340225"/>
            <a:ext cx="0" cy="15241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40" name="TextBox 139">
            <a:extLst>
              <a:ext uri="{FF2B5EF4-FFF2-40B4-BE49-F238E27FC236}">
                <a16:creationId xmlns:a16="http://schemas.microsoft.com/office/drawing/2014/main" id="{2006F81B-D57C-4A91-9C1F-B2EB03F10353}"/>
              </a:ext>
            </a:extLst>
          </p:cNvPr>
          <p:cNvSpPr txBox="1"/>
          <p:nvPr/>
        </p:nvSpPr>
        <p:spPr>
          <a:xfrm>
            <a:off x="2268075" y="4763854"/>
            <a:ext cx="500217" cy="369332"/>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α</a:t>
            </a:r>
            <a:r>
              <a:rPr lang="en-US" baseline="-25000" dirty="0"/>
              <a:t>i1</a:t>
            </a:r>
          </a:p>
        </p:txBody>
      </p:sp>
      <p:sp>
        <p:nvSpPr>
          <p:cNvPr id="141" name="TextBox 140">
            <a:extLst>
              <a:ext uri="{FF2B5EF4-FFF2-40B4-BE49-F238E27FC236}">
                <a16:creationId xmlns:a16="http://schemas.microsoft.com/office/drawing/2014/main" id="{328E3950-9973-4AC7-A1D9-C64478FDFE0E}"/>
              </a:ext>
            </a:extLst>
          </p:cNvPr>
          <p:cNvSpPr txBox="1"/>
          <p:nvPr/>
        </p:nvSpPr>
        <p:spPr>
          <a:xfrm>
            <a:off x="4367610" y="4765646"/>
            <a:ext cx="500217" cy="369332"/>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α</a:t>
            </a:r>
            <a:r>
              <a:rPr lang="en-US" baseline="-25000" dirty="0"/>
              <a:t>i2</a:t>
            </a:r>
          </a:p>
        </p:txBody>
      </p:sp>
      <p:sp>
        <p:nvSpPr>
          <p:cNvPr id="143" name="TextBox 142">
            <a:extLst>
              <a:ext uri="{FF2B5EF4-FFF2-40B4-BE49-F238E27FC236}">
                <a16:creationId xmlns:a16="http://schemas.microsoft.com/office/drawing/2014/main" id="{80C589EB-2DEE-4302-8C83-F64ADF2413E9}"/>
              </a:ext>
            </a:extLst>
          </p:cNvPr>
          <p:cNvSpPr txBox="1"/>
          <p:nvPr/>
        </p:nvSpPr>
        <p:spPr>
          <a:xfrm>
            <a:off x="6424119" y="4767437"/>
            <a:ext cx="500217" cy="369332"/>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α</a:t>
            </a:r>
            <a:r>
              <a:rPr lang="en-US" baseline="-25000" dirty="0"/>
              <a:t>i3</a:t>
            </a:r>
          </a:p>
        </p:txBody>
      </p:sp>
      <p:sp>
        <p:nvSpPr>
          <p:cNvPr id="145" name="TextBox 144">
            <a:extLst>
              <a:ext uri="{FF2B5EF4-FFF2-40B4-BE49-F238E27FC236}">
                <a16:creationId xmlns:a16="http://schemas.microsoft.com/office/drawing/2014/main" id="{4D49EC94-C480-4E18-8F3E-CCB92F3D7BAB}"/>
              </a:ext>
            </a:extLst>
          </p:cNvPr>
          <p:cNvSpPr txBox="1"/>
          <p:nvPr/>
        </p:nvSpPr>
        <p:spPr>
          <a:xfrm>
            <a:off x="8502136" y="4769227"/>
            <a:ext cx="500217" cy="369332"/>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α</a:t>
            </a:r>
            <a:r>
              <a:rPr lang="en-US" baseline="-25000" dirty="0"/>
              <a:t>i4</a:t>
            </a:r>
          </a:p>
        </p:txBody>
      </p:sp>
      <p:sp>
        <p:nvSpPr>
          <p:cNvPr id="147" name="TextBox 146">
            <a:extLst>
              <a:ext uri="{FF2B5EF4-FFF2-40B4-BE49-F238E27FC236}">
                <a16:creationId xmlns:a16="http://schemas.microsoft.com/office/drawing/2014/main" id="{9AAB6517-8A95-424A-8018-CEF79795BFCF}"/>
              </a:ext>
            </a:extLst>
          </p:cNvPr>
          <p:cNvSpPr txBox="1"/>
          <p:nvPr/>
        </p:nvSpPr>
        <p:spPr>
          <a:xfrm>
            <a:off x="10569393" y="4771018"/>
            <a:ext cx="500217" cy="369332"/>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α</a:t>
            </a:r>
            <a:r>
              <a:rPr lang="en-US" baseline="-25000" dirty="0"/>
              <a:t>in</a:t>
            </a:r>
          </a:p>
        </p:txBody>
      </p:sp>
      <p:cxnSp>
        <p:nvCxnSpPr>
          <p:cNvPr id="201" name="Straight Connector 200">
            <a:extLst>
              <a:ext uri="{FF2B5EF4-FFF2-40B4-BE49-F238E27FC236}">
                <a16:creationId xmlns:a16="http://schemas.microsoft.com/office/drawing/2014/main" id="{6B1D0BF1-F7B1-4259-9ACD-486ABC953FB5}"/>
              </a:ext>
            </a:extLst>
          </p:cNvPr>
          <p:cNvCxnSpPr>
            <a:cxnSpLocks/>
          </p:cNvCxnSpPr>
          <p:nvPr/>
        </p:nvCxnSpPr>
        <p:spPr>
          <a:xfrm flipH="1">
            <a:off x="2262702" y="5561701"/>
            <a:ext cx="8311597" cy="46620"/>
          </a:xfrm>
          <a:prstGeom prst="line">
            <a:avLst/>
          </a:prstGeom>
        </p:spPr>
        <p:style>
          <a:lnRef idx="3">
            <a:schemeClr val="dk1"/>
          </a:lnRef>
          <a:fillRef idx="0">
            <a:schemeClr val="dk1"/>
          </a:fillRef>
          <a:effectRef idx="2">
            <a:schemeClr val="dk1"/>
          </a:effectRef>
          <a:fontRef idx="minor">
            <a:schemeClr val="tx1"/>
          </a:fontRef>
        </p:style>
      </p:cxnSp>
      <p:cxnSp>
        <p:nvCxnSpPr>
          <p:cNvPr id="205" name="Straight Connector 204">
            <a:extLst>
              <a:ext uri="{FF2B5EF4-FFF2-40B4-BE49-F238E27FC236}">
                <a16:creationId xmlns:a16="http://schemas.microsoft.com/office/drawing/2014/main" id="{9D1B37D5-69DF-44F8-B9B3-CC10E9A6EC69}"/>
              </a:ext>
            </a:extLst>
          </p:cNvPr>
          <p:cNvCxnSpPr>
            <a:cxnSpLocks/>
            <a:endCxn id="105" idx="4"/>
          </p:cNvCxnSpPr>
          <p:nvPr/>
        </p:nvCxnSpPr>
        <p:spPr>
          <a:xfrm flipH="1" flipV="1">
            <a:off x="2267849" y="5464882"/>
            <a:ext cx="7390" cy="141641"/>
          </a:xfrm>
          <a:prstGeom prst="line">
            <a:avLst/>
          </a:prstGeom>
        </p:spPr>
        <p:style>
          <a:lnRef idx="3">
            <a:schemeClr val="dk1"/>
          </a:lnRef>
          <a:fillRef idx="0">
            <a:schemeClr val="dk1"/>
          </a:fillRef>
          <a:effectRef idx="2">
            <a:schemeClr val="dk1"/>
          </a:effectRef>
          <a:fontRef idx="minor">
            <a:schemeClr val="tx1"/>
          </a:fontRef>
        </p:style>
      </p:cxnSp>
      <p:cxnSp>
        <p:nvCxnSpPr>
          <p:cNvPr id="208" name="Straight Connector 207">
            <a:extLst>
              <a:ext uri="{FF2B5EF4-FFF2-40B4-BE49-F238E27FC236}">
                <a16:creationId xmlns:a16="http://schemas.microsoft.com/office/drawing/2014/main" id="{FB5CE570-0354-4574-BE7F-92B97E13B239}"/>
              </a:ext>
            </a:extLst>
          </p:cNvPr>
          <p:cNvCxnSpPr>
            <a:cxnSpLocks/>
          </p:cNvCxnSpPr>
          <p:nvPr/>
        </p:nvCxnSpPr>
        <p:spPr>
          <a:xfrm flipH="1" flipV="1">
            <a:off x="4356624" y="5445163"/>
            <a:ext cx="7390" cy="141641"/>
          </a:xfrm>
          <a:prstGeom prst="line">
            <a:avLst/>
          </a:prstGeom>
        </p:spPr>
        <p:style>
          <a:lnRef idx="3">
            <a:schemeClr val="dk1"/>
          </a:lnRef>
          <a:fillRef idx="0">
            <a:schemeClr val="dk1"/>
          </a:fillRef>
          <a:effectRef idx="2">
            <a:schemeClr val="dk1"/>
          </a:effectRef>
          <a:fontRef idx="minor">
            <a:schemeClr val="tx1"/>
          </a:fontRef>
        </p:style>
      </p:cxnSp>
      <p:cxnSp>
        <p:nvCxnSpPr>
          <p:cNvPr id="209" name="Straight Connector 208">
            <a:extLst>
              <a:ext uri="{FF2B5EF4-FFF2-40B4-BE49-F238E27FC236}">
                <a16:creationId xmlns:a16="http://schemas.microsoft.com/office/drawing/2014/main" id="{E307D0FD-BA47-42AB-BC17-0BB2FD002445}"/>
              </a:ext>
            </a:extLst>
          </p:cNvPr>
          <p:cNvCxnSpPr>
            <a:cxnSpLocks/>
          </p:cNvCxnSpPr>
          <p:nvPr/>
        </p:nvCxnSpPr>
        <p:spPr>
          <a:xfrm flipH="1" flipV="1">
            <a:off x="8489343" y="5425446"/>
            <a:ext cx="7390" cy="141641"/>
          </a:xfrm>
          <a:prstGeom prst="line">
            <a:avLst/>
          </a:prstGeom>
        </p:spPr>
        <p:style>
          <a:lnRef idx="3">
            <a:schemeClr val="dk1"/>
          </a:lnRef>
          <a:fillRef idx="0">
            <a:schemeClr val="dk1"/>
          </a:fillRef>
          <a:effectRef idx="2">
            <a:schemeClr val="dk1"/>
          </a:effectRef>
          <a:fontRef idx="minor">
            <a:schemeClr val="tx1"/>
          </a:fontRef>
        </p:style>
      </p:cxnSp>
      <p:cxnSp>
        <p:nvCxnSpPr>
          <p:cNvPr id="210" name="Straight Connector 209">
            <a:extLst>
              <a:ext uri="{FF2B5EF4-FFF2-40B4-BE49-F238E27FC236}">
                <a16:creationId xmlns:a16="http://schemas.microsoft.com/office/drawing/2014/main" id="{62F63076-5476-4ECF-BCF5-C44CFD9E2657}"/>
              </a:ext>
            </a:extLst>
          </p:cNvPr>
          <p:cNvCxnSpPr>
            <a:cxnSpLocks/>
          </p:cNvCxnSpPr>
          <p:nvPr/>
        </p:nvCxnSpPr>
        <p:spPr>
          <a:xfrm flipH="1" flipV="1">
            <a:off x="10565561" y="5425437"/>
            <a:ext cx="7390" cy="141641"/>
          </a:xfrm>
          <a:prstGeom prst="line">
            <a:avLst/>
          </a:prstGeom>
        </p:spPr>
        <p:style>
          <a:lnRef idx="3">
            <a:schemeClr val="dk1"/>
          </a:lnRef>
          <a:fillRef idx="0">
            <a:schemeClr val="dk1"/>
          </a:fillRef>
          <a:effectRef idx="2">
            <a:schemeClr val="dk1"/>
          </a:effectRef>
          <a:fontRef idx="minor">
            <a:schemeClr val="tx1"/>
          </a:fontRef>
        </p:style>
      </p:cxnSp>
      <p:cxnSp>
        <p:nvCxnSpPr>
          <p:cNvPr id="162" name="Straight Connector 161">
            <a:extLst>
              <a:ext uri="{FF2B5EF4-FFF2-40B4-BE49-F238E27FC236}">
                <a16:creationId xmlns:a16="http://schemas.microsoft.com/office/drawing/2014/main" id="{C3770D01-7167-4112-B149-4B345EAEF58F}"/>
              </a:ext>
            </a:extLst>
          </p:cNvPr>
          <p:cNvCxnSpPr>
            <a:cxnSpLocks/>
          </p:cNvCxnSpPr>
          <p:nvPr/>
        </p:nvCxnSpPr>
        <p:spPr>
          <a:xfrm flipV="1">
            <a:off x="2257301" y="3227294"/>
            <a:ext cx="711810" cy="7160"/>
          </a:xfrm>
          <a:prstGeom prst="line">
            <a:avLst/>
          </a:prstGeom>
        </p:spPr>
        <p:style>
          <a:lnRef idx="3">
            <a:schemeClr val="dk1"/>
          </a:lnRef>
          <a:fillRef idx="0">
            <a:schemeClr val="dk1"/>
          </a:fillRef>
          <a:effectRef idx="2">
            <a:schemeClr val="dk1"/>
          </a:effectRef>
          <a:fontRef idx="minor">
            <a:schemeClr val="tx1"/>
          </a:fontRef>
        </p:style>
      </p:cxnSp>
      <p:cxnSp>
        <p:nvCxnSpPr>
          <p:cNvPr id="214" name="Straight Connector 213">
            <a:extLst>
              <a:ext uri="{FF2B5EF4-FFF2-40B4-BE49-F238E27FC236}">
                <a16:creationId xmlns:a16="http://schemas.microsoft.com/office/drawing/2014/main" id="{2C150E48-2B7D-48EF-8C86-87240132FAAA}"/>
              </a:ext>
            </a:extLst>
          </p:cNvPr>
          <p:cNvCxnSpPr>
            <a:cxnSpLocks/>
          </p:cNvCxnSpPr>
          <p:nvPr/>
        </p:nvCxnSpPr>
        <p:spPr>
          <a:xfrm>
            <a:off x="2963725" y="3225507"/>
            <a:ext cx="1789" cy="2052910"/>
          </a:xfrm>
          <a:prstGeom prst="line">
            <a:avLst/>
          </a:prstGeom>
        </p:spPr>
        <p:style>
          <a:lnRef idx="3">
            <a:schemeClr val="dk1"/>
          </a:lnRef>
          <a:fillRef idx="0">
            <a:schemeClr val="dk1"/>
          </a:fillRef>
          <a:effectRef idx="2">
            <a:schemeClr val="dk1"/>
          </a:effectRef>
          <a:fontRef idx="minor">
            <a:schemeClr val="tx1"/>
          </a:fontRef>
        </p:style>
      </p:cxnSp>
      <p:cxnSp>
        <p:nvCxnSpPr>
          <p:cNvPr id="171" name="Straight Arrow Connector 170">
            <a:extLst>
              <a:ext uri="{FF2B5EF4-FFF2-40B4-BE49-F238E27FC236}">
                <a16:creationId xmlns:a16="http://schemas.microsoft.com/office/drawing/2014/main" id="{FE65876A-B35E-489A-A2FB-83166BE08CAB}"/>
              </a:ext>
            </a:extLst>
          </p:cNvPr>
          <p:cNvCxnSpPr>
            <a:endCxn id="105" idx="6"/>
          </p:cNvCxnSpPr>
          <p:nvPr/>
        </p:nvCxnSpPr>
        <p:spPr>
          <a:xfrm flipH="1">
            <a:off x="2398957" y="5294567"/>
            <a:ext cx="569260" cy="1432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20" name="Straight Connector 219">
            <a:extLst>
              <a:ext uri="{FF2B5EF4-FFF2-40B4-BE49-F238E27FC236}">
                <a16:creationId xmlns:a16="http://schemas.microsoft.com/office/drawing/2014/main" id="{48240615-07DC-48E0-9348-41662C983E8A}"/>
              </a:ext>
            </a:extLst>
          </p:cNvPr>
          <p:cNvCxnSpPr>
            <a:cxnSpLocks/>
          </p:cNvCxnSpPr>
          <p:nvPr/>
        </p:nvCxnSpPr>
        <p:spPr>
          <a:xfrm flipV="1">
            <a:off x="4346079" y="3229083"/>
            <a:ext cx="711810" cy="7160"/>
          </a:xfrm>
          <a:prstGeom prst="line">
            <a:avLst/>
          </a:prstGeom>
        </p:spPr>
        <p:style>
          <a:lnRef idx="3">
            <a:schemeClr val="dk1"/>
          </a:lnRef>
          <a:fillRef idx="0">
            <a:schemeClr val="dk1"/>
          </a:fillRef>
          <a:effectRef idx="2">
            <a:schemeClr val="dk1"/>
          </a:effectRef>
          <a:fontRef idx="minor">
            <a:schemeClr val="tx1"/>
          </a:fontRef>
        </p:style>
      </p:cxnSp>
      <p:cxnSp>
        <p:nvCxnSpPr>
          <p:cNvPr id="221" name="Straight Connector 220">
            <a:extLst>
              <a:ext uri="{FF2B5EF4-FFF2-40B4-BE49-F238E27FC236}">
                <a16:creationId xmlns:a16="http://schemas.microsoft.com/office/drawing/2014/main" id="{370ACF6B-E619-4998-9A60-222902AE1C7E}"/>
              </a:ext>
            </a:extLst>
          </p:cNvPr>
          <p:cNvCxnSpPr>
            <a:cxnSpLocks/>
          </p:cNvCxnSpPr>
          <p:nvPr/>
        </p:nvCxnSpPr>
        <p:spPr>
          <a:xfrm>
            <a:off x="5052503" y="3227296"/>
            <a:ext cx="1789" cy="2052910"/>
          </a:xfrm>
          <a:prstGeom prst="line">
            <a:avLst/>
          </a:prstGeom>
        </p:spPr>
        <p:style>
          <a:lnRef idx="3">
            <a:schemeClr val="dk1"/>
          </a:lnRef>
          <a:fillRef idx="0">
            <a:schemeClr val="dk1"/>
          </a:fillRef>
          <a:effectRef idx="2">
            <a:schemeClr val="dk1"/>
          </a:effectRef>
          <a:fontRef idx="minor">
            <a:schemeClr val="tx1"/>
          </a:fontRef>
        </p:style>
      </p:cxnSp>
      <p:cxnSp>
        <p:nvCxnSpPr>
          <p:cNvPr id="222" name="Straight Arrow Connector 221">
            <a:extLst>
              <a:ext uri="{FF2B5EF4-FFF2-40B4-BE49-F238E27FC236}">
                <a16:creationId xmlns:a16="http://schemas.microsoft.com/office/drawing/2014/main" id="{2A49E636-E2B2-44FA-8983-F6F2DC43839B}"/>
              </a:ext>
            </a:extLst>
          </p:cNvPr>
          <p:cNvCxnSpPr/>
          <p:nvPr/>
        </p:nvCxnSpPr>
        <p:spPr>
          <a:xfrm flipH="1">
            <a:off x="4487735" y="5296356"/>
            <a:ext cx="569260" cy="1432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23" name="Straight Connector 222">
            <a:extLst>
              <a:ext uri="{FF2B5EF4-FFF2-40B4-BE49-F238E27FC236}">
                <a16:creationId xmlns:a16="http://schemas.microsoft.com/office/drawing/2014/main" id="{4DA5EE08-8D29-48B0-BF44-1511BAA6A255}"/>
              </a:ext>
            </a:extLst>
          </p:cNvPr>
          <p:cNvCxnSpPr>
            <a:cxnSpLocks/>
          </p:cNvCxnSpPr>
          <p:nvPr/>
        </p:nvCxnSpPr>
        <p:spPr>
          <a:xfrm flipV="1">
            <a:off x="6434858" y="3230872"/>
            <a:ext cx="711810" cy="7160"/>
          </a:xfrm>
          <a:prstGeom prst="line">
            <a:avLst/>
          </a:prstGeom>
        </p:spPr>
        <p:style>
          <a:lnRef idx="3">
            <a:schemeClr val="dk1"/>
          </a:lnRef>
          <a:fillRef idx="0">
            <a:schemeClr val="dk1"/>
          </a:fillRef>
          <a:effectRef idx="2">
            <a:schemeClr val="dk1"/>
          </a:effectRef>
          <a:fontRef idx="minor">
            <a:schemeClr val="tx1"/>
          </a:fontRef>
        </p:style>
      </p:cxnSp>
      <p:cxnSp>
        <p:nvCxnSpPr>
          <p:cNvPr id="224" name="Straight Connector 223">
            <a:extLst>
              <a:ext uri="{FF2B5EF4-FFF2-40B4-BE49-F238E27FC236}">
                <a16:creationId xmlns:a16="http://schemas.microsoft.com/office/drawing/2014/main" id="{6404EEB1-5550-4BCD-933B-C34262693BD3}"/>
              </a:ext>
            </a:extLst>
          </p:cNvPr>
          <p:cNvCxnSpPr>
            <a:cxnSpLocks/>
          </p:cNvCxnSpPr>
          <p:nvPr/>
        </p:nvCxnSpPr>
        <p:spPr>
          <a:xfrm>
            <a:off x="7141282" y="3229085"/>
            <a:ext cx="1789" cy="2052910"/>
          </a:xfrm>
          <a:prstGeom prst="line">
            <a:avLst/>
          </a:prstGeom>
        </p:spPr>
        <p:style>
          <a:lnRef idx="3">
            <a:schemeClr val="dk1"/>
          </a:lnRef>
          <a:fillRef idx="0">
            <a:schemeClr val="dk1"/>
          </a:fillRef>
          <a:effectRef idx="2">
            <a:schemeClr val="dk1"/>
          </a:effectRef>
          <a:fontRef idx="minor">
            <a:schemeClr val="tx1"/>
          </a:fontRef>
        </p:style>
      </p:cxnSp>
      <p:cxnSp>
        <p:nvCxnSpPr>
          <p:cNvPr id="225" name="Straight Arrow Connector 224">
            <a:extLst>
              <a:ext uri="{FF2B5EF4-FFF2-40B4-BE49-F238E27FC236}">
                <a16:creationId xmlns:a16="http://schemas.microsoft.com/office/drawing/2014/main" id="{71C26304-312C-4BFE-A8FB-5C57F887053A}"/>
              </a:ext>
            </a:extLst>
          </p:cNvPr>
          <p:cNvCxnSpPr/>
          <p:nvPr/>
        </p:nvCxnSpPr>
        <p:spPr>
          <a:xfrm flipH="1">
            <a:off x="6576514" y="5298145"/>
            <a:ext cx="569260" cy="1432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26" name="Straight Connector 225">
            <a:extLst>
              <a:ext uri="{FF2B5EF4-FFF2-40B4-BE49-F238E27FC236}">
                <a16:creationId xmlns:a16="http://schemas.microsoft.com/office/drawing/2014/main" id="{FB34CD3E-E7B9-4D0D-AA5B-3ACE44EA9B7E}"/>
              </a:ext>
            </a:extLst>
          </p:cNvPr>
          <p:cNvCxnSpPr>
            <a:cxnSpLocks/>
          </p:cNvCxnSpPr>
          <p:nvPr/>
        </p:nvCxnSpPr>
        <p:spPr>
          <a:xfrm flipV="1">
            <a:off x="8511080" y="3230874"/>
            <a:ext cx="711810" cy="7160"/>
          </a:xfrm>
          <a:prstGeom prst="line">
            <a:avLst/>
          </a:prstGeom>
        </p:spPr>
        <p:style>
          <a:lnRef idx="3">
            <a:schemeClr val="dk1"/>
          </a:lnRef>
          <a:fillRef idx="0">
            <a:schemeClr val="dk1"/>
          </a:fillRef>
          <a:effectRef idx="2">
            <a:schemeClr val="dk1"/>
          </a:effectRef>
          <a:fontRef idx="minor">
            <a:schemeClr val="tx1"/>
          </a:fontRef>
        </p:style>
      </p:cxnSp>
      <p:cxnSp>
        <p:nvCxnSpPr>
          <p:cNvPr id="227" name="Straight Connector 226">
            <a:extLst>
              <a:ext uri="{FF2B5EF4-FFF2-40B4-BE49-F238E27FC236}">
                <a16:creationId xmlns:a16="http://schemas.microsoft.com/office/drawing/2014/main" id="{2BF2D359-E1AD-4BC4-852A-913FEF15BBA4}"/>
              </a:ext>
            </a:extLst>
          </p:cNvPr>
          <p:cNvCxnSpPr>
            <a:cxnSpLocks/>
          </p:cNvCxnSpPr>
          <p:nvPr/>
        </p:nvCxnSpPr>
        <p:spPr>
          <a:xfrm>
            <a:off x="9217504" y="3229087"/>
            <a:ext cx="1789" cy="2052910"/>
          </a:xfrm>
          <a:prstGeom prst="line">
            <a:avLst/>
          </a:prstGeom>
        </p:spPr>
        <p:style>
          <a:lnRef idx="3">
            <a:schemeClr val="dk1"/>
          </a:lnRef>
          <a:fillRef idx="0">
            <a:schemeClr val="dk1"/>
          </a:fillRef>
          <a:effectRef idx="2">
            <a:schemeClr val="dk1"/>
          </a:effectRef>
          <a:fontRef idx="minor">
            <a:schemeClr val="tx1"/>
          </a:fontRef>
        </p:style>
      </p:cxnSp>
      <p:cxnSp>
        <p:nvCxnSpPr>
          <p:cNvPr id="228" name="Straight Arrow Connector 227">
            <a:extLst>
              <a:ext uri="{FF2B5EF4-FFF2-40B4-BE49-F238E27FC236}">
                <a16:creationId xmlns:a16="http://schemas.microsoft.com/office/drawing/2014/main" id="{FB43D89E-CB68-4D5A-9BDE-ECB7C704C060}"/>
              </a:ext>
            </a:extLst>
          </p:cNvPr>
          <p:cNvCxnSpPr/>
          <p:nvPr/>
        </p:nvCxnSpPr>
        <p:spPr>
          <a:xfrm flipH="1">
            <a:off x="8652736" y="5298147"/>
            <a:ext cx="569260" cy="1432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29" name="Straight Connector 228">
            <a:extLst>
              <a:ext uri="{FF2B5EF4-FFF2-40B4-BE49-F238E27FC236}">
                <a16:creationId xmlns:a16="http://schemas.microsoft.com/office/drawing/2014/main" id="{5FE7DF1A-E45C-40CA-8AE4-F4ADFD66FD43}"/>
              </a:ext>
            </a:extLst>
          </p:cNvPr>
          <p:cNvCxnSpPr>
            <a:cxnSpLocks/>
          </p:cNvCxnSpPr>
          <p:nvPr/>
        </p:nvCxnSpPr>
        <p:spPr>
          <a:xfrm flipV="1">
            <a:off x="10576528" y="3230874"/>
            <a:ext cx="711810" cy="7160"/>
          </a:xfrm>
          <a:prstGeom prst="line">
            <a:avLst/>
          </a:prstGeom>
        </p:spPr>
        <p:style>
          <a:lnRef idx="3">
            <a:schemeClr val="dk1"/>
          </a:lnRef>
          <a:fillRef idx="0">
            <a:schemeClr val="dk1"/>
          </a:fillRef>
          <a:effectRef idx="2">
            <a:schemeClr val="dk1"/>
          </a:effectRef>
          <a:fontRef idx="minor">
            <a:schemeClr val="tx1"/>
          </a:fontRef>
        </p:style>
      </p:cxnSp>
      <p:cxnSp>
        <p:nvCxnSpPr>
          <p:cNvPr id="230" name="Straight Connector 229">
            <a:extLst>
              <a:ext uri="{FF2B5EF4-FFF2-40B4-BE49-F238E27FC236}">
                <a16:creationId xmlns:a16="http://schemas.microsoft.com/office/drawing/2014/main" id="{D02F9C4D-8075-4AD2-A57A-A384D94E24DA}"/>
              </a:ext>
            </a:extLst>
          </p:cNvPr>
          <p:cNvCxnSpPr>
            <a:cxnSpLocks/>
          </p:cNvCxnSpPr>
          <p:nvPr/>
        </p:nvCxnSpPr>
        <p:spPr>
          <a:xfrm>
            <a:off x="11282952" y="3229087"/>
            <a:ext cx="1789" cy="2052910"/>
          </a:xfrm>
          <a:prstGeom prst="line">
            <a:avLst/>
          </a:prstGeom>
        </p:spPr>
        <p:style>
          <a:lnRef idx="3">
            <a:schemeClr val="dk1"/>
          </a:lnRef>
          <a:fillRef idx="0">
            <a:schemeClr val="dk1"/>
          </a:fillRef>
          <a:effectRef idx="2">
            <a:schemeClr val="dk1"/>
          </a:effectRef>
          <a:fontRef idx="minor">
            <a:schemeClr val="tx1"/>
          </a:fontRef>
        </p:style>
      </p:cxnSp>
      <p:cxnSp>
        <p:nvCxnSpPr>
          <p:cNvPr id="231" name="Straight Arrow Connector 230">
            <a:extLst>
              <a:ext uri="{FF2B5EF4-FFF2-40B4-BE49-F238E27FC236}">
                <a16:creationId xmlns:a16="http://schemas.microsoft.com/office/drawing/2014/main" id="{EEE4EAC5-C402-4401-A030-39E78B58D5D4}"/>
              </a:ext>
            </a:extLst>
          </p:cNvPr>
          <p:cNvCxnSpPr/>
          <p:nvPr/>
        </p:nvCxnSpPr>
        <p:spPr>
          <a:xfrm flipH="1">
            <a:off x="10718184" y="5298147"/>
            <a:ext cx="569260" cy="1432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32" name="Straight Arrow Connector 231">
            <a:extLst>
              <a:ext uri="{FF2B5EF4-FFF2-40B4-BE49-F238E27FC236}">
                <a16:creationId xmlns:a16="http://schemas.microsoft.com/office/drawing/2014/main" id="{EA474A01-1551-43B0-B491-451AEA3798A4}"/>
              </a:ext>
            </a:extLst>
          </p:cNvPr>
          <p:cNvCxnSpPr>
            <a:cxnSpLocks/>
          </p:cNvCxnSpPr>
          <p:nvPr/>
        </p:nvCxnSpPr>
        <p:spPr>
          <a:xfrm>
            <a:off x="4864250" y="6210742"/>
            <a:ext cx="156859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36" name="Straight Connector 235">
            <a:extLst>
              <a:ext uri="{FF2B5EF4-FFF2-40B4-BE49-F238E27FC236}">
                <a16:creationId xmlns:a16="http://schemas.microsoft.com/office/drawing/2014/main" id="{B6207E7C-0B36-4BE6-B239-81B1D92E7EA1}"/>
              </a:ext>
            </a:extLst>
          </p:cNvPr>
          <p:cNvCxnSpPr>
            <a:cxnSpLocks/>
          </p:cNvCxnSpPr>
          <p:nvPr/>
        </p:nvCxnSpPr>
        <p:spPr>
          <a:xfrm flipH="1">
            <a:off x="4874782" y="6199984"/>
            <a:ext cx="1" cy="622155"/>
          </a:xfrm>
          <a:prstGeom prst="line">
            <a:avLst/>
          </a:prstGeom>
        </p:spPr>
        <p:style>
          <a:lnRef idx="3">
            <a:schemeClr val="dk1"/>
          </a:lnRef>
          <a:fillRef idx="0">
            <a:schemeClr val="dk1"/>
          </a:fillRef>
          <a:effectRef idx="2">
            <a:schemeClr val="dk1"/>
          </a:effectRef>
          <a:fontRef idx="minor">
            <a:schemeClr val="tx1"/>
          </a:fontRef>
        </p:style>
      </p:cxnSp>
      <p:sp>
        <p:nvSpPr>
          <p:cNvPr id="180" name="TextBox 179">
            <a:extLst>
              <a:ext uri="{FF2B5EF4-FFF2-40B4-BE49-F238E27FC236}">
                <a16:creationId xmlns:a16="http://schemas.microsoft.com/office/drawing/2014/main" id="{A7FE3462-FDFC-4D2B-9A73-052A4B6A8334}"/>
              </a:ext>
            </a:extLst>
          </p:cNvPr>
          <p:cNvSpPr txBox="1"/>
          <p:nvPr/>
        </p:nvSpPr>
        <p:spPr>
          <a:xfrm>
            <a:off x="4125548" y="6481474"/>
            <a:ext cx="738697" cy="369332"/>
          </a:xfrm>
          <a:prstGeom prst="rect">
            <a:avLst/>
          </a:prstGeom>
          <a:noFill/>
        </p:spPr>
        <p:txBody>
          <a:bodyPr wrap="square" rtlCol="0">
            <a:spAutoFit/>
          </a:bodyPr>
          <a:lstStyle/>
          <a:p>
            <a:pPr algn="ctr"/>
            <a:r>
              <a:rPr lang="en-US" dirty="0" err="1"/>
              <a:t>y</a:t>
            </a:r>
            <a:r>
              <a:rPr lang="en-US" baseline="-25000" dirty="0" err="1"/>
              <a:t>i</a:t>
            </a:r>
            <a:r>
              <a:rPr lang="en-US" baseline="-25000" dirty="0"/>
              <a:t> - 1</a:t>
            </a:r>
          </a:p>
        </p:txBody>
      </p:sp>
      <p:sp>
        <p:nvSpPr>
          <p:cNvPr id="181" name="TextBox 180">
            <a:extLst>
              <a:ext uri="{FF2B5EF4-FFF2-40B4-BE49-F238E27FC236}">
                <a16:creationId xmlns:a16="http://schemas.microsoft.com/office/drawing/2014/main" id="{46A67257-A167-4A3E-A7A2-8F7BA8FC2D6E}"/>
              </a:ext>
            </a:extLst>
          </p:cNvPr>
          <p:cNvSpPr txBox="1"/>
          <p:nvPr/>
        </p:nvSpPr>
        <p:spPr>
          <a:xfrm>
            <a:off x="6225057" y="5934626"/>
            <a:ext cx="738697" cy="369332"/>
          </a:xfrm>
          <a:prstGeom prst="rect">
            <a:avLst/>
          </a:prstGeom>
          <a:noFill/>
        </p:spPr>
        <p:txBody>
          <a:bodyPr wrap="square" rtlCol="0">
            <a:spAutoFit/>
          </a:bodyPr>
          <a:lstStyle/>
          <a:p>
            <a:pPr algn="ctr"/>
            <a:r>
              <a:rPr lang="en-US" dirty="0"/>
              <a:t>c</a:t>
            </a:r>
            <a:r>
              <a:rPr lang="en-US" baseline="-25000" dirty="0"/>
              <a:t>i </a:t>
            </a:r>
          </a:p>
        </p:txBody>
      </p:sp>
      <p:sp>
        <p:nvSpPr>
          <p:cNvPr id="186" name="Rectangle 185">
            <a:extLst>
              <a:ext uri="{FF2B5EF4-FFF2-40B4-BE49-F238E27FC236}">
                <a16:creationId xmlns:a16="http://schemas.microsoft.com/office/drawing/2014/main" id="{22B068C2-28B7-43A2-AA19-27D6A84474F8}"/>
              </a:ext>
            </a:extLst>
          </p:cNvPr>
          <p:cNvSpPr/>
          <p:nvPr/>
        </p:nvSpPr>
        <p:spPr>
          <a:xfrm>
            <a:off x="1463042" y="3980328"/>
            <a:ext cx="395777"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1</a:t>
            </a:r>
          </a:p>
        </p:txBody>
      </p:sp>
      <p:sp>
        <p:nvSpPr>
          <p:cNvPr id="189" name="Rectangle 188">
            <a:extLst>
              <a:ext uri="{FF2B5EF4-FFF2-40B4-BE49-F238E27FC236}">
                <a16:creationId xmlns:a16="http://schemas.microsoft.com/office/drawing/2014/main" id="{88528CD0-3E3D-437D-B146-A64BA3340665}"/>
              </a:ext>
            </a:extLst>
          </p:cNvPr>
          <p:cNvSpPr/>
          <p:nvPr/>
        </p:nvSpPr>
        <p:spPr>
          <a:xfrm>
            <a:off x="1905900" y="4444702"/>
            <a:ext cx="395777"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2</a:t>
            </a:r>
          </a:p>
        </p:txBody>
      </p:sp>
      <p:sp>
        <p:nvSpPr>
          <p:cNvPr id="191" name="Rectangle 190">
            <a:extLst>
              <a:ext uri="{FF2B5EF4-FFF2-40B4-BE49-F238E27FC236}">
                <a16:creationId xmlns:a16="http://schemas.microsoft.com/office/drawing/2014/main" id="{EBAB0883-BA65-487A-8558-8F6457838F22}"/>
              </a:ext>
            </a:extLst>
          </p:cNvPr>
          <p:cNvSpPr/>
          <p:nvPr/>
        </p:nvSpPr>
        <p:spPr>
          <a:xfrm>
            <a:off x="5757129" y="5724867"/>
            <a:ext cx="395777"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3</a:t>
            </a:r>
          </a:p>
        </p:txBody>
      </p:sp>
      <p:sp>
        <p:nvSpPr>
          <p:cNvPr id="117" name="Title 1">
            <a:extLst>
              <a:ext uri="{FF2B5EF4-FFF2-40B4-BE49-F238E27FC236}">
                <a16:creationId xmlns:a16="http://schemas.microsoft.com/office/drawing/2014/main" id="{A2E01D13-E93E-4327-9020-BA2862BE8FB6}"/>
              </a:ext>
            </a:extLst>
          </p:cNvPr>
          <p:cNvSpPr>
            <a:spLocks noGrp="1"/>
          </p:cNvSpPr>
          <p:nvPr>
            <p:ph type="title"/>
          </p:nvPr>
        </p:nvSpPr>
        <p:spPr>
          <a:xfrm>
            <a:off x="838200" y="365125"/>
            <a:ext cx="10515600" cy="1325563"/>
          </a:xfrm>
        </p:spPr>
        <p:txBody>
          <a:bodyPr>
            <a:normAutofit/>
          </a:bodyPr>
          <a:lstStyle/>
          <a:p>
            <a:r>
              <a:rPr lang="en-US" sz="3600" dirty="0"/>
              <a:t>Attention Mechanisms in Recurrent Neural Netowrks</a:t>
            </a:r>
            <a:r>
              <a:rPr lang="en-US" sz="3600" baseline="30000" dirty="0"/>
              <a:t>10</a:t>
            </a:r>
          </a:p>
        </p:txBody>
      </p:sp>
    </p:spTree>
    <p:extLst>
      <p:ext uri="{BB962C8B-B14F-4D97-AF65-F5344CB8AC3E}">
        <p14:creationId xmlns:p14="http://schemas.microsoft.com/office/powerpoint/2010/main" val="7405794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DC4E2FB5-6135-40ED-A8CB-074E9DA14292}"/>
                  </a:ext>
                </a:extLst>
              </p:cNvPr>
              <p:cNvSpPr>
                <a:spLocks noGrp="1"/>
              </p:cNvSpPr>
              <p:nvPr>
                <p:ph idx="1"/>
              </p:nvPr>
            </p:nvSpPr>
            <p:spPr/>
            <p:txBody>
              <a:bodyPr/>
              <a:lstStyle/>
              <a:p>
                <a:pPr marL="0" indent="0" algn="ctr">
                  <a:buNone/>
                </a:pPr>
                <a:r>
                  <a:rPr lang="en-US" sz="2800" dirty="0"/>
                  <a:t>Attention pertaining to decoder cell </a:t>
                </a:r>
                <a:r>
                  <a:rPr lang="en-US" sz="2800" dirty="0" err="1"/>
                  <a:t>i</a:t>
                </a:r>
                <a:endParaRPr lang="en-US" sz="2800" dirty="0"/>
              </a:p>
              <a:p>
                <a:pPr marL="0" indent="0" algn="ctr">
                  <a:buNone/>
                </a:pPr>
                <a:endParaRPr lang="en-US" dirty="0"/>
              </a:p>
              <a:p>
                <a:endParaRPr lang="en-US" dirty="0"/>
              </a:p>
              <a:p>
                <a:pPr lvl="1"/>
                <a:r>
                  <a:rPr lang="en-US" sz="2800" dirty="0" err="1"/>
                  <a:t>e</a:t>
                </a:r>
                <a:r>
                  <a:rPr lang="en-US" sz="2800" baseline="-25000" dirty="0" err="1"/>
                  <a:t>ij</a:t>
                </a:r>
                <a:r>
                  <a:rPr lang="en-US" sz="2800" dirty="0"/>
                  <a:t> = tanh(W *h</a:t>
                </a:r>
                <a:r>
                  <a:rPr lang="en-US" sz="2800" baseline="-25000" dirty="0"/>
                  <a:t>j</a:t>
                </a:r>
                <a:r>
                  <a:rPr lang="en-US" sz="2800" dirty="0"/>
                  <a:t> + U *s</a:t>
                </a:r>
                <a:r>
                  <a:rPr lang="en-US" sz="2800" baseline="-25000" dirty="0"/>
                  <a:t>i-1</a:t>
                </a:r>
                <a:r>
                  <a:rPr lang="en-US" sz="2800" dirty="0"/>
                  <a:t>) </a:t>
                </a:r>
              </a:p>
              <a:p>
                <a:pPr lvl="1"/>
                <a:endParaRPr lang="en-US" sz="2800" dirty="0"/>
              </a:p>
              <a:p>
                <a:pPr lvl="1"/>
                <a:r>
                  <a:rPr lang="en-US" sz="2800" dirty="0" err="1"/>
                  <a:t>a</a:t>
                </a:r>
                <a:r>
                  <a:rPr lang="en-US" sz="2800" baseline="-25000" dirty="0" err="1"/>
                  <a:t>ij</a:t>
                </a:r>
                <a:r>
                  <a:rPr lang="en-US" sz="2800" dirty="0"/>
                  <a:t> = [</a:t>
                </a:r>
                <a:r>
                  <a:rPr lang="en-US" sz="2800" dirty="0" err="1"/>
                  <a:t>softmax</a:t>
                </a:r>
                <a:r>
                  <a:rPr lang="en-US" sz="2800" dirty="0"/>
                  <a:t>(e</a:t>
                </a:r>
                <a:r>
                  <a:rPr lang="en-US" sz="2800" baseline="-25000" dirty="0"/>
                  <a:t>i</a:t>
                </a:r>
                <a:r>
                  <a:rPr lang="en-US" sz="2800" dirty="0"/>
                  <a:t>)]</a:t>
                </a:r>
                <a:r>
                  <a:rPr lang="en-US" sz="2800" baseline="-25000" dirty="0"/>
                  <a:t>j</a:t>
                </a:r>
                <a:r>
                  <a:rPr lang="en-US" sz="2800" dirty="0"/>
                  <a:t> =  </a:t>
                </a:r>
                <a14:m>
                  <m:oMath xmlns:m="http://schemas.openxmlformats.org/officeDocument/2006/math">
                    <m:f>
                      <m:fPr>
                        <m:ctrlPr>
                          <a:rPr lang="en-US" sz="2800" i="1" smtClean="0">
                            <a:latin typeface="Cambria Math" panose="02040503050406030204" pitchFamily="18" charset="0"/>
                          </a:rPr>
                        </m:ctrlPr>
                      </m:fPr>
                      <m:num>
                        <m:r>
                          <m:rPr>
                            <m:sty m:val="p"/>
                          </m:rPr>
                          <a:rPr lang="en-US" sz="2800" b="0" i="0" smtClean="0">
                            <a:latin typeface="Cambria Math" panose="02040503050406030204" pitchFamily="18" charset="0"/>
                          </a:rPr>
                          <m:t>exp</m:t>
                        </m:r>
                        <m:r>
                          <a:rPr lang="en-US" sz="2800" b="0" i="1" smtClean="0">
                            <a:latin typeface="Cambria Math" panose="02040503050406030204" pitchFamily="18" charset="0"/>
                          </a:rPr>
                          <m:t>⁡(</m:t>
                        </m:r>
                        <m:r>
                          <a:rPr lang="en-US" sz="2800" b="0" i="1" smtClean="0">
                            <a:latin typeface="Cambria Math" panose="02040503050406030204" pitchFamily="18" charset="0"/>
                          </a:rPr>
                          <m:t>𝑒𝑖𝑗</m:t>
                        </m:r>
                        <m:r>
                          <a:rPr lang="en-US" sz="2800" b="0" i="1" smtClean="0">
                            <a:latin typeface="Cambria Math" panose="02040503050406030204" pitchFamily="18" charset="0"/>
                          </a:rPr>
                          <m:t>)</m:t>
                        </m:r>
                      </m:num>
                      <m:den>
                        <m:nary>
                          <m:naryPr>
                            <m:chr m:val="∑"/>
                            <m:limLoc m:val="subSup"/>
                            <m:supHide m:val="on"/>
                            <m:ctrlPr>
                              <a:rPr lang="en-US" sz="2800" i="1" smtClean="0">
                                <a:latin typeface="Cambria Math" panose="02040503050406030204" pitchFamily="18" charset="0"/>
                              </a:rPr>
                            </m:ctrlPr>
                          </m:naryPr>
                          <m:sub>
                            <m:r>
                              <m:rPr>
                                <m:brk m:alnAt="9"/>
                              </m:rPr>
                              <a:rPr lang="en-US" sz="2800" b="0" i="1" smtClean="0">
                                <a:latin typeface="Cambria Math" panose="02040503050406030204" pitchFamily="18" charset="0"/>
                              </a:rPr>
                              <m:t>𝑘</m:t>
                            </m:r>
                          </m:sub>
                          <m:sup/>
                          <m:e>
                            <m:r>
                              <m:rPr>
                                <m:sty m:val="p"/>
                              </m:rPr>
                              <a:rPr lang="en-US" sz="2800" b="0" i="0" smtClean="0">
                                <a:latin typeface="Cambria Math" panose="02040503050406030204" pitchFamily="18" charset="0"/>
                              </a:rPr>
                              <m:t>exp</m:t>
                            </m:r>
                            <m:r>
                              <a:rPr lang="en-US" sz="2800" b="0" i="1" smtClean="0">
                                <a:latin typeface="Cambria Math" panose="02040503050406030204" pitchFamily="18" charset="0"/>
                              </a:rPr>
                              <m:t>⁡(</m:t>
                            </m:r>
                            <m:r>
                              <a:rPr lang="en-US" sz="2800" b="0" i="1" smtClean="0">
                                <a:latin typeface="Cambria Math" panose="02040503050406030204" pitchFamily="18" charset="0"/>
                              </a:rPr>
                              <m:t>𝑒𝑖𝑘</m:t>
                            </m:r>
                            <m:r>
                              <a:rPr lang="en-US" sz="2800" b="0" i="1" smtClean="0">
                                <a:latin typeface="Cambria Math" panose="02040503050406030204" pitchFamily="18" charset="0"/>
                              </a:rPr>
                              <m:t>)</m:t>
                            </m:r>
                          </m:e>
                        </m:nary>
                      </m:den>
                    </m:f>
                  </m:oMath>
                </a14:m>
                <a:endParaRPr lang="en-US" sz="2800" dirty="0"/>
              </a:p>
              <a:p>
                <a:pPr lvl="1"/>
                <a:endParaRPr lang="en-US" sz="2800" dirty="0"/>
              </a:p>
              <a:p>
                <a:pPr lvl="1"/>
                <a:r>
                  <a:rPr lang="en-US" sz="2800" dirty="0"/>
                  <a:t>c</a:t>
                </a:r>
                <a:r>
                  <a:rPr lang="en-US" sz="2800" baseline="-25000" dirty="0"/>
                  <a:t>i</a:t>
                </a:r>
                <a:r>
                  <a:rPr lang="en-US" sz="2800" dirty="0"/>
                  <a:t> = </a:t>
                </a:r>
                <a14:m>
                  <m:oMath xmlns:m="http://schemas.openxmlformats.org/officeDocument/2006/math">
                    <m:nary>
                      <m:naryPr>
                        <m:chr m:val="∑"/>
                        <m:limLoc m:val="subSup"/>
                        <m:supHide m:val="on"/>
                        <m:ctrlPr>
                          <a:rPr lang="en-US" sz="2800" i="1" smtClean="0">
                            <a:latin typeface="Cambria Math" panose="02040503050406030204" pitchFamily="18" charset="0"/>
                          </a:rPr>
                        </m:ctrlPr>
                      </m:naryPr>
                      <m:sub>
                        <m:r>
                          <m:rPr>
                            <m:brk m:alnAt="9"/>
                          </m:rPr>
                          <a:rPr lang="en-US" sz="2800" b="0" i="1" smtClean="0">
                            <a:latin typeface="Cambria Math" panose="02040503050406030204" pitchFamily="18" charset="0"/>
                          </a:rPr>
                          <m:t>𝑗</m:t>
                        </m:r>
                      </m:sub>
                      <m:sup/>
                      <m:e>
                        <m:r>
                          <a:rPr lang="en-US" sz="2800" b="0" i="1" smtClean="0">
                            <a:latin typeface="Cambria Math" panose="02040503050406030204" pitchFamily="18" charset="0"/>
                          </a:rPr>
                          <m:t>𝑎</m:t>
                        </m:r>
                        <m:r>
                          <a:rPr lang="en-US" sz="2800" b="0" i="1" baseline="-25000" smtClean="0">
                            <a:latin typeface="Cambria Math" panose="02040503050406030204" pitchFamily="18" charset="0"/>
                          </a:rPr>
                          <m:t>𝑖𝑗</m:t>
                        </m:r>
                        <m:r>
                          <a:rPr lang="en-US" sz="2800" b="0" i="1" smtClean="0">
                            <a:latin typeface="Cambria Math" panose="02040503050406030204" pitchFamily="18" charset="0"/>
                          </a:rPr>
                          <m:t> ∗</m:t>
                        </m:r>
                        <m:r>
                          <a:rPr lang="en-US" sz="2800" b="0" i="1" smtClean="0">
                            <a:latin typeface="Cambria Math" panose="02040503050406030204" pitchFamily="18" charset="0"/>
                          </a:rPr>
                          <m:t>h𝑗</m:t>
                        </m:r>
                      </m:e>
                    </m:nary>
                  </m:oMath>
                </a14:m>
                <a:endParaRPr lang="en-US" sz="2800" dirty="0"/>
              </a:p>
              <a:p>
                <a:pPr lvl="1"/>
                <a:endParaRPr lang="en-US" sz="2800" dirty="0"/>
              </a:p>
            </p:txBody>
          </p:sp>
        </mc:Choice>
        <mc:Fallback xmlns="">
          <p:sp>
            <p:nvSpPr>
              <p:cNvPr id="5" name="Content Placeholder 4">
                <a:extLst>
                  <a:ext uri="{FF2B5EF4-FFF2-40B4-BE49-F238E27FC236}">
                    <a16:creationId xmlns:a16="http://schemas.microsoft.com/office/drawing/2014/main" id="{DC4E2FB5-6135-40ED-A8CB-074E9DA14292}"/>
                  </a:ext>
                </a:extLst>
              </p:cNvPr>
              <p:cNvSpPr>
                <a:spLocks noGrp="1" noRot="1" noChangeAspect="1" noMove="1" noResize="1" noEditPoints="1" noAdjustHandles="1" noChangeArrowheads="1" noChangeShapeType="1" noTextEdit="1"/>
              </p:cNvSpPr>
              <p:nvPr>
                <p:ph idx="1"/>
              </p:nvPr>
            </p:nvSpPr>
            <p:spPr>
              <a:blipFill>
                <a:blip r:embed="rId2"/>
                <a:stretch>
                  <a:fillRect t="-2241"/>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id="{5AA262C5-2B84-4A90-9F8E-38BFDFA83E38}"/>
              </a:ext>
            </a:extLst>
          </p:cNvPr>
          <p:cNvSpPr/>
          <p:nvPr/>
        </p:nvSpPr>
        <p:spPr>
          <a:xfrm>
            <a:off x="1129552" y="3367137"/>
            <a:ext cx="395777"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1</a:t>
            </a:r>
          </a:p>
        </p:txBody>
      </p:sp>
      <p:sp>
        <p:nvSpPr>
          <p:cNvPr id="11" name="Rectangle 10">
            <a:extLst>
              <a:ext uri="{FF2B5EF4-FFF2-40B4-BE49-F238E27FC236}">
                <a16:creationId xmlns:a16="http://schemas.microsoft.com/office/drawing/2014/main" id="{9462A02D-16CB-4A06-BC01-7E3DCC1484F0}"/>
              </a:ext>
            </a:extLst>
          </p:cNvPr>
          <p:cNvSpPr/>
          <p:nvPr/>
        </p:nvSpPr>
        <p:spPr>
          <a:xfrm>
            <a:off x="1118794" y="4346094"/>
            <a:ext cx="395777"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2</a:t>
            </a:r>
          </a:p>
        </p:txBody>
      </p:sp>
      <p:sp>
        <p:nvSpPr>
          <p:cNvPr id="13" name="Rectangle 12">
            <a:extLst>
              <a:ext uri="{FF2B5EF4-FFF2-40B4-BE49-F238E27FC236}">
                <a16:creationId xmlns:a16="http://schemas.microsoft.com/office/drawing/2014/main" id="{A20091C7-5F08-4232-9866-668960EF1F41}"/>
              </a:ext>
            </a:extLst>
          </p:cNvPr>
          <p:cNvSpPr/>
          <p:nvPr/>
        </p:nvSpPr>
        <p:spPr>
          <a:xfrm>
            <a:off x="1118794" y="5411106"/>
            <a:ext cx="395777"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3</a:t>
            </a:r>
          </a:p>
        </p:txBody>
      </p:sp>
      <p:sp>
        <p:nvSpPr>
          <p:cNvPr id="10" name="Title 1">
            <a:extLst>
              <a:ext uri="{FF2B5EF4-FFF2-40B4-BE49-F238E27FC236}">
                <a16:creationId xmlns:a16="http://schemas.microsoft.com/office/drawing/2014/main" id="{1CFF332C-BBBB-4D54-B7A2-D0069C95A57E}"/>
              </a:ext>
            </a:extLst>
          </p:cNvPr>
          <p:cNvSpPr>
            <a:spLocks noGrp="1"/>
          </p:cNvSpPr>
          <p:nvPr>
            <p:ph type="title"/>
          </p:nvPr>
        </p:nvSpPr>
        <p:spPr>
          <a:xfrm>
            <a:off x="838200" y="365125"/>
            <a:ext cx="10515600" cy="1325563"/>
          </a:xfrm>
        </p:spPr>
        <p:txBody>
          <a:bodyPr>
            <a:normAutofit/>
          </a:bodyPr>
          <a:lstStyle/>
          <a:p>
            <a:r>
              <a:rPr lang="en-US" sz="3600" dirty="0"/>
              <a:t>Attention Mechanisms in Recurrent Neural Netowrks</a:t>
            </a:r>
            <a:r>
              <a:rPr lang="en-US" sz="3600" baseline="30000" dirty="0"/>
              <a:t>10</a:t>
            </a:r>
          </a:p>
        </p:txBody>
      </p:sp>
    </p:spTree>
    <p:extLst>
      <p:ext uri="{BB962C8B-B14F-4D97-AF65-F5344CB8AC3E}">
        <p14:creationId xmlns:p14="http://schemas.microsoft.com/office/powerpoint/2010/main" val="1052441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44B8F-A2E0-4016-9A09-9542FAA094CA}"/>
              </a:ext>
            </a:extLst>
          </p:cNvPr>
          <p:cNvSpPr>
            <a:spLocks noGrp="1"/>
          </p:cNvSpPr>
          <p:nvPr>
            <p:ph type="title"/>
          </p:nvPr>
        </p:nvSpPr>
        <p:spPr/>
        <p:txBody>
          <a:bodyPr/>
          <a:lstStyle/>
          <a:p>
            <a:r>
              <a:rPr lang="en-US" dirty="0"/>
              <a:t>Sequential Data</a:t>
            </a:r>
            <a:endParaRPr lang="en-US" baseline="30000" dirty="0"/>
          </a:p>
        </p:txBody>
      </p:sp>
      <p:sp>
        <p:nvSpPr>
          <p:cNvPr id="3" name="Content Placeholder 2">
            <a:extLst>
              <a:ext uri="{FF2B5EF4-FFF2-40B4-BE49-F238E27FC236}">
                <a16:creationId xmlns:a16="http://schemas.microsoft.com/office/drawing/2014/main" id="{114CE4DC-56CF-4203-A911-8FAD17A522CF}"/>
              </a:ext>
            </a:extLst>
          </p:cNvPr>
          <p:cNvSpPr>
            <a:spLocks noGrp="1"/>
          </p:cNvSpPr>
          <p:nvPr>
            <p:ph idx="1"/>
          </p:nvPr>
        </p:nvSpPr>
        <p:spPr>
          <a:xfrm>
            <a:off x="838200" y="1825625"/>
            <a:ext cx="10761324" cy="4595272"/>
          </a:xfrm>
        </p:spPr>
        <p:txBody>
          <a:bodyPr>
            <a:normAutofit lnSpcReduction="10000"/>
          </a:bodyPr>
          <a:lstStyle/>
          <a:p>
            <a:pPr marL="457200" lvl="1" indent="0" algn="ctr">
              <a:buNone/>
            </a:pPr>
            <a:r>
              <a:rPr lang="en-US" b="0" i="1" dirty="0">
                <a:solidFill>
                  <a:srgbClr val="222222"/>
                </a:solidFill>
                <a:effectLst/>
                <a:latin typeface="Calibri (Body)"/>
              </a:rPr>
              <a:t> Sequence data is any data where the order matters</a:t>
            </a:r>
          </a:p>
          <a:p>
            <a:pPr marL="457200" lvl="1" indent="0" algn="ctr">
              <a:buNone/>
            </a:pPr>
            <a:endParaRPr lang="en-US" b="0" i="0" dirty="0">
              <a:solidFill>
                <a:srgbClr val="222222"/>
              </a:solidFill>
              <a:effectLst/>
              <a:latin typeface="Calibri (Body)"/>
            </a:endParaRPr>
          </a:p>
          <a:p>
            <a:pPr lvl="1"/>
            <a:r>
              <a:rPr lang="en-US" dirty="0">
                <a:solidFill>
                  <a:srgbClr val="222222"/>
                </a:solidFill>
                <a:latin typeface="Calibri (Body)"/>
              </a:rPr>
              <a:t>text data</a:t>
            </a:r>
          </a:p>
          <a:p>
            <a:pPr lvl="1"/>
            <a:r>
              <a:rPr lang="en-US" b="0" i="0" dirty="0">
                <a:solidFill>
                  <a:srgbClr val="222222"/>
                </a:solidFill>
                <a:effectLst/>
                <a:latin typeface="Calibri (Body)"/>
              </a:rPr>
              <a:t>protein/gene sequences</a:t>
            </a:r>
          </a:p>
          <a:p>
            <a:pPr lvl="1"/>
            <a:r>
              <a:rPr lang="en-US" dirty="0">
                <a:solidFill>
                  <a:srgbClr val="222222"/>
                </a:solidFill>
                <a:latin typeface="Calibri (Body)"/>
              </a:rPr>
              <a:t>sequential patterns: e.g., sequences of purchases</a:t>
            </a:r>
          </a:p>
          <a:p>
            <a:pPr lvl="1"/>
            <a:r>
              <a:rPr lang="en-US" b="0" i="0" dirty="0">
                <a:solidFill>
                  <a:srgbClr val="222222"/>
                </a:solidFill>
                <a:effectLst/>
                <a:latin typeface="Calibri (Body)"/>
              </a:rPr>
              <a:t>timeseries</a:t>
            </a:r>
          </a:p>
          <a:p>
            <a:pPr lvl="2"/>
            <a:r>
              <a:rPr lang="en-US" b="0" i="0" dirty="0">
                <a:solidFill>
                  <a:srgbClr val="222222"/>
                </a:solidFill>
                <a:effectLst/>
                <a:latin typeface="Calibri (Body)"/>
              </a:rPr>
              <a:t>stock prices</a:t>
            </a:r>
          </a:p>
          <a:p>
            <a:pPr lvl="2"/>
            <a:r>
              <a:rPr lang="en-US" b="0" i="0" dirty="0">
                <a:solidFill>
                  <a:srgbClr val="222222"/>
                </a:solidFill>
                <a:effectLst/>
                <a:latin typeface="Calibri (Body)"/>
              </a:rPr>
              <a:t>amount of precipitation</a:t>
            </a:r>
          </a:p>
          <a:p>
            <a:pPr lvl="2"/>
            <a:r>
              <a:rPr lang="en-US" dirty="0">
                <a:solidFill>
                  <a:srgbClr val="222222"/>
                </a:solidFill>
                <a:latin typeface="Calibri (Body)"/>
              </a:rPr>
              <a:t>ECG data</a:t>
            </a:r>
            <a:endParaRPr lang="en-US" b="0" i="0" dirty="0">
              <a:solidFill>
                <a:srgbClr val="222222"/>
              </a:solidFill>
              <a:effectLst/>
              <a:latin typeface="Calibri (Body)"/>
            </a:endParaRPr>
          </a:p>
          <a:p>
            <a:pPr lvl="2"/>
            <a:r>
              <a:rPr lang="en-US" b="0" i="0" dirty="0">
                <a:solidFill>
                  <a:srgbClr val="222222"/>
                </a:solidFill>
                <a:effectLst/>
                <a:latin typeface="Calibri (Body)"/>
              </a:rPr>
              <a:t>music</a:t>
            </a:r>
          </a:p>
          <a:p>
            <a:pPr lvl="2"/>
            <a:r>
              <a:rPr lang="en-US" b="0" i="0" dirty="0">
                <a:solidFill>
                  <a:srgbClr val="222222"/>
                </a:solidFill>
                <a:effectLst/>
                <a:latin typeface="Calibri (Body)"/>
              </a:rPr>
              <a:t>audio data</a:t>
            </a:r>
          </a:p>
          <a:p>
            <a:pPr lvl="2"/>
            <a:r>
              <a:rPr lang="en-US" b="0" i="0" dirty="0">
                <a:solidFill>
                  <a:srgbClr val="222222"/>
                </a:solidFill>
                <a:effectLst/>
                <a:latin typeface="Calibri (Body)"/>
              </a:rPr>
              <a:t>trajectories</a:t>
            </a:r>
          </a:p>
          <a:p>
            <a:pPr lvl="2"/>
            <a:r>
              <a:rPr lang="en-US" dirty="0">
                <a:solidFill>
                  <a:srgbClr val="222222"/>
                </a:solidFill>
                <a:latin typeface="Calibri (Body)"/>
              </a:rPr>
              <a:t>video</a:t>
            </a:r>
            <a:endParaRPr lang="en-US" b="0" i="0" dirty="0">
              <a:solidFill>
                <a:srgbClr val="222222"/>
              </a:solidFill>
              <a:effectLst/>
              <a:latin typeface="Calibri (Body)"/>
            </a:endParaRPr>
          </a:p>
          <a:p>
            <a:pPr marL="457200" lvl="1" indent="0">
              <a:buNone/>
            </a:pPr>
            <a:endParaRPr lang="en-US" b="0" i="0" dirty="0">
              <a:solidFill>
                <a:srgbClr val="222222"/>
              </a:solidFill>
              <a:effectLst/>
              <a:latin typeface="Calibri (Body)"/>
            </a:endParaRPr>
          </a:p>
          <a:p>
            <a:endParaRPr lang="en-US" dirty="0"/>
          </a:p>
        </p:txBody>
      </p:sp>
    </p:spTree>
    <p:extLst>
      <p:ext uri="{BB962C8B-B14F-4D97-AF65-F5344CB8AC3E}">
        <p14:creationId xmlns:p14="http://schemas.microsoft.com/office/powerpoint/2010/main" val="39092757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20DD4441-F864-489C-9658-4350AD1E63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900" y="2025924"/>
            <a:ext cx="10858500" cy="434764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A9983B8-4AB6-434E-AEEF-F7CD6CA74227}"/>
              </a:ext>
            </a:extLst>
          </p:cNvPr>
          <p:cNvSpPr/>
          <p:nvPr/>
        </p:nvSpPr>
        <p:spPr>
          <a:xfrm>
            <a:off x="596900" y="1950618"/>
            <a:ext cx="1866601" cy="68875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t>Seq2Seq </a:t>
            </a:r>
            <a:r>
              <a:rPr lang="en-US" b="1" baseline="30000" dirty="0"/>
              <a:t>[15,16]</a:t>
            </a:r>
          </a:p>
        </p:txBody>
      </p:sp>
      <p:sp>
        <p:nvSpPr>
          <p:cNvPr id="5" name="Rectangle 4">
            <a:extLst>
              <a:ext uri="{FF2B5EF4-FFF2-40B4-BE49-F238E27FC236}">
                <a16:creationId xmlns:a16="http://schemas.microsoft.com/office/drawing/2014/main" id="{36FA4195-E859-42EA-88C2-7DABE4058978}"/>
              </a:ext>
            </a:extLst>
          </p:cNvPr>
          <p:cNvSpPr/>
          <p:nvPr/>
        </p:nvSpPr>
        <p:spPr>
          <a:xfrm>
            <a:off x="2233855" y="5771367"/>
            <a:ext cx="1866601" cy="68875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t>Align &amp; Translate </a:t>
            </a:r>
            <a:r>
              <a:rPr lang="en-US" b="1" baseline="30000" dirty="0"/>
              <a:t>[13,17]</a:t>
            </a:r>
          </a:p>
        </p:txBody>
      </p:sp>
      <p:sp>
        <p:nvSpPr>
          <p:cNvPr id="6" name="Rectangle 5">
            <a:extLst>
              <a:ext uri="{FF2B5EF4-FFF2-40B4-BE49-F238E27FC236}">
                <a16:creationId xmlns:a16="http://schemas.microsoft.com/office/drawing/2014/main" id="{BF149592-B44F-4B22-AE91-DC4732194745}"/>
              </a:ext>
            </a:extLst>
          </p:cNvPr>
          <p:cNvSpPr/>
          <p:nvPr/>
        </p:nvSpPr>
        <p:spPr>
          <a:xfrm>
            <a:off x="2698222" y="1975718"/>
            <a:ext cx="2066287" cy="68875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t>Visual Attention </a:t>
            </a:r>
            <a:r>
              <a:rPr lang="en-US" b="1" baseline="30000" dirty="0"/>
              <a:t>[18]</a:t>
            </a:r>
          </a:p>
        </p:txBody>
      </p:sp>
      <p:sp>
        <p:nvSpPr>
          <p:cNvPr id="8" name="Rectangle 7">
            <a:extLst>
              <a:ext uri="{FF2B5EF4-FFF2-40B4-BE49-F238E27FC236}">
                <a16:creationId xmlns:a16="http://schemas.microsoft.com/office/drawing/2014/main" id="{C1BE3DD9-9CD1-4B49-B484-F92200AE6FC2}"/>
              </a:ext>
            </a:extLst>
          </p:cNvPr>
          <p:cNvSpPr/>
          <p:nvPr/>
        </p:nvSpPr>
        <p:spPr>
          <a:xfrm>
            <a:off x="4399732" y="5753442"/>
            <a:ext cx="1866601" cy="68875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t>Hierarchical Attention </a:t>
            </a:r>
            <a:r>
              <a:rPr lang="en-US" b="1" baseline="30000" dirty="0"/>
              <a:t>[19]</a:t>
            </a:r>
          </a:p>
        </p:txBody>
      </p:sp>
      <p:sp>
        <p:nvSpPr>
          <p:cNvPr id="10" name="Rectangle 9">
            <a:extLst>
              <a:ext uri="{FF2B5EF4-FFF2-40B4-BE49-F238E27FC236}">
                <a16:creationId xmlns:a16="http://schemas.microsoft.com/office/drawing/2014/main" id="{54F15A99-3BC8-40AC-A88F-4D7CF3A012B1}"/>
              </a:ext>
            </a:extLst>
          </p:cNvPr>
          <p:cNvSpPr/>
          <p:nvPr/>
        </p:nvSpPr>
        <p:spPr>
          <a:xfrm>
            <a:off x="5251380" y="1968551"/>
            <a:ext cx="1866601" cy="68875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t>Transformer </a:t>
            </a:r>
            <a:r>
              <a:rPr lang="en-US" b="1" baseline="30000" dirty="0"/>
              <a:t>[20]</a:t>
            </a:r>
          </a:p>
        </p:txBody>
      </p:sp>
      <p:sp>
        <p:nvSpPr>
          <p:cNvPr id="12" name="Rectangle 11">
            <a:extLst>
              <a:ext uri="{FF2B5EF4-FFF2-40B4-BE49-F238E27FC236}">
                <a16:creationId xmlns:a16="http://schemas.microsoft.com/office/drawing/2014/main" id="{F1F81322-79D9-4610-A97C-31E7A6AE1DA4}"/>
              </a:ext>
            </a:extLst>
          </p:cNvPr>
          <p:cNvSpPr/>
          <p:nvPr/>
        </p:nvSpPr>
        <p:spPr>
          <a:xfrm>
            <a:off x="7297127" y="1884283"/>
            <a:ext cx="1866601" cy="68875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t>Bert </a:t>
            </a:r>
            <a:r>
              <a:rPr lang="en-US" b="1" baseline="30000" dirty="0"/>
              <a:t>[21], </a:t>
            </a:r>
            <a:r>
              <a:rPr lang="en-US" b="1" dirty="0"/>
              <a:t>GTP </a:t>
            </a:r>
            <a:r>
              <a:rPr lang="en-US" b="1" baseline="30000" dirty="0"/>
              <a:t>[25]</a:t>
            </a:r>
          </a:p>
          <a:p>
            <a:pPr algn="ctr"/>
            <a:endParaRPr lang="en-US" b="1" baseline="30000" dirty="0"/>
          </a:p>
        </p:txBody>
      </p:sp>
      <p:sp>
        <p:nvSpPr>
          <p:cNvPr id="13" name="Title 1">
            <a:extLst>
              <a:ext uri="{FF2B5EF4-FFF2-40B4-BE49-F238E27FC236}">
                <a16:creationId xmlns:a16="http://schemas.microsoft.com/office/drawing/2014/main" id="{27DBDAE0-1354-49F4-A4A0-4E4C80B0EAA1}"/>
              </a:ext>
            </a:extLst>
          </p:cNvPr>
          <p:cNvSpPr>
            <a:spLocks noGrp="1"/>
          </p:cNvSpPr>
          <p:nvPr>
            <p:ph type="title"/>
          </p:nvPr>
        </p:nvSpPr>
        <p:spPr>
          <a:xfrm>
            <a:off x="838200" y="365125"/>
            <a:ext cx="10515600" cy="1325563"/>
          </a:xfrm>
        </p:spPr>
        <p:txBody>
          <a:bodyPr>
            <a:normAutofit/>
          </a:bodyPr>
          <a:lstStyle/>
          <a:p>
            <a:r>
              <a:rPr lang="en-US" sz="3600" dirty="0"/>
              <a:t>Key Development in Attention Mechanism</a:t>
            </a:r>
            <a:r>
              <a:rPr lang="en-US" sz="3600" baseline="30000" dirty="0"/>
              <a:t>10</a:t>
            </a:r>
          </a:p>
        </p:txBody>
      </p:sp>
      <p:sp>
        <p:nvSpPr>
          <p:cNvPr id="9" name="Rectangle 8" descr="T5&#10;">
            <a:extLst>
              <a:ext uri="{FF2B5EF4-FFF2-40B4-BE49-F238E27FC236}">
                <a16:creationId xmlns:a16="http://schemas.microsoft.com/office/drawing/2014/main" id="{EBD7A31F-191E-4CB6-A971-59BB161056A9}"/>
              </a:ext>
            </a:extLst>
          </p:cNvPr>
          <p:cNvSpPr/>
          <p:nvPr/>
        </p:nvSpPr>
        <p:spPr>
          <a:xfrm>
            <a:off x="9770142" y="5763716"/>
            <a:ext cx="1007450" cy="45214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b="1" dirty="0"/>
              <a:t>T5 </a:t>
            </a:r>
            <a:r>
              <a:rPr lang="en-US" b="1" baseline="30000" dirty="0"/>
              <a:t>[24]</a:t>
            </a:r>
            <a:r>
              <a:rPr lang="en-US" b="1" dirty="0"/>
              <a:t> ?</a:t>
            </a:r>
            <a:endParaRPr lang="en-US" b="1" baseline="30000" dirty="0"/>
          </a:p>
        </p:txBody>
      </p:sp>
    </p:spTree>
    <p:extLst>
      <p:ext uri="{BB962C8B-B14F-4D97-AF65-F5344CB8AC3E}">
        <p14:creationId xmlns:p14="http://schemas.microsoft.com/office/powerpoint/2010/main" val="23354190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44B8F-A2E0-4016-9A09-9542FAA094CA}"/>
              </a:ext>
            </a:extLst>
          </p:cNvPr>
          <p:cNvSpPr>
            <a:spLocks noGrp="1"/>
          </p:cNvSpPr>
          <p:nvPr>
            <p:ph type="title"/>
          </p:nvPr>
        </p:nvSpPr>
        <p:spPr/>
        <p:txBody>
          <a:bodyPr/>
          <a:lstStyle/>
          <a:p>
            <a:r>
              <a:rPr lang="en-US" dirty="0"/>
              <a:t>Properties of RNNs</a:t>
            </a:r>
            <a:r>
              <a:rPr lang="en-US" baseline="30000" dirty="0"/>
              <a:t>2</a:t>
            </a:r>
          </a:p>
        </p:txBody>
      </p:sp>
      <p:sp>
        <p:nvSpPr>
          <p:cNvPr id="3" name="Content Placeholder 2">
            <a:extLst>
              <a:ext uri="{FF2B5EF4-FFF2-40B4-BE49-F238E27FC236}">
                <a16:creationId xmlns:a16="http://schemas.microsoft.com/office/drawing/2014/main" id="{114CE4DC-56CF-4203-A911-8FAD17A522CF}"/>
              </a:ext>
            </a:extLst>
          </p:cNvPr>
          <p:cNvSpPr>
            <a:spLocks noGrp="1"/>
          </p:cNvSpPr>
          <p:nvPr>
            <p:ph idx="1"/>
          </p:nvPr>
        </p:nvSpPr>
        <p:spPr>
          <a:xfrm>
            <a:off x="838199" y="1825625"/>
            <a:ext cx="10874339" cy="4351338"/>
          </a:xfrm>
        </p:spPr>
        <p:txBody>
          <a:bodyPr>
            <a:normAutofit fontScale="92500" lnSpcReduction="20000"/>
          </a:bodyPr>
          <a:lstStyle/>
          <a:p>
            <a:pPr>
              <a:buFont typeface="Calibri" panose="020F0502020204030204" pitchFamily="34" charset="0"/>
              <a:buChar char="+"/>
            </a:pPr>
            <a:r>
              <a:rPr lang="en-US" dirty="0"/>
              <a:t>Possibility of processing input of any length</a:t>
            </a:r>
          </a:p>
          <a:p>
            <a:pPr>
              <a:buFont typeface="Calibri" panose="020F0502020204030204" pitchFamily="34" charset="0"/>
              <a:buChar char="+"/>
            </a:pPr>
            <a:r>
              <a:rPr lang="en-US" dirty="0"/>
              <a:t>Model size not increasing with size of input</a:t>
            </a:r>
          </a:p>
          <a:p>
            <a:pPr>
              <a:buFont typeface="Calibri" panose="020F0502020204030204" pitchFamily="34" charset="0"/>
              <a:buChar char="+"/>
            </a:pPr>
            <a:r>
              <a:rPr lang="en-US" dirty="0"/>
              <a:t>Computation considers historical information</a:t>
            </a:r>
          </a:p>
          <a:p>
            <a:pPr>
              <a:buFont typeface="Calibri" panose="020F0502020204030204" pitchFamily="34" charset="0"/>
              <a:buChar char="+"/>
            </a:pPr>
            <a:r>
              <a:rPr lang="en-US" dirty="0"/>
              <a:t>Weights are shared across time</a:t>
            </a:r>
          </a:p>
          <a:p>
            <a:pPr lvl="1">
              <a:buFont typeface="Wingdings" panose="05000000000000000000" pitchFamily="2" charset="2"/>
              <a:buChar char="§"/>
            </a:pPr>
            <a:r>
              <a:rPr lang="en-US" dirty="0"/>
              <a:t>makes it possible to extend and apply the model to sequences of different lengths</a:t>
            </a:r>
          </a:p>
          <a:p>
            <a:pPr lvl="1">
              <a:buFont typeface="Wingdings" panose="05000000000000000000" pitchFamily="2" charset="2"/>
              <a:buChar char="§"/>
            </a:pPr>
            <a:r>
              <a:rPr lang="en-US" dirty="0"/>
              <a:t>can identify relevant information irrespective of is position in the sequence  </a:t>
            </a:r>
          </a:p>
          <a:p>
            <a:pPr>
              <a:buFont typeface="Calibri" panose="020F0502020204030204" pitchFamily="34" charset="0"/>
              <a:buChar char="+"/>
            </a:pPr>
            <a:endParaRPr lang="en-US" dirty="0"/>
          </a:p>
          <a:p>
            <a:pPr>
              <a:buFont typeface="Calibri" panose="020F0502020204030204" pitchFamily="34" charset="0"/>
              <a:buChar char="-"/>
            </a:pPr>
            <a:r>
              <a:rPr lang="en-US" dirty="0"/>
              <a:t>Computation being slow</a:t>
            </a:r>
          </a:p>
          <a:p>
            <a:pPr>
              <a:buFont typeface="Calibri" panose="020F0502020204030204" pitchFamily="34" charset="0"/>
              <a:buChar char="-"/>
            </a:pPr>
            <a:r>
              <a:rPr lang="en-US" dirty="0"/>
              <a:t>Difficulty of accessing information from a long time ago</a:t>
            </a:r>
          </a:p>
          <a:p>
            <a:pPr lvl="1">
              <a:buFont typeface="Calibri" panose="020F0502020204030204" pitchFamily="34" charset="0"/>
              <a:buChar char="-"/>
            </a:pPr>
            <a:r>
              <a:rPr lang="en-US" dirty="0"/>
              <a:t>Attention mechanisms can considerably alleviate that</a:t>
            </a:r>
          </a:p>
          <a:p>
            <a:pPr>
              <a:buFont typeface="Calibri" panose="020F0502020204030204" pitchFamily="34" charset="0"/>
              <a:buChar char="-"/>
            </a:pPr>
            <a:r>
              <a:rPr lang="en-US" dirty="0"/>
              <a:t>Cannot in general consider any future input for the current state</a:t>
            </a:r>
          </a:p>
        </p:txBody>
      </p:sp>
    </p:spTree>
    <p:extLst>
      <p:ext uri="{BB962C8B-B14F-4D97-AF65-F5344CB8AC3E}">
        <p14:creationId xmlns:p14="http://schemas.microsoft.com/office/powerpoint/2010/main" val="28207042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44B8F-A2E0-4016-9A09-9542FAA094CA}"/>
              </a:ext>
            </a:extLst>
          </p:cNvPr>
          <p:cNvSpPr>
            <a:spLocks noGrp="1"/>
          </p:cNvSpPr>
          <p:nvPr>
            <p:ph type="title"/>
          </p:nvPr>
        </p:nvSpPr>
        <p:spPr/>
        <p:txBody>
          <a:bodyPr/>
          <a:lstStyle/>
          <a:p>
            <a:r>
              <a:rPr lang="en-US" dirty="0"/>
              <a:t>Applications of RNNs</a:t>
            </a:r>
            <a:endParaRPr lang="en-US" baseline="30000" dirty="0"/>
          </a:p>
        </p:txBody>
      </p:sp>
      <p:sp>
        <p:nvSpPr>
          <p:cNvPr id="3" name="Content Placeholder 2">
            <a:extLst>
              <a:ext uri="{FF2B5EF4-FFF2-40B4-BE49-F238E27FC236}">
                <a16:creationId xmlns:a16="http://schemas.microsoft.com/office/drawing/2014/main" id="{114CE4DC-56CF-4203-A911-8FAD17A522CF}"/>
              </a:ext>
            </a:extLst>
          </p:cNvPr>
          <p:cNvSpPr>
            <a:spLocks noGrp="1"/>
          </p:cNvSpPr>
          <p:nvPr>
            <p:ph idx="1"/>
          </p:nvPr>
        </p:nvSpPr>
        <p:spPr>
          <a:xfrm>
            <a:off x="838199" y="1630419"/>
            <a:ext cx="10874339" cy="4351338"/>
          </a:xfrm>
        </p:spPr>
        <p:txBody>
          <a:bodyPr>
            <a:noAutofit/>
          </a:bodyPr>
          <a:lstStyle/>
          <a:p>
            <a:r>
              <a:rPr lang="en-US" sz="2400" dirty="0"/>
              <a:t>Text Generation</a:t>
            </a:r>
          </a:p>
          <a:p>
            <a:r>
              <a:rPr lang="en-US" sz="2400" dirty="0"/>
              <a:t>Text Summarization</a:t>
            </a:r>
          </a:p>
          <a:p>
            <a:r>
              <a:rPr lang="en-US" sz="2400" dirty="0"/>
              <a:t>Report Generation</a:t>
            </a:r>
          </a:p>
          <a:p>
            <a:r>
              <a:rPr lang="en-US" sz="2400" dirty="0"/>
              <a:t>Timeseries anomaly detection</a:t>
            </a:r>
          </a:p>
          <a:p>
            <a:r>
              <a:rPr lang="en-US" sz="2400" dirty="0"/>
              <a:t>Speech Recognition</a:t>
            </a:r>
          </a:p>
          <a:p>
            <a:r>
              <a:rPr lang="en-US" sz="2400" dirty="0"/>
              <a:t>Call Center Analysis</a:t>
            </a:r>
          </a:p>
          <a:p>
            <a:r>
              <a:rPr lang="en-US" sz="2400" dirty="0"/>
              <a:t>Handwriting Recognition</a:t>
            </a:r>
          </a:p>
          <a:p>
            <a:r>
              <a:rPr lang="en-US" sz="2400" dirty="0"/>
              <a:t>Music composition</a:t>
            </a:r>
          </a:p>
          <a:p>
            <a:r>
              <a:rPr lang="en-US" sz="2400" dirty="0"/>
              <a:t>Grammar Learning</a:t>
            </a:r>
          </a:p>
          <a:p>
            <a:endParaRPr lang="en-US" sz="2400" dirty="0"/>
          </a:p>
        </p:txBody>
      </p:sp>
    </p:spTree>
    <p:extLst>
      <p:ext uri="{BB962C8B-B14F-4D97-AF65-F5344CB8AC3E}">
        <p14:creationId xmlns:p14="http://schemas.microsoft.com/office/powerpoint/2010/main" val="37517752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44B8F-A2E0-4016-9A09-9542FAA094CA}"/>
              </a:ext>
            </a:extLst>
          </p:cNvPr>
          <p:cNvSpPr>
            <a:spLocks noGrp="1"/>
          </p:cNvSpPr>
          <p:nvPr>
            <p:ph type="title"/>
          </p:nvPr>
        </p:nvSpPr>
        <p:spPr/>
        <p:txBody>
          <a:bodyPr/>
          <a:lstStyle/>
          <a:p>
            <a:r>
              <a:rPr lang="en-US" dirty="0"/>
              <a:t>Applications of RNNs</a:t>
            </a:r>
            <a:endParaRPr lang="en-US" baseline="30000" dirty="0"/>
          </a:p>
        </p:txBody>
      </p:sp>
      <p:sp>
        <p:nvSpPr>
          <p:cNvPr id="3" name="Content Placeholder 2">
            <a:extLst>
              <a:ext uri="{FF2B5EF4-FFF2-40B4-BE49-F238E27FC236}">
                <a16:creationId xmlns:a16="http://schemas.microsoft.com/office/drawing/2014/main" id="{114CE4DC-56CF-4203-A911-8FAD17A522CF}"/>
              </a:ext>
            </a:extLst>
          </p:cNvPr>
          <p:cNvSpPr>
            <a:spLocks noGrp="1"/>
          </p:cNvSpPr>
          <p:nvPr>
            <p:ph idx="1"/>
          </p:nvPr>
        </p:nvSpPr>
        <p:spPr>
          <a:xfrm>
            <a:off x="838199" y="1630419"/>
            <a:ext cx="10874339" cy="4351338"/>
          </a:xfrm>
        </p:spPr>
        <p:txBody>
          <a:bodyPr>
            <a:noAutofit/>
          </a:bodyPr>
          <a:lstStyle/>
          <a:p>
            <a:r>
              <a:rPr lang="en-US" sz="2400" dirty="0"/>
              <a:t>Sequence Prediction/Forecasting</a:t>
            </a:r>
          </a:p>
          <a:p>
            <a:r>
              <a:rPr lang="en-US" sz="2400" dirty="0"/>
              <a:t>Conversational Interfaces and chatbots</a:t>
            </a:r>
          </a:p>
          <a:p>
            <a:r>
              <a:rPr lang="en-US" sz="2400" dirty="0"/>
              <a:t>Machine Translation</a:t>
            </a:r>
          </a:p>
          <a:p>
            <a:r>
              <a:rPr lang="en-US" sz="2400" dirty="0"/>
              <a:t>Visual Search, Face detection, OCR Applications</a:t>
            </a:r>
          </a:p>
          <a:p>
            <a:r>
              <a:rPr lang="en-US" sz="2400" dirty="0"/>
              <a:t>Semantic Search</a:t>
            </a:r>
          </a:p>
          <a:p>
            <a:r>
              <a:rPr lang="en-US" sz="2400" dirty="0"/>
              <a:t>Sentiment Analysis</a:t>
            </a:r>
          </a:p>
          <a:p>
            <a:r>
              <a:rPr lang="en-US" sz="2400" dirty="0"/>
              <a:t>Human action recognition</a:t>
            </a:r>
          </a:p>
          <a:p>
            <a:r>
              <a:rPr lang="en-US" sz="2400" dirty="0"/>
              <a:t>Protein Homology Detection</a:t>
            </a:r>
          </a:p>
          <a:p>
            <a:endParaRPr lang="en-US" sz="2400" dirty="0"/>
          </a:p>
        </p:txBody>
      </p:sp>
    </p:spTree>
    <p:extLst>
      <p:ext uri="{BB962C8B-B14F-4D97-AF65-F5344CB8AC3E}">
        <p14:creationId xmlns:p14="http://schemas.microsoft.com/office/powerpoint/2010/main" val="27791673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44B8F-A2E0-4016-9A09-9542FAA094CA}"/>
              </a:ext>
            </a:extLst>
          </p:cNvPr>
          <p:cNvSpPr>
            <a:spLocks noGrp="1"/>
          </p:cNvSpPr>
          <p:nvPr>
            <p:ph type="title"/>
          </p:nvPr>
        </p:nvSpPr>
        <p:spPr/>
        <p:txBody>
          <a:bodyPr/>
          <a:lstStyle/>
          <a:p>
            <a:r>
              <a:rPr lang="en-US" dirty="0"/>
              <a:t>Alternatives to RNNs</a:t>
            </a:r>
            <a:endParaRPr lang="en-US" baseline="30000" dirty="0"/>
          </a:p>
        </p:txBody>
      </p:sp>
      <p:sp>
        <p:nvSpPr>
          <p:cNvPr id="3" name="Content Placeholder 2">
            <a:extLst>
              <a:ext uri="{FF2B5EF4-FFF2-40B4-BE49-F238E27FC236}">
                <a16:creationId xmlns:a16="http://schemas.microsoft.com/office/drawing/2014/main" id="{114CE4DC-56CF-4203-A911-8FAD17A522CF}"/>
              </a:ext>
            </a:extLst>
          </p:cNvPr>
          <p:cNvSpPr>
            <a:spLocks noGrp="1"/>
          </p:cNvSpPr>
          <p:nvPr>
            <p:ph idx="1"/>
          </p:nvPr>
        </p:nvSpPr>
        <p:spPr>
          <a:xfrm>
            <a:off x="838199" y="1630419"/>
            <a:ext cx="10874339" cy="4351338"/>
          </a:xfrm>
        </p:spPr>
        <p:txBody>
          <a:bodyPr>
            <a:noAutofit/>
          </a:bodyPr>
          <a:lstStyle/>
          <a:p>
            <a:r>
              <a:rPr lang="en-US" sz="2400" dirty="0"/>
              <a:t>CNNs</a:t>
            </a:r>
            <a:r>
              <a:rPr lang="en-US" sz="2400" baseline="30000" dirty="0"/>
              <a:t>[23]</a:t>
            </a:r>
          </a:p>
          <a:p>
            <a:pPr lvl="1"/>
            <a:r>
              <a:rPr lang="en-US" sz="2000" dirty="0"/>
              <a:t>Have recently shown to performs comparatively with RNNs</a:t>
            </a:r>
          </a:p>
          <a:p>
            <a:pPr lvl="1"/>
            <a:r>
              <a:rPr lang="en-US" sz="2000" dirty="0"/>
              <a:t>Usually run much faster</a:t>
            </a:r>
          </a:p>
          <a:p>
            <a:r>
              <a:rPr lang="en-US" sz="2400" dirty="0"/>
              <a:t>Attention based models</a:t>
            </a:r>
            <a:r>
              <a:rPr lang="en-US" sz="2400" baseline="30000" dirty="0"/>
              <a:t>[20]</a:t>
            </a:r>
          </a:p>
          <a:p>
            <a:pPr lvl="1"/>
            <a:r>
              <a:rPr lang="en-US" sz="2000" dirty="0"/>
              <a:t>BERT variants</a:t>
            </a:r>
          </a:p>
          <a:p>
            <a:pPr lvl="1"/>
            <a:r>
              <a:rPr lang="en-US" sz="2000" dirty="0"/>
              <a:t>T5</a:t>
            </a:r>
            <a:r>
              <a:rPr lang="en-US" sz="2000" baseline="30000" dirty="0"/>
              <a:t>[24]</a:t>
            </a:r>
          </a:p>
          <a:p>
            <a:pPr lvl="1"/>
            <a:r>
              <a:rPr lang="en-US" sz="2000" dirty="0"/>
              <a:t>GTP-xx autoregressive family of models</a:t>
            </a:r>
            <a:r>
              <a:rPr lang="en-US" sz="2000" baseline="30000" dirty="0"/>
              <a:t>[25]</a:t>
            </a:r>
          </a:p>
          <a:p>
            <a:endParaRPr lang="en-US" sz="2400" dirty="0"/>
          </a:p>
        </p:txBody>
      </p:sp>
    </p:spTree>
    <p:extLst>
      <p:ext uri="{BB962C8B-B14F-4D97-AF65-F5344CB8AC3E}">
        <p14:creationId xmlns:p14="http://schemas.microsoft.com/office/powerpoint/2010/main" val="14968858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44B8F-A2E0-4016-9A09-9542FAA094CA}"/>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114CE4DC-56CF-4203-A911-8FAD17A522CF}"/>
              </a:ext>
            </a:extLst>
          </p:cNvPr>
          <p:cNvSpPr>
            <a:spLocks noGrp="1"/>
          </p:cNvSpPr>
          <p:nvPr>
            <p:ph idx="1"/>
          </p:nvPr>
        </p:nvSpPr>
        <p:spPr>
          <a:xfrm>
            <a:off x="838200" y="1236679"/>
            <a:ext cx="10905162" cy="5817264"/>
          </a:xfrm>
        </p:spPr>
        <p:txBody>
          <a:bodyPr>
            <a:normAutofit fontScale="47500" lnSpcReduction="20000"/>
          </a:bodyPr>
          <a:lstStyle/>
          <a:p>
            <a:pPr marL="514350" indent="-514350">
              <a:buFont typeface="+mj-lt"/>
              <a:buAutoNum type="arabicPeriod"/>
            </a:pPr>
            <a:r>
              <a:rPr lang="en-US" sz="1800" dirty="0"/>
              <a:t>I. </a:t>
            </a:r>
            <a:r>
              <a:rPr lang="en-US" sz="1800" dirty="0" err="1"/>
              <a:t>GoodFellow</a:t>
            </a:r>
            <a:r>
              <a:rPr lang="en-US" sz="1800" dirty="0"/>
              <a:t>, Y. </a:t>
            </a:r>
            <a:r>
              <a:rPr lang="en-US" sz="1800" dirty="0" err="1"/>
              <a:t>Bengio</a:t>
            </a:r>
            <a:r>
              <a:rPr lang="en-US" sz="1800" dirty="0"/>
              <a:t>, A. </a:t>
            </a:r>
            <a:r>
              <a:rPr lang="en-US" sz="1800" dirty="0" err="1"/>
              <a:t>Courniville</a:t>
            </a:r>
            <a:r>
              <a:rPr lang="en-US" sz="1800" dirty="0"/>
              <a:t>: Deep Learning (Adaptive Computation and Machine Learning series), 2016</a:t>
            </a:r>
          </a:p>
          <a:p>
            <a:pPr marL="514350" indent="-514350">
              <a:buFont typeface="+mj-lt"/>
              <a:buAutoNum type="arabicPeriod"/>
            </a:pPr>
            <a:r>
              <a:rPr lang="en-US" sz="1800" dirty="0">
                <a:hlinkClick r:id="rId2"/>
              </a:rPr>
              <a:t>https://stanford.edu/~shervine/teaching/cs-230/cheatsheet-recurrent-neural-networks</a:t>
            </a:r>
            <a:r>
              <a:rPr lang="en-US" sz="1800" dirty="0"/>
              <a:t> </a:t>
            </a:r>
          </a:p>
          <a:p>
            <a:pPr marL="514350" indent="-514350">
              <a:buFont typeface="+mj-lt"/>
              <a:buAutoNum type="arabicPeriod"/>
            </a:pPr>
            <a:r>
              <a:rPr lang="en-US" sz="1800" dirty="0">
                <a:hlinkClick r:id="rId3"/>
              </a:rPr>
              <a:t>https://www.researchgate.net/figure/Bidirectional-recurrent-neural-networks-BRNNs_fig3_282530613</a:t>
            </a:r>
            <a:r>
              <a:rPr lang="en-US" sz="1800" dirty="0"/>
              <a:t> </a:t>
            </a:r>
          </a:p>
          <a:p>
            <a:pPr marL="514350" indent="-514350">
              <a:buFont typeface="+mj-lt"/>
              <a:buAutoNum type="arabicPeriod"/>
            </a:pPr>
            <a:r>
              <a:rPr lang="en-US" sz="1800" dirty="0">
                <a:hlinkClick r:id="rId4"/>
              </a:rPr>
              <a:t>https://towardsdatascience.com/understanding-encoder-decoder-sequence-to-sequence-model-679e04af4346</a:t>
            </a:r>
            <a:r>
              <a:rPr lang="en-US" sz="1800" dirty="0"/>
              <a:t> </a:t>
            </a:r>
          </a:p>
          <a:p>
            <a:pPr marL="514350" indent="-514350">
              <a:buFont typeface="+mj-lt"/>
              <a:buAutoNum type="arabicPeriod"/>
            </a:pPr>
            <a:r>
              <a:rPr lang="en-US" sz="1800" dirty="0">
                <a:hlinkClick r:id="rId5"/>
              </a:rPr>
              <a:t>https://d2l.ai/chapter_recurrent-modern/deep-rnn.html</a:t>
            </a:r>
            <a:r>
              <a:rPr lang="en-US" sz="1800" dirty="0"/>
              <a:t> </a:t>
            </a:r>
          </a:p>
          <a:p>
            <a:pPr marL="514350" indent="-514350">
              <a:buFont typeface="+mj-lt"/>
              <a:buAutoNum type="arabicPeriod"/>
            </a:pPr>
            <a:r>
              <a:rPr lang="en-US" sz="1800" dirty="0"/>
              <a:t>Y. </a:t>
            </a:r>
            <a:r>
              <a:rPr lang="en-US" sz="1800" dirty="0" err="1"/>
              <a:t>Bengio</a:t>
            </a:r>
            <a:r>
              <a:rPr lang="en-US" sz="1800" dirty="0"/>
              <a:t>, P. Simard, P. </a:t>
            </a:r>
            <a:r>
              <a:rPr lang="en-US" sz="1800" dirty="0" err="1"/>
              <a:t>Frasconi</a:t>
            </a:r>
            <a:r>
              <a:rPr lang="en-US" sz="1800" dirty="0"/>
              <a:t>: Learning Long-Term Dependencies with Gradient Descend is Difficult, IEET Transaction on Neural Networks, 1994</a:t>
            </a:r>
          </a:p>
          <a:p>
            <a:pPr marL="514350" indent="-514350">
              <a:buFont typeface="+mj-lt"/>
              <a:buAutoNum type="arabicPeriod"/>
            </a:pPr>
            <a:r>
              <a:rPr lang="en-US" sz="1800" dirty="0">
                <a:hlinkClick r:id="rId6"/>
              </a:rPr>
              <a:t>http://dprogrammer.org/rnn-lstm-gru</a:t>
            </a:r>
            <a:r>
              <a:rPr lang="en-US" sz="1800" dirty="0"/>
              <a:t> </a:t>
            </a:r>
          </a:p>
          <a:p>
            <a:pPr marL="514350" indent="-514350">
              <a:buFont typeface="+mj-lt"/>
              <a:buAutoNum type="arabicPeriod"/>
            </a:pPr>
            <a:r>
              <a:rPr lang="en-US" sz="1800" dirty="0">
                <a:hlinkClick r:id="rId7"/>
              </a:rPr>
              <a:t>https://medium.com/@ashish.cse16/understanding-the-flow-of-information-through-lstm-cell-4b8eee2c4c9d</a:t>
            </a:r>
            <a:r>
              <a:rPr lang="en-US" sz="1800" dirty="0"/>
              <a:t> </a:t>
            </a:r>
          </a:p>
          <a:p>
            <a:pPr marL="514350" indent="-514350">
              <a:buFont typeface="+mj-lt"/>
              <a:buAutoNum type="arabicPeriod"/>
            </a:pPr>
            <a:r>
              <a:rPr lang="en-US" sz="1800" dirty="0">
                <a:hlinkClick r:id="rId8"/>
              </a:rPr>
              <a:t>https://github.com/roomylee/rnn-text-classification-tf</a:t>
            </a:r>
            <a:r>
              <a:rPr lang="en-US" sz="1800" dirty="0"/>
              <a:t> </a:t>
            </a:r>
          </a:p>
          <a:p>
            <a:pPr marL="514350" indent="-514350">
              <a:buFont typeface="+mj-lt"/>
              <a:buAutoNum type="arabicPeriod"/>
            </a:pPr>
            <a:r>
              <a:rPr lang="en-US" sz="1800" dirty="0">
                <a:hlinkClick r:id="rId9"/>
              </a:rPr>
              <a:t>https://towardsdatascience.com/an-introduction-to-attention-transformers-and-bert-part-1-da0e838c7cda</a:t>
            </a:r>
            <a:endParaRPr lang="en-US" sz="1800" dirty="0"/>
          </a:p>
          <a:p>
            <a:pPr marL="514350" indent="-514350">
              <a:buFont typeface="+mj-lt"/>
              <a:buAutoNum type="arabicPeriod"/>
            </a:pPr>
            <a:r>
              <a:rPr lang="en-US" sz="1800" dirty="0"/>
              <a:t>K. Cho, B. van </a:t>
            </a:r>
            <a:r>
              <a:rPr lang="en-US" sz="1800" dirty="0" err="1"/>
              <a:t>Merriënboer</a:t>
            </a:r>
            <a:r>
              <a:rPr lang="en-US" sz="1800" dirty="0"/>
              <a:t>, D. </a:t>
            </a:r>
            <a:r>
              <a:rPr lang="en-US" sz="1800" dirty="0" err="1"/>
              <a:t>Bahdanau</a:t>
            </a:r>
            <a:r>
              <a:rPr lang="en-US" sz="1800" dirty="0"/>
              <a:t> and Y. </a:t>
            </a:r>
            <a:r>
              <a:rPr lang="en-US" sz="1800" dirty="0" err="1"/>
              <a:t>Bengio</a:t>
            </a:r>
            <a:r>
              <a:rPr lang="en-US" sz="1800" dirty="0"/>
              <a:t>:  On the Properties of Neural Machine Translation: Encoder–Decoder Approaches, Workshop on Syntax, Semantics and Structure in Statistical Translation, 2014</a:t>
            </a:r>
          </a:p>
          <a:p>
            <a:pPr marL="514350" indent="-514350">
              <a:buFont typeface="+mj-lt"/>
              <a:buAutoNum type="arabicPeriod"/>
            </a:pPr>
            <a:r>
              <a:rPr lang="en-US" sz="1800" dirty="0"/>
              <a:t>P. Koehn and R. Knowles: Six Challenges for Neural Machine Translation, Workshop on Neural Machine Translation, 2017</a:t>
            </a:r>
          </a:p>
          <a:p>
            <a:pPr marL="514350" indent="-514350">
              <a:buFont typeface="+mj-lt"/>
              <a:buAutoNum type="arabicPeriod"/>
            </a:pPr>
            <a:r>
              <a:rPr lang="en-US" sz="1800" dirty="0"/>
              <a:t>D. </a:t>
            </a:r>
            <a:r>
              <a:rPr lang="en-US" sz="1800" dirty="0" err="1"/>
              <a:t>Bahdanau</a:t>
            </a:r>
            <a:r>
              <a:rPr lang="en-US" sz="1800" dirty="0"/>
              <a:t>, K. Cho and Y. </a:t>
            </a:r>
            <a:r>
              <a:rPr lang="en-US" sz="1800" dirty="0" err="1"/>
              <a:t>Bengio</a:t>
            </a:r>
            <a:r>
              <a:rPr lang="en-US" sz="1800" dirty="0"/>
              <a:t>:  Neural Machine Translation by Jointly Learning to Align and Translate, ICLR 2015</a:t>
            </a:r>
          </a:p>
          <a:p>
            <a:pPr marL="514350" indent="-514350">
              <a:buFont typeface="+mj-lt"/>
              <a:buAutoNum type="arabicPeriod"/>
            </a:pPr>
            <a:r>
              <a:rPr lang="en-US" sz="1800" dirty="0">
                <a:hlinkClick r:id="rId10"/>
              </a:rPr>
              <a:t>https://buomsoo-kim.github.io/attention/2020/01/01/Attention-mechanism-1.md/</a:t>
            </a:r>
            <a:r>
              <a:rPr lang="en-US" sz="1800" dirty="0"/>
              <a:t> </a:t>
            </a:r>
          </a:p>
          <a:p>
            <a:pPr marL="514350" indent="-514350">
              <a:buFont typeface="+mj-lt"/>
              <a:buAutoNum type="arabicPeriod"/>
            </a:pPr>
            <a:r>
              <a:rPr lang="en-US" sz="1800" dirty="0"/>
              <a:t>K. Cho, D. </a:t>
            </a:r>
            <a:r>
              <a:rPr lang="en-US" sz="1800" dirty="0" err="1"/>
              <a:t>Bahdanau</a:t>
            </a:r>
            <a:r>
              <a:rPr lang="en-US" sz="1800" dirty="0"/>
              <a:t>, F. </a:t>
            </a:r>
            <a:r>
              <a:rPr lang="en-US" sz="1800" dirty="0" err="1"/>
              <a:t>Bougares</a:t>
            </a:r>
            <a:r>
              <a:rPr lang="en-US" sz="1800" dirty="0"/>
              <a:t>, H. </a:t>
            </a:r>
            <a:r>
              <a:rPr lang="en-US" sz="1800" dirty="0" err="1"/>
              <a:t>Schwenk</a:t>
            </a:r>
            <a:r>
              <a:rPr lang="en-US" sz="1800" dirty="0"/>
              <a:t> and Y. </a:t>
            </a:r>
            <a:r>
              <a:rPr lang="en-US" sz="1800" dirty="0" err="1"/>
              <a:t>Bengio</a:t>
            </a:r>
            <a:r>
              <a:rPr lang="en-US" sz="1800" dirty="0"/>
              <a:t>:  Learning Phrase Representations using RNN Encoder–Decoder for Statistical Machine Translation, EMNLP 2014</a:t>
            </a:r>
          </a:p>
          <a:p>
            <a:pPr marL="514350" indent="-514350">
              <a:buFont typeface="+mj-lt"/>
              <a:buAutoNum type="arabicPeriod"/>
            </a:pPr>
            <a:r>
              <a:rPr lang="en-US" sz="1800" dirty="0"/>
              <a:t>I. </a:t>
            </a:r>
            <a:r>
              <a:rPr lang="en-US" sz="1800" dirty="0" err="1"/>
              <a:t>Sutskever</a:t>
            </a:r>
            <a:r>
              <a:rPr lang="en-US" sz="1800" dirty="0"/>
              <a:t>, O. </a:t>
            </a:r>
            <a:r>
              <a:rPr lang="en-US" sz="1800" dirty="0" err="1"/>
              <a:t>Vinyals</a:t>
            </a:r>
            <a:r>
              <a:rPr lang="en-US" sz="1800" dirty="0"/>
              <a:t> and Q. V. Le: Sequence to Sequence Learning with Neural Networks, NIPS 2014</a:t>
            </a:r>
          </a:p>
          <a:p>
            <a:pPr marL="514350" indent="-514350">
              <a:buFont typeface="+mj-lt"/>
              <a:buAutoNum type="arabicPeriod"/>
            </a:pPr>
            <a:r>
              <a:rPr lang="en-US" sz="1800" dirty="0"/>
              <a:t>M.-T. Luong, H. Pham and C. D. Manning: Effective Approaches to Attention-based Neural Machine Translation, EMNL 2015</a:t>
            </a:r>
          </a:p>
          <a:p>
            <a:pPr marL="514350" indent="-514350">
              <a:buFont typeface="+mj-lt"/>
              <a:buAutoNum type="arabicPeriod"/>
            </a:pPr>
            <a:r>
              <a:rPr lang="en-US" sz="1800" dirty="0"/>
              <a:t>K. Xu, J. L. Ba, R. </a:t>
            </a:r>
            <a:r>
              <a:rPr lang="en-US" sz="1800" dirty="0" err="1"/>
              <a:t>Kiros</a:t>
            </a:r>
            <a:r>
              <a:rPr lang="en-US" sz="1800" dirty="0"/>
              <a:t>, K. Cho, A. Courville, R. </a:t>
            </a:r>
            <a:r>
              <a:rPr lang="en-US" sz="1800" dirty="0" err="1"/>
              <a:t>Salakhutdinov</a:t>
            </a:r>
            <a:r>
              <a:rPr lang="en-US" sz="1800" dirty="0"/>
              <a:t>, R. S. </a:t>
            </a:r>
            <a:r>
              <a:rPr lang="en-US" sz="1800" dirty="0" err="1"/>
              <a:t>Zemel</a:t>
            </a:r>
            <a:r>
              <a:rPr lang="en-US" sz="1800" dirty="0"/>
              <a:t> and Y. </a:t>
            </a:r>
            <a:r>
              <a:rPr lang="en-US" sz="1800" dirty="0" err="1"/>
              <a:t>Bengio</a:t>
            </a:r>
            <a:r>
              <a:rPr lang="en-US" sz="1800" dirty="0"/>
              <a:t>: Show, Attend and Tell: Neural Image </a:t>
            </a:r>
            <a:r>
              <a:rPr lang="en-US" sz="1800" dirty="0" err="1"/>
              <a:t>CaptionGeneration</a:t>
            </a:r>
            <a:r>
              <a:rPr lang="en-US" sz="1800" dirty="0"/>
              <a:t> with Visual Attention, PMLR, 2015</a:t>
            </a:r>
          </a:p>
          <a:p>
            <a:pPr marL="514350" indent="-514350">
              <a:buFont typeface="+mj-lt"/>
              <a:buAutoNum type="arabicPeriod"/>
            </a:pPr>
            <a:r>
              <a:rPr lang="en-US" sz="1800" dirty="0"/>
              <a:t>Z. Yang, D. Yang, C. Dyer, X. He, A. </a:t>
            </a:r>
            <a:r>
              <a:rPr lang="en-US" sz="1800" dirty="0" err="1"/>
              <a:t>Smola</a:t>
            </a:r>
            <a:r>
              <a:rPr lang="en-US" sz="1800" dirty="0"/>
              <a:t> and E </a:t>
            </a:r>
            <a:r>
              <a:rPr lang="en-US" sz="1800" dirty="0" err="1"/>
              <a:t>Hovy</a:t>
            </a:r>
            <a:r>
              <a:rPr lang="en-US" sz="1800" dirty="0"/>
              <a:t>: Hierarchical Attention Networks for Document Classification, NAACL-HLT 2016</a:t>
            </a:r>
          </a:p>
          <a:p>
            <a:pPr marL="514350" indent="-514350">
              <a:buFont typeface="+mj-lt"/>
              <a:buAutoNum type="arabicPeriod"/>
            </a:pPr>
            <a:r>
              <a:rPr lang="en-US" sz="1800" dirty="0"/>
              <a:t>A. Vaswani, N. </a:t>
            </a:r>
            <a:r>
              <a:rPr lang="en-US" sz="1800" dirty="0" err="1"/>
              <a:t>Shazeer</a:t>
            </a:r>
            <a:r>
              <a:rPr lang="en-US" sz="1800" dirty="0"/>
              <a:t>, N. Parmar, J. </a:t>
            </a:r>
            <a:r>
              <a:rPr lang="en-US" sz="1800" dirty="0" err="1"/>
              <a:t>Uszkoreit</a:t>
            </a:r>
            <a:r>
              <a:rPr lang="en-US" sz="1800" dirty="0"/>
              <a:t>, L. Jones, A. N. Gomez, </a:t>
            </a:r>
            <a:r>
              <a:rPr lang="en-US" sz="1800" dirty="0" err="1"/>
              <a:t>Łukasz</a:t>
            </a:r>
            <a:r>
              <a:rPr lang="en-US" sz="1800" dirty="0"/>
              <a:t> Kaiser and I. </a:t>
            </a:r>
            <a:r>
              <a:rPr lang="en-US" sz="1800" dirty="0" err="1"/>
              <a:t>Plosukhin</a:t>
            </a:r>
            <a:r>
              <a:rPr lang="en-US" sz="1800" dirty="0"/>
              <a:t>: Attention is All You Need: NIPS 2017</a:t>
            </a:r>
          </a:p>
          <a:p>
            <a:pPr marL="514350" indent="-514350">
              <a:buFont typeface="+mj-lt"/>
              <a:buAutoNum type="arabicPeriod"/>
            </a:pPr>
            <a:r>
              <a:rPr lang="en-US" sz="1800" dirty="0"/>
              <a:t>J. Devlin, M.-W. Chang, K. Lee and Kristina Toutanova: BERT: Pre-training of Deep Bidirectional Transformers for Language Understanding, NAACL 2019</a:t>
            </a:r>
          </a:p>
          <a:p>
            <a:pPr marL="514350" indent="-514350">
              <a:buFont typeface="+mj-lt"/>
              <a:buAutoNum type="arabicPeriod"/>
            </a:pPr>
            <a:r>
              <a:rPr lang="en-US" sz="1800" dirty="0"/>
              <a:t>D. Foster: Generative Deep Learning: Teaching Machines to Paint, Write, Compose and Play, O’REILLY 2019</a:t>
            </a:r>
          </a:p>
          <a:p>
            <a:pPr marL="514350" indent="-514350">
              <a:buFont typeface="+mj-lt"/>
              <a:buAutoNum type="arabicPeriod"/>
            </a:pPr>
            <a:r>
              <a:rPr lang="nl-NL" sz="1800" dirty="0"/>
              <a:t>H. </a:t>
            </a:r>
            <a:r>
              <a:rPr lang="nl-NL" sz="1800" dirty="0" err="1"/>
              <a:t>Weytjens</a:t>
            </a:r>
            <a:r>
              <a:rPr lang="nl-NL" sz="1800" dirty="0"/>
              <a:t> </a:t>
            </a:r>
            <a:r>
              <a:rPr lang="nl-NL" sz="1800" dirty="0" err="1"/>
              <a:t>and</a:t>
            </a:r>
            <a:r>
              <a:rPr lang="nl-NL" sz="1800" dirty="0"/>
              <a:t> J. De </a:t>
            </a:r>
            <a:r>
              <a:rPr lang="nl-NL" sz="1800" dirty="0" err="1"/>
              <a:t>Weerdt</a:t>
            </a:r>
            <a:r>
              <a:rPr lang="nl-NL" sz="1800" dirty="0"/>
              <a:t>: </a:t>
            </a:r>
            <a:r>
              <a:rPr lang="en-US" sz="1800" dirty="0"/>
              <a:t>Process Outcome </a:t>
            </a:r>
            <a:r>
              <a:rPr lang="en-US" sz="1800" dirty="0" err="1"/>
              <a:t>Prediction:CNN</a:t>
            </a:r>
            <a:r>
              <a:rPr lang="en-US" sz="1800" dirty="0"/>
              <a:t> vs. LSTM (with Attention):  arXiv:2104.06934, 2021</a:t>
            </a:r>
          </a:p>
          <a:p>
            <a:pPr marL="514350" indent="-514350">
              <a:buFont typeface="+mj-lt"/>
              <a:buAutoNum type="arabicPeriod"/>
            </a:pPr>
            <a:r>
              <a:rPr lang="en-US" sz="1800" dirty="0"/>
              <a:t>C. </a:t>
            </a:r>
            <a:r>
              <a:rPr lang="en-US" sz="1800" dirty="0" err="1"/>
              <a:t>Raffel</a:t>
            </a:r>
            <a:r>
              <a:rPr lang="en-US" sz="1800" dirty="0"/>
              <a:t>, N. </a:t>
            </a:r>
            <a:r>
              <a:rPr lang="en-US" sz="1800" dirty="0" err="1"/>
              <a:t>Shazeer</a:t>
            </a:r>
            <a:r>
              <a:rPr lang="en-US" sz="1800" dirty="0"/>
              <a:t>, A. Roberts, K. Lee, S. Narang, M. </a:t>
            </a:r>
            <a:r>
              <a:rPr lang="en-US" sz="1800" dirty="0" err="1"/>
              <a:t>Matena</a:t>
            </a:r>
            <a:r>
              <a:rPr lang="en-US" sz="1800" dirty="0"/>
              <a:t>, Y. Zhou, W. Li, Peter J. Liu: Exploring the Limits of Transfer Learning with a Unified Text-to-Text Transformer:  J. Mach. Learn. Res. 21: 140:1-140:67 (2020)</a:t>
            </a:r>
          </a:p>
          <a:p>
            <a:pPr marL="514350" indent="-514350">
              <a:buFont typeface="+mj-lt"/>
              <a:buAutoNum type="arabicPeriod"/>
            </a:pPr>
            <a:r>
              <a:rPr lang="en-US" sz="1800" dirty="0"/>
              <a:t>T. B. Brown </a:t>
            </a:r>
            <a:r>
              <a:rPr lang="en-US" sz="1800" dirty="0" err="1"/>
              <a:t>el</a:t>
            </a:r>
            <a:r>
              <a:rPr lang="en-US" sz="1800" dirty="0"/>
              <a:t> al: Language Models are Few-Shot Learners: </a:t>
            </a:r>
            <a:r>
              <a:rPr lang="en-US" sz="1800" dirty="0" err="1"/>
              <a:t>NeurIPS</a:t>
            </a:r>
            <a:r>
              <a:rPr lang="en-US" sz="1800" dirty="0"/>
              <a:t> 2020</a:t>
            </a:r>
          </a:p>
          <a:p>
            <a:pPr marL="514350" indent="-514350">
              <a:buFont typeface="+mj-lt"/>
              <a:buAutoNum type="arabicPeriod"/>
            </a:pPr>
            <a:endParaRPr lang="en-US" sz="1800" dirty="0"/>
          </a:p>
          <a:p>
            <a:pPr marL="514350" indent="-514350">
              <a:buFont typeface="+mj-lt"/>
              <a:buAutoNum type="arabicPeriod"/>
            </a:pPr>
            <a:endParaRPr lang="en-US" sz="1800" dirty="0"/>
          </a:p>
          <a:p>
            <a:pPr marL="514350" indent="-514350">
              <a:buFont typeface="+mj-lt"/>
              <a:buAutoNum type="arabicPeriod"/>
            </a:pPr>
            <a:endParaRPr lang="en-US" sz="1800" dirty="0"/>
          </a:p>
          <a:p>
            <a:pPr marL="514350" indent="-514350">
              <a:buFont typeface="+mj-lt"/>
              <a:buAutoNum type="arabicPeriod"/>
            </a:pPr>
            <a:endParaRPr lang="en-US" sz="1800" dirty="0"/>
          </a:p>
          <a:p>
            <a:pPr marL="0" indent="0">
              <a:buNone/>
            </a:pPr>
            <a:endParaRPr lang="en-US" sz="1800" dirty="0"/>
          </a:p>
        </p:txBody>
      </p:sp>
    </p:spTree>
    <p:extLst>
      <p:ext uri="{BB962C8B-B14F-4D97-AF65-F5344CB8AC3E}">
        <p14:creationId xmlns:p14="http://schemas.microsoft.com/office/powerpoint/2010/main" val="2134578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3DE9C-9A1A-4C19-B1F0-B24F3A88BBA2}"/>
              </a:ext>
            </a:extLst>
          </p:cNvPr>
          <p:cNvSpPr>
            <a:spLocks noGrp="1"/>
          </p:cNvSpPr>
          <p:nvPr>
            <p:ph type="ctrTitle"/>
          </p:nvPr>
        </p:nvSpPr>
        <p:spPr/>
        <p:txBody>
          <a:bodyPr>
            <a:normAutofit/>
          </a:bodyPr>
          <a:lstStyle/>
          <a:p>
            <a:r>
              <a:rPr lang="en-US" sz="4400" dirty="0"/>
              <a:t>Hands-on LSTM-supported timeseries prediction</a:t>
            </a:r>
            <a:endParaRPr lang="en-US" sz="1800" dirty="0"/>
          </a:p>
        </p:txBody>
      </p:sp>
      <p:sp>
        <p:nvSpPr>
          <p:cNvPr id="3" name="Subtitle 2">
            <a:extLst>
              <a:ext uri="{FF2B5EF4-FFF2-40B4-BE49-F238E27FC236}">
                <a16:creationId xmlns:a16="http://schemas.microsoft.com/office/drawing/2014/main" id="{F33E6D03-32BE-40A1-9AB6-34B2632F69B4}"/>
              </a:ext>
            </a:extLst>
          </p:cNvPr>
          <p:cNvSpPr>
            <a:spLocks noGrp="1"/>
          </p:cNvSpPr>
          <p:nvPr>
            <p:ph type="subTitle" idx="1"/>
          </p:nvPr>
        </p:nvSpPr>
        <p:spPr/>
        <p:txBody>
          <a:bodyPr/>
          <a:lstStyle/>
          <a:p>
            <a:r>
              <a:rPr lang="en-US" sz="2000" dirty="0">
                <a:hlinkClick r:id="rId2"/>
              </a:rPr>
              <a:t>https://bitbucket.org/diip20201/tutorials/src/master/sequencial_data_dl/</a:t>
            </a:r>
            <a:r>
              <a:rPr lang="en-US" sz="2000" dirty="0"/>
              <a:t> </a:t>
            </a:r>
            <a:endParaRPr lang="en-US" dirty="0"/>
          </a:p>
        </p:txBody>
      </p:sp>
    </p:spTree>
    <p:extLst>
      <p:ext uri="{BB962C8B-B14F-4D97-AF65-F5344CB8AC3E}">
        <p14:creationId xmlns:p14="http://schemas.microsoft.com/office/powerpoint/2010/main" val="1212951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44B8F-A2E0-4016-9A09-9542FAA094CA}"/>
              </a:ext>
            </a:extLst>
          </p:cNvPr>
          <p:cNvSpPr>
            <a:spLocks noGrp="1"/>
          </p:cNvSpPr>
          <p:nvPr>
            <p:ph type="title"/>
          </p:nvPr>
        </p:nvSpPr>
        <p:spPr/>
        <p:txBody>
          <a:bodyPr/>
          <a:lstStyle/>
          <a:p>
            <a:r>
              <a:rPr lang="en-US" dirty="0"/>
              <a:t>Formal Definition</a:t>
            </a:r>
            <a:endParaRPr lang="en-US" baseline="30000" dirty="0"/>
          </a:p>
        </p:txBody>
      </p:sp>
      <p:sp>
        <p:nvSpPr>
          <p:cNvPr id="3" name="Content Placeholder 2">
            <a:extLst>
              <a:ext uri="{FF2B5EF4-FFF2-40B4-BE49-F238E27FC236}">
                <a16:creationId xmlns:a16="http://schemas.microsoft.com/office/drawing/2014/main" id="{114CE4DC-56CF-4203-A911-8FAD17A522CF}"/>
              </a:ext>
            </a:extLst>
          </p:cNvPr>
          <p:cNvSpPr>
            <a:spLocks noGrp="1"/>
          </p:cNvSpPr>
          <p:nvPr>
            <p:ph idx="1"/>
          </p:nvPr>
        </p:nvSpPr>
        <p:spPr>
          <a:xfrm>
            <a:off x="703385" y="1845721"/>
            <a:ext cx="10896139" cy="3290905"/>
          </a:xfrm>
        </p:spPr>
        <p:txBody>
          <a:bodyPr>
            <a:normAutofit/>
          </a:bodyPr>
          <a:lstStyle/>
          <a:p>
            <a:pPr marL="457200" lvl="1" indent="0" algn="ctr">
              <a:buNone/>
            </a:pPr>
            <a:r>
              <a:rPr lang="en-US" b="0" i="1" dirty="0">
                <a:solidFill>
                  <a:srgbClr val="222222"/>
                </a:solidFill>
                <a:effectLst/>
                <a:latin typeface="Calibri (Body)"/>
              </a:rPr>
              <a:t>A sequence of length n is a mapping of an index set I</a:t>
            </a:r>
            <a:r>
              <a:rPr lang="en-US" b="0" i="1" baseline="-25000" dirty="0">
                <a:solidFill>
                  <a:srgbClr val="222222"/>
                </a:solidFill>
                <a:effectLst/>
                <a:latin typeface="Calibri (Body)"/>
              </a:rPr>
              <a:t>n</a:t>
            </a:r>
            <a:r>
              <a:rPr lang="en-US" b="0" i="1" dirty="0">
                <a:solidFill>
                  <a:srgbClr val="222222"/>
                </a:solidFill>
                <a:effectLst/>
                <a:latin typeface="Calibri (Body)"/>
              </a:rPr>
              <a:t> = {1, 2,..., n} into a domain O: </a:t>
            </a:r>
          </a:p>
          <a:p>
            <a:pPr marL="457200" lvl="1" indent="0" algn="ctr">
              <a:buNone/>
            </a:pPr>
            <a:endParaRPr lang="en-US" b="0" i="1" dirty="0">
              <a:solidFill>
                <a:srgbClr val="222222"/>
              </a:solidFill>
              <a:effectLst/>
              <a:latin typeface="Calibri (Body)"/>
            </a:endParaRPr>
          </a:p>
          <a:p>
            <a:pPr marL="457200" lvl="1" indent="0" algn="ctr">
              <a:buNone/>
            </a:pPr>
            <a:r>
              <a:rPr lang="en-US" b="0" i="1" dirty="0">
                <a:solidFill>
                  <a:srgbClr val="222222"/>
                </a:solidFill>
                <a:effectLst/>
                <a:latin typeface="Calibri (Body)"/>
              </a:rPr>
              <a:t>S : I</a:t>
            </a:r>
            <a:r>
              <a:rPr lang="en-US" b="0" i="1" baseline="-25000" dirty="0">
                <a:solidFill>
                  <a:srgbClr val="222222"/>
                </a:solidFill>
                <a:effectLst/>
                <a:latin typeface="Calibri (Body)"/>
              </a:rPr>
              <a:t>n</a:t>
            </a:r>
            <a:r>
              <a:rPr lang="en-US" b="0" i="1" dirty="0">
                <a:solidFill>
                  <a:srgbClr val="222222"/>
                </a:solidFill>
                <a:effectLst/>
                <a:latin typeface="Calibri (Body)"/>
              </a:rPr>
              <a:t> → O  </a:t>
            </a:r>
          </a:p>
          <a:p>
            <a:pPr marL="457200" lvl="1" indent="0">
              <a:buNone/>
            </a:pPr>
            <a:endParaRPr lang="en-US" b="0" dirty="0">
              <a:solidFill>
                <a:srgbClr val="222222"/>
              </a:solidFill>
              <a:effectLst/>
              <a:latin typeface="Calibri (Body)"/>
            </a:endParaRPr>
          </a:p>
          <a:p>
            <a:pPr lvl="1"/>
            <a:r>
              <a:rPr lang="en-US" b="0" dirty="0">
                <a:solidFill>
                  <a:srgbClr val="222222"/>
                </a:solidFill>
                <a:effectLst/>
                <a:latin typeface="Calibri (Body)"/>
              </a:rPr>
              <a:t>The index values are discreet</a:t>
            </a:r>
          </a:p>
          <a:p>
            <a:pPr lvl="1"/>
            <a:r>
              <a:rPr lang="en-US" b="0" dirty="0">
                <a:solidFill>
                  <a:srgbClr val="222222"/>
                </a:solidFill>
                <a:effectLst/>
                <a:latin typeface="Calibri (Body)"/>
              </a:rPr>
              <a:t>The sequences is classified by its domain O:</a:t>
            </a:r>
          </a:p>
          <a:p>
            <a:pPr lvl="2"/>
            <a:r>
              <a:rPr lang="en-US" b="0" dirty="0">
                <a:solidFill>
                  <a:srgbClr val="222222"/>
                </a:solidFill>
                <a:effectLst/>
                <a:latin typeface="Calibri (Body)"/>
              </a:rPr>
              <a:t>categorical values (nominal values, alphabets, enumeration types)</a:t>
            </a:r>
          </a:p>
          <a:p>
            <a:pPr lvl="2"/>
            <a:r>
              <a:rPr lang="en-US" b="0" dirty="0">
                <a:solidFill>
                  <a:srgbClr val="222222"/>
                </a:solidFill>
                <a:effectLst/>
                <a:latin typeface="Calibri (Body)"/>
              </a:rPr>
              <a:t>continuous values (real numbers)</a:t>
            </a:r>
            <a:endParaRPr lang="en-US" b="0" i="0" dirty="0">
              <a:solidFill>
                <a:srgbClr val="222222"/>
              </a:solidFill>
              <a:effectLst/>
              <a:latin typeface="Calibri (Body)"/>
            </a:endParaRPr>
          </a:p>
          <a:p>
            <a:endParaRPr lang="en-US" dirty="0"/>
          </a:p>
        </p:txBody>
      </p:sp>
    </p:spTree>
    <p:extLst>
      <p:ext uri="{BB962C8B-B14F-4D97-AF65-F5344CB8AC3E}">
        <p14:creationId xmlns:p14="http://schemas.microsoft.com/office/powerpoint/2010/main" val="4134224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44B8F-A2E0-4016-9A09-9542FAA094CA}"/>
              </a:ext>
            </a:extLst>
          </p:cNvPr>
          <p:cNvSpPr>
            <a:spLocks noGrp="1"/>
          </p:cNvSpPr>
          <p:nvPr>
            <p:ph type="title"/>
          </p:nvPr>
        </p:nvSpPr>
        <p:spPr/>
        <p:txBody>
          <a:bodyPr/>
          <a:lstStyle/>
          <a:p>
            <a:r>
              <a:rPr lang="en-US" dirty="0"/>
              <a:t>Recurrent Neural Networks</a:t>
            </a:r>
            <a:r>
              <a:rPr lang="en-US" baseline="30000" dirty="0"/>
              <a:t>1</a:t>
            </a:r>
          </a:p>
        </p:txBody>
      </p:sp>
      <p:sp>
        <p:nvSpPr>
          <p:cNvPr id="3" name="Content Placeholder 2">
            <a:extLst>
              <a:ext uri="{FF2B5EF4-FFF2-40B4-BE49-F238E27FC236}">
                <a16:creationId xmlns:a16="http://schemas.microsoft.com/office/drawing/2014/main" id="{114CE4DC-56CF-4203-A911-8FAD17A522CF}"/>
              </a:ext>
            </a:extLst>
          </p:cNvPr>
          <p:cNvSpPr>
            <a:spLocks noGrp="1"/>
          </p:cNvSpPr>
          <p:nvPr>
            <p:ph idx="1"/>
          </p:nvPr>
        </p:nvSpPr>
        <p:spPr>
          <a:xfrm>
            <a:off x="838200" y="1825625"/>
            <a:ext cx="10761324" cy="3290905"/>
          </a:xfrm>
        </p:spPr>
        <p:txBody>
          <a:bodyPr>
            <a:normAutofit/>
          </a:bodyPr>
          <a:lstStyle/>
          <a:p>
            <a:pPr marL="457200" lvl="1" indent="0" algn="ctr">
              <a:buNone/>
            </a:pPr>
            <a:r>
              <a:rPr lang="en-US" b="0" i="1" dirty="0">
                <a:solidFill>
                  <a:srgbClr val="222222"/>
                </a:solidFill>
                <a:effectLst/>
                <a:latin typeface="Calibri (Body)"/>
              </a:rPr>
              <a:t>Recurrent neural networks (RNNs) </a:t>
            </a:r>
            <a:r>
              <a:rPr lang="en-US" b="0" dirty="0">
                <a:solidFill>
                  <a:srgbClr val="222222"/>
                </a:solidFill>
                <a:effectLst/>
                <a:latin typeface="Calibri (Body)"/>
              </a:rPr>
              <a:t>are a family of neural networks for processing sequential data:</a:t>
            </a:r>
          </a:p>
          <a:p>
            <a:pPr marL="457200" lvl="1" indent="0" algn="ctr">
              <a:buNone/>
            </a:pPr>
            <a:endParaRPr lang="en-US" b="0" i="0" dirty="0">
              <a:solidFill>
                <a:srgbClr val="222222"/>
              </a:solidFill>
              <a:effectLst/>
              <a:latin typeface="Calibri (Body)"/>
            </a:endParaRPr>
          </a:p>
          <a:p>
            <a:pPr lvl="1"/>
            <a:r>
              <a:rPr lang="en-US" b="0" i="0" dirty="0">
                <a:solidFill>
                  <a:srgbClr val="222222"/>
                </a:solidFill>
                <a:effectLst/>
                <a:latin typeface="Calibri (Body)"/>
              </a:rPr>
              <a:t>they can scale to much longer sequences than would be practical for networks without sequence-aware units</a:t>
            </a:r>
          </a:p>
          <a:p>
            <a:pPr lvl="1"/>
            <a:r>
              <a:rPr lang="en-US" b="0" i="0" dirty="0">
                <a:solidFill>
                  <a:srgbClr val="222222"/>
                </a:solidFill>
                <a:effectLst/>
                <a:latin typeface="Calibri (Body)"/>
              </a:rPr>
              <a:t>most recurrent networks can process sequences of variable length</a:t>
            </a:r>
          </a:p>
          <a:p>
            <a:pPr marL="457200" lvl="1" indent="0">
              <a:buNone/>
            </a:pPr>
            <a:endParaRPr lang="en-US" b="0" i="0" dirty="0">
              <a:solidFill>
                <a:srgbClr val="222222"/>
              </a:solidFill>
              <a:effectLst/>
              <a:latin typeface="Calibri (Body)"/>
            </a:endParaRPr>
          </a:p>
          <a:p>
            <a:endParaRPr lang="en-US" dirty="0"/>
          </a:p>
        </p:txBody>
      </p:sp>
    </p:spTree>
    <p:extLst>
      <p:ext uri="{BB962C8B-B14F-4D97-AF65-F5344CB8AC3E}">
        <p14:creationId xmlns:p14="http://schemas.microsoft.com/office/powerpoint/2010/main" val="1677813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44B8F-A2E0-4016-9A09-9542FAA094CA}"/>
              </a:ext>
            </a:extLst>
          </p:cNvPr>
          <p:cNvSpPr>
            <a:spLocks noGrp="1"/>
          </p:cNvSpPr>
          <p:nvPr>
            <p:ph type="title"/>
          </p:nvPr>
        </p:nvSpPr>
        <p:spPr/>
        <p:txBody>
          <a:bodyPr/>
          <a:lstStyle/>
          <a:p>
            <a:r>
              <a:rPr lang="en-US" dirty="0"/>
              <a:t>Recurrent Neural Networks</a:t>
            </a:r>
            <a:r>
              <a:rPr lang="en-US" baseline="30000" dirty="0"/>
              <a:t>2</a:t>
            </a:r>
          </a:p>
        </p:txBody>
      </p:sp>
      <p:sp>
        <p:nvSpPr>
          <p:cNvPr id="3" name="Content Placeholder 2">
            <a:extLst>
              <a:ext uri="{FF2B5EF4-FFF2-40B4-BE49-F238E27FC236}">
                <a16:creationId xmlns:a16="http://schemas.microsoft.com/office/drawing/2014/main" id="{114CE4DC-56CF-4203-A911-8FAD17A522CF}"/>
              </a:ext>
            </a:extLst>
          </p:cNvPr>
          <p:cNvSpPr>
            <a:spLocks noGrp="1"/>
          </p:cNvSpPr>
          <p:nvPr>
            <p:ph idx="1"/>
          </p:nvPr>
        </p:nvSpPr>
        <p:spPr>
          <a:xfrm>
            <a:off x="838200" y="1558496"/>
            <a:ext cx="10761324" cy="5150529"/>
          </a:xfrm>
        </p:spPr>
        <p:txBody>
          <a:bodyPr>
            <a:normAutofit/>
          </a:bodyPr>
          <a:lstStyle/>
          <a:p>
            <a:pPr marL="457200" lvl="1" indent="0" algn="ctr">
              <a:buNone/>
            </a:pPr>
            <a:r>
              <a:rPr lang="en-US" b="0" i="1" dirty="0">
                <a:solidFill>
                  <a:srgbClr val="222222"/>
                </a:solidFill>
                <a:effectLst/>
                <a:latin typeface="Calibri (Body)"/>
              </a:rPr>
              <a:t>RNNs </a:t>
            </a:r>
            <a:r>
              <a:rPr lang="en-US" b="0" dirty="0">
                <a:solidFill>
                  <a:srgbClr val="222222"/>
                </a:solidFill>
                <a:effectLst/>
                <a:latin typeface="Calibri (Body)"/>
              </a:rPr>
              <a:t>allow previous outputs to be used as inputs while also having hidden units. A high-level RNN architecture is as follows:</a:t>
            </a:r>
          </a:p>
          <a:p>
            <a:pPr marL="457200" lvl="1" indent="0" algn="ctr">
              <a:buNone/>
            </a:pPr>
            <a:endParaRPr lang="en-US" b="0" i="0" dirty="0">
              <a:solidFill>
                <a:srgbClr val="24292E"/>
              </a:solidFill>
              <a:effectLst/>
              <a:latin typeface="-apple-system"/>
            </a:endParaRPr>
          </a:p>
          <a:p>
            <a:pPr marL="457200" lvl="1" indent="0" algn="ctr">
              <a:buNone/>
            </a:pPr>
            <a:endParaRPr lang="en-US" dirty="0">
              <a:solidFill>
                <a:srgbClr val="24292E"/>
              </a:solidFill>
              <a:latin typeface="-apple-system"/>
            </a:endParaRPr>
          </a:p>
          <a:p>
            <a:pPr marL="457200" lvl="1" indent="0" algn="ctr">
              <a:buNone/>
            </a:pPr>
            <a:endParaRPr lang="en-US" b="0" i="0" dirty="0">
              <a:solidFill>
                <a:srgbClr val="24292E"/>
              </a:solidFill>
              <a:effectLst/>
              <a:latin typeface="-apple-system"/>
            </a:endParaRPr>
          </a:p>
          <a:p>
            <a:pPr marL="457200" lvl="1" indent="0" algn="ctr">
              <a:buNone/>
            </a:pPr>
            <a:endParaRPr lang="en-US" dirty="0">
              <a:solidFill>
                <a:srgbClr val="24292E"/>
              </a:solidFill>
              <a:latin typeface="-apple-system"/>
            </a:endParaRPr>
          </a:p>
          <a:p>
            <a:pPr marL="457200" lvl="1" indent="0" algn="ctr">
              <a:buNone/>
            </a:pPr>
            <a:endParaRPr lang="en-US" b="0" i="0" dirty="0">
              <a:solidFill>
                <a:srgbClr val="24292E"/>
              </a:solidFill>
              <a:effectLst/>
              <a:latin typeface="-apple-system"/>
            </a:endParaRPr>
          </a:p>
          <a:p>
            <a:pPr marL="457200" lvl="1" indent="0" algn="ctr">
              <a:buNone/>
            </a:pPr>
            <a:endParaRPr lang="en-US" b="0" i="0" dirty="0">
              <a:solidFill>
                <a:srgbClr val="24292E"/>
              </a:solidFill>
              <a:effectLst/>
              <a:latin typeface="-apple-system"/>
            </a:endParaRPr>
          </a:p>
          <a:p>
            <a:pPr marL="457200" lvl="1" indent="0" algn="ctr">
              <a:buNone/>
            </a:pPr>
            <a:endParaRPr lang="en-US" dirty="0">
              <a:solidFill>
                <a:srgbClr val="24292E"/>
              </a:solidFill>
              <a:latin typeface="-apple-system"/>
            </a:endParaRPr>
          </a:p>
          <a:p>
            <a:pPr marL="457200" lvl="1" indent="0" algn="ctr">
              <a:buNone/>
            </a:pPr>
            <a:endParaRPr lang="en-US" b="0" i="0" dirty="0">
              <a:solidFill>
                <a:srgbClr val="24292E"/>
              </a:solidFill>
              <a:effectLst/>
              <a:latin typeface="-apple-system"/>
            </a:endParaRPr>
          </a:p>
          <a:p>
            <a:pPr marL="457200" lvl="1" indent="0" algn="ctr">
              <a:buNone/>
            </a:pPr>
            <a:endParaRPr lang="en-US" b="0" i="0" dirty="0">
              <a:solidFill>
                <a:srgbClr val="24292E"/>
              </a:solidFill>
              <a:effectLst/>
              <a:latin typeface="-apple-system"/>
            </a:endParaRPr>
          </a:p>
          <a:p>
            <a:pPr marL="457200" lvl="1" indent="0" algn="ctr">
              <a:buNone/>
            </a:pPr>
            <a:r>
              <a:rPr lang="en-US" b="0" i="0" dirty="0">
                <a:solidFill>
                  <a:srgbClr val="24292E"/>
                </a:solidFill>
                <a:effectLst/>
                <a:latin typeface="-apple-system"/>
              </a:rPr>
              <a:t>For each timestep </a:t>
            </a:r>
            <a:r>
              <a:rPr lang="en-US" b="0" i="1" dirty="0">
                <a:solidFill>
                  <a:srgbClr val="24292E"/>
                </a:solidFill>
                <a:effectLst/>
                <a:latin typeface="KaTeX_Main"/>
              </a:rPr>
              <a:t>t</a:t>
            </a:r>
            <a:r>
              <a:rPr lang="en-US" b="0" i="0" dirty="0">
                <a:solidFill>
                  <a:srgbClr val="24292E"/>
                </a:solidFill>
                <a:effectLst/>
                <a:latin typeface="-apple-system"/>
              </a:rPr>
              <a:t>, the hidden state </a:t>
            </a:r>
            <a:r>
              <a:rPr lang="en-US" b="0" i="1" dirty="0">
                <a:solidFill>
                  <a:srgbClr val="24292E"/>
                </a:solidFill>
                <a:effectLst/>
                <a:latin typeface="KaTeX_Math"/>
              </a:rPr>
              <a:t>h</a:t>
            </a:r>
            <a:r>
              <a:rPr lang="en-US" b="0" i="0" baseline="30000" dirty="0">
                <a:solidFill>
                  <a:srgbClr val="24292E"/>
                </a:solidFill>
                <a:effectLst/>
                <a:latin typeface="KaTeX_Main"/>
              </a:rPr>
              <a:t>&lt;</a:t>
            </a:r>
            <a:r>
              <a:rPr lang="en-US" b="0" i="1" baseline="30000" dirty="0">
                <a:solidFill>
                  <a:srgbClr val="24292E"/>
                </a:solidFill>
                <a:effectLst/>
                <a:latin typeface="KaTeX_Math"/>
              </a:rPr>
              <a:t>t</a:t>
            </a:r>
            <a:r>
              <a:rPr lang="en-US" b="0" i="0" baseline="30000" dirty="0">
                <a:solidFill>
                  <a:srgbClr val="24292E"/>
                </a:solidFill>
                <a:effectLst/>
                <a:latin typeface="KaTeX_Main"/>
              </a:rPr>
              <a:t>&gt;</a:t>
            </a:r>
            <a:r>
              <a:rPr lang="en-US" b="0" i="0" dirty="0">
                <a:solidFill>
                  <a:srgbClr val="24292E"/>
                </a:solidFill>
                <a:effectLst/>
                <a:latin typeface="-apple-system"/>
              </a:rPr>
              <a:t> and the output </a:t>
            </a:r>
            <a:r>
              <a:rPr lang="en-US" b="0" i="1" dirty="0">
                <a:solidFill>
                  <a:srgbClr val="24292E"/>
                </a:solidFill>
                <a:effectLst/>
                <a:latin typeface="KaTeX_Math"/>
              </a:rPr>
              <a:t>y</a:t>
            </a:r>
            <a:r>
              <a:rPr lang="en-US" b="0" i="0" baseline="30000" dirty="0">
                <a:solidFill>
                  <a:srgbClr val="24292E"/>
                </a:solidFill>
                <a:effectLst/>
                <a:latin typeface="KaTeX_Main"/>
              </a:rPr>
              <a:t>&lt;</a:t>
            </a:r>
            <a:r>
              <a:rPr lang="en-US" b="0" i="1" baseline="30000" dirty="0">
                <a:solidFill>
                  <a:srgbClr val="24292E"/>
                </a:solidFill>
                <a:effectLst/>
                <a:latin typeface="KaTeX_Math"/>
              </a:rPr>
              <a:t>t</a:t>
            </a:r>
            <a:r>
              <a:rPr lang="en-US" b="0" i="0" baseline="30000" dirty="0">
                <a:solidFill>
                  <a:srgbClr val="24292E"/>
                </a:solidFill>
                <a:effectLst/>
                <a:latin typeface="KaTeX_Main"/>
              </a:rPr>
              <a:t>&gt;</a:t>
            </a:r>
            <a:r>
              <a:rPr lang="en-US" b="0" i="0" dirty="0">
                <a:solidFill>
                  <a:srgbClr val="24292E"/>
                </a:solidFill>
                <a:effectLst/>
                <a:latin typeface="-apple-system"/>
              </a:rPr>
              <a:t> are as follows:</a:t>
            </a:r>
            <a:endParaRPr lang="en-US" b="1" dirty="0">
              <a:solidFill>
                <a:srgbClr val="24292E"/>
              </a:solidFill>
              <a:latin typeface="-apple-system"/>
            </a:endParaRPr>
          </a:p>
          <a:p>
            <a:pPr marL="457200" lvl="1" indent="0" algn="ctr">
              <a:buNone/>
            </a:pPr>
            <a:r>
              <a:rPr lang="en-US" b="1" dirty="0">
                <a:solidFill>
                  <a:srgbClr val="24292E"/>
                </a:solidFill>
                <a:latin typeface="-apple-system"/>
              </a:rPr>
              <a:t>h</a:t>
            </a:r>
            <a:r>
              <a:rPr lang="en-US" b="1" baseline="30000" dirty="0">
                <a:solidFill>
                  <a:srgbClr val="24292E"/>
                </a:solidFill>
                <a:latin typeface="-apple-system"/>
              </a:rPr>
              <a:t>&lt;t&gt;</a:t>
            </a:r>
            <a:r>
              <a:rPr lang="en-US" b="1" dirty="0">
                <a:solidFill>
                  <a:srgbClr val="24292E"/>
                </a:solidFill>
                <a:latin typeface="-apple-system"/>
              </a:rPr>
              <a:t> = g</a:t>
            </a:r>
            <a:r>
              <a:rPr lang="en-US" b="1" baseline="-25000" dirty="0">
                <a:solidFill>
                  <a:srgbClr val="24292E"/>
                </a:solidFill>
                <a:latin typeface="-apple-system"/>
              </a:rPr>
              <a:t>1</a:t>
            </a:r>
            <a:r>
              <a:rPr lang="en-US" b="1" dirty="0">
                <a:solidFill>
                  <a:srgbClr val="24292E"/>
                </a:solidFill>
                <a:latin typeface="-apple-system"/>
              </a:rPr>
              <a:t>(</a:t>
            </a:r>
            <a:r>
              <a:rPr lang="en-US" b="1" dirty="0" err="1">
                <a:solidFill>
                  <a:srgbClr val="24292E"/>
                </a:solidFill>
                <a:latin typeface="-apple-system"/>
              </a:rPr>
              <a:t>W</a:t>
            </a:r>
            <a:r>
              <a:rPr lang="en-US" b="1" baseline="-25000" dirty="0" err="1">
                <a:solidFill>
                  <a:srgbClr val="24292E"/>
                </a:solidFill>
                <a:latin typeface="-apple-system"/>
              </a:rPr>
              <a:t>hh</a:t>
            </a:r>
            <a:r>
              <a:rPr lang="en-US" b="1" dirty="0" err="1">
                <a:solidFill>
                  <a:srgbClr val="24292E"/>
                </a:solidFill>
                <a:latin typeface="-apple-system"/>
              </a:rPr>
              <a:t>h</a:t>
            </a:r>
            <a:r>
              <a:rPr lang="en-US" b="1" baseline="30000" dirty="0">
                <a:solidFill>
                  <a:srgbClr val="24292E"/>
                </a:solidFill>
                <a:latin typeface="-apple-system"/>
              </a:rPr>
              <a:t>&lt;t-1&gt;</a:t>
            </a:r>
            <a:r>
              <a:rPr lang="en-US" b="1" dirty="0">
                <a:solidFill>
                  <a:srgbClr val="24292E"/>
                </a:solidFill>
                <a:latin typeface="-apple-system"/>
              </a:rPr>
              <a:t> + W</a:t>
            </a:r>
            <a:r>
              <a:rPr lang="en-US" b="1" baseline="-25000" dirty="0">
                <a:solidFill>
                  <a:srgbClr val="24292E"/>
                </a:solidFill>
                <a:latin typeface="-apple-system"/>
              </a:rPr>
              <a:t>hx</a:t>
            </a:r>
            <a:r>
              <a:rPr lang="en-US" b="1" dirty="0">
                <a:solidFill>
                  <a:srgbClr val="24292E"/>
                </a:solidFill>
                <a:latin typeface="-apple-system"/>
              </a:rPr>
              <a:t>x</a:t>
            </a:r>
            <a:r>
              <a:rPr lang="en-US" b="1" baseline="30000" dirty="0">
                <a:solidFill>
                  <a:srgbClr val="24292E"/>
                </a:solidFill>
                <a:latin typeface="-apple-system"/>
              </a:rPr>
              <a:t>&lt;t&gt;</a:t>
            </a:r>
            <a:r>
              <a:rPr lang="en-US" b="1" dirty="0">
                <a:solidFill>
                  <a:srgbClr val="24292E"/>
                </a:solidFill>
                <a:latin typeface="-apple-system"/>
              </a:rPr>
              <a:t> + </a:t>
            </a:r>
            <a:r>
              <a:rPr lang="en-US" b="1" dirty="0" err="1">
                <a:solidFill>
                  <a:srgbClr val="24292E"/>
                </a:solidFill>
                <a:latin typeface="-apple-system"/>
              </a:rPr>
              <a:t>b</a:t>
            </a:r>
            <a:r>
              <a:rPr lang="en-US" b="1" baseline="-25000" dirty="0" err="1">
                <a:solidFill>
                  <a:srgbClr val="24292E"/>
                </a:solidFill>
                <a:latin typeface="-apple-system"/>
              </a:rPr>
              <a:t>h</a:t>
            </a:r>
            <a:r>
              <a:rPr lang="en-US" b="1" dirty="0">
                <a:solidFill>
                  <a:srgbClr val="24292E"/>
                </a:solidFill>
                <a:latin typeface="-apple-system"/>
              </a:rPr>
              <a:t>)</a:t>
            </a:r>
            <a:r>
              <a:rPr lang="en-US" dirty="0">
                <a:solidFill>
                  <a:srgbClr val="24292E"/>
                </a:solidFill>
                <a:latin typeface="-apple-system"/>
              </a:rPr>
              <a:t> and </a:t>
            </a:r>
            <a:r>
              <a:rPr lang="en-US" b="1" dirty="0">
                <a:solidFill>
                  <a:srgbClr val="24292E"/>
                </a:solidFill>
                <a:latin typeface="-apple-system"/>
              </a:rPr>
              <a:t>y</a:t>
            </a:r>
            <a:r>
              <a:rPr lang="en-US" b="1" baseline="30000" dirty="0">
                <a:solidFill>
                  <a:srgbClr val="24292E"/>
                </a:solidFill>
                <a:latin typeface="-apple-system"/>
              </a:rPr>
              <a:t>&lt;t&gt;</a:t>
            </a:r>
            <a:r>
              <a:rPr lang="en-US" b="1" dirty="0">
                <a:solidFill>
                  <a:srgbClr val="24292E"/>
                </a:solidFill>
                <a:latin typeface="-apple-system"/>
              </a:rPr>
              <a:t> = g</a:t>
            </a:r>
            <a:r>
              <a:rPr lang="en-US" b="1" baseline="-25000" dirty="0">
                <a:solidFill>
                  <a:srgbClr val="24292E"/>
                </a:solidFill>
                <a:latin typeface="-apple-system"/>
              </a:rPr>
              <a:t>2</a:t>
            </a:r>
            <a:r>
              <a:rPr lang="en-US" b="1" dirty="0">
                <a:solidFill>
                  <a:srgbClr val="24292E"/>
                </a:solidFill>
                <a:latin typeface="-apple-system"/>
              </a:rPr>
              <a:t>(</a:t>
            </a:r>
            <a:r>
              <a:rPr lang="en-US" b="1" dirty="0" err="1">
                <a:solidFill>
                  <a:srgbClr val="24292E"/>
                </a:solidFill>
                <a:latin typeface="-apple-system"/>
              </a:rPr>
              <a:t>W</a:t>
            </a:r>
            <a:r>
              <a:rPr lang="en-US" b="1" baseline="-25000" dirty="0" err="1">
                <a:solidFill>
                  <a:srgbClr val="24292E"/>
                </a:solidFill>
                <a:latin typeface="-apple-system"/>
              </a:rPr>
              <a:t>yh</a:t>
            </a:r>
            <a:r>
              <a:rPr lang="en-US" b="1" dirty="0" err="1">
                <a:solidFill>
                  <a:srgbClr val="24292E"/>
                </a:solidFill>
                <a:latin typeface="-apple-system"/>
              </a:rPr>
              <a:t>h</a:t>
            </a:r>
            <a:r>
              <a:rPr lang="en-US" b="1" baseline="30000" dirty="0">
                <a:solidFill>
                  <a:srgbClr val="24292E"/>
                </a:solidFill>
                <a:latin typeface="-apple-system"/>
              </a:rPr>
              <a:t>&lt;t&gt;</a:t>
            </a:r>
            <a:r>
              <a:rPr lang="en-US" b="1" dirty="0">
                <a:solidFill>
                  <a:srgbClr val="24292E"/>
                </a:solidFill>
                <a:latin typeface="-apple-system"/>
              </a:rPr>
              <a:t> + b</a:t>
            </a:r>
            <a:r>
              <a:rPr lang="en-US" b="1" baseline="-25000" dirty="0">
                <a:solidFill>
                  <a:srgbClr val="24292E"/>
                </a:solidFill>
                <a:latin typeface="-apple-system"/>
              </a:rPr>
              <a:t>y</a:t>
            </a:r>
            <a:r>
              <a:rPr lang="en-US" b="1" dirty="0">
                <a:solidFill>
                  <a:srgbClr val="24292E"/>
                </a:solidFill>
                <a:latin typeface="-apple-system"/>
              </a:rPr>
              <a:t>)</a:t>
            </a:r>
            <a:endParaRPr lang="en-US" b="1" i="0" dirty="0">
              <a:solidFill>
                <a:srgbClr val="222222"/>
              </a:solidFill>
              <a:effectLst/>
              <a:latin typeface="Calibri (Body)"/>
            </a:endParaRPr>
          </a:p>
          <a:p>
            <a:pPr marL="457200" lvl="1" indent="0">
              <a:buNone/>
            </a:pPr>
            <a:endParaRPr lang="en-US" b="0" i="0" dirty="0">
              <a:solidFill>
                <a:srgbClr val="222222"/>
              </a:solidFill>
              <a:effectLst/>
              <a:latin typeface="Calibri (Body)"/>
            </a:endParaRPr>
          </a:p>
          <a:p>
            <a:endParaRPr lang="en-US" dirty="0"/>
          </a:p>
        </p:txBody>
      </p:sp>
      <p:grpSp>
        <p:nvGrpSpPr>
          <p:cNvPr id="5" name="Group 4">
            <a:extLst>
              <a:ext uri="{FF2B5EF4-FFF2-40B4-BE49-F238E27FC236}">
                <a16:creationId xmlns:a16="http://schemas.microsoft.com/office/drawing/2014/main" id="{2FE0801D-2B3C-4B8C-8CDC-D26D862BBA2F}"/>
              </a:ext>
            </a:extLst>
          </p:cNvPr>
          <p:cNvGrpSpPr/>
          <p:nvPr/>
        </p:nvGrpSpPr>
        <p:grpSpPr>
          <a:xfrm>
            <a:off x="1615947" y="2576143"/>
            <a:ext cx="9633735" cy="2670996"/>
            <a:chOff x="1615947" y="2576143"/>
            <a:chExt cx="9633735" cy="2670996"/>
          </a:xfrm>
        </p:grpSpPr>
        <p:pic>
          <p:nvPicPr>
            <p:cNvPr id="1026" name="Picture 2">
              <a:extLst>
                <a:ext uri="{FF2B5EF4-FFF2-40B4-BE49-F238E27FC236}">
                  <a16:creationId xmlns:a16="http://schemas.microsoft.com/office/drawing/2014/main" id="{8AC7BFCA-7D59-4507-BCA7-18CDB72175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5947" y="2576143"/>
              <a:ext cx="9633735" cy="267099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7413B81-2506-4469-897C-6F5A94B4BF22}"/>
                </a:ext>
              </a:extLst>
            </p:cNvPr>
            <p:cNvSpPr/>
            <p:nvPr/>
          </p:nvSpPr>
          <p:spPr>
            <a:xfrm>
              <a:off x="4726112" y="3403130"/>
              <a:ext cx="1119884" cy="34932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h</a:t>
              </a:r>
              <a:r>
                <a:rPr lang="en-US" sz="2400" baseline="30000" dirty="0"/>
                <a:t>&lt; t-1 &gt;</a:t>
              </a:r>
            </a:p>
          </p:txBody>
        </p:sp>
        <p:sp>
          <p:nvSpPr>
            <p:cNvPr id="6" name="Rectangle 5">
              <a:extLst>
                <a:ext uri="{FF2B5EF4-FFF2-40B4-BE49-F238E27FC236}">
                  <a16:creationId xmlns:a16="http://schemas.microsoft.com/office/drawing/2014/main" id="{CC08CD48-2D41-4E0B-BE06-73D5C664B5C9}"/>
                </a:ext>
              </a:extLst>
            </p:cNvPr>
            <p:cNvSpPr/>
            <p:nvPr/>
          </p:nvSpPr>
          <p:spPr>
            <a:xfrm>
              <a:off x="6635392" y="3403130"/>
              <a:ext cx="926388" cy="34932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h</a:t>
              </a:r>
              <a:r>
                <a:rPr lang="en-US" sz="2400" baseline="30000" dirty="0"/>
                <a:t>&lt; t &gt;</a:t>
              </a:r>
            </a:p>
          </p:txBody>
        </p:sp>
        <p:sp>
          <p:nvSpPr>
            <p:cNvPr id="8" name="Rectangle 7">
              <a:extLst>
                <a:ext uri="{FF2B5EF4-FFF2-40B4-BE49-F238E27FC236}">
                  <a16:creationId xmlns:a16="http://schemas.microsoft.com/office/drawing/2014/main" id="{5A524074-1ED1-49C5-A43D-6C65B811D414}"/>
                </a:ext>
              </a:extLst>
            </p:cNvPr>
            <p:cNvSpPr/>
            <p:nvPr/>
          </p:nvSpPr>
          <p:spPr>
            <a:xfrm>
              <a:off x="8349463" y="3403130"/>
              <a:ext cx="926388" cy="34932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h</a:t>
              </a:r>
              <a:r>
                <a:rPr lang="en-US" sz="2400" baseline="30000" dirty="0"/>
                <a:t>&lt; t+1 &gt;</a:t>
              </a:r>
            </a:p>
          </p:txBody>
        </p:sp>
        <p:sp>
          <p:nvSpPr>
            <p:cNvPr id="12" name="Rectangle: Rounded Corners 11">
              <a:extLst>
                <a:ext uri="{FF2B5EF4-FFF2-40B4-BE49-F238E27FC236}">
                  <a16:creationId xmlns:a16="http://schemas.microsoft.com/office/drawing/2014/main" id="{2BAF7967-2C17-4FC8-B241-71CF8B80F3BA}"/>
                </a:ext>
              </a:extLst>
            </p:cNvPr>
            <p:cNvSpPr/>
            <p:nvPr/>
          </p:nvSpPr>
          <p:spPr>
            <a:xfrm>
              <a:off x="1666349" y="3529582"/>
              <a:ext cx="667820" cy="68836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dirty="0"/>
                <a:t>h</a:t>
              </a:r>
              <a:r>
                <a:rPr lang="en-US" sz="2000" baseline="30000" dirty="0"/>
                <a:t>&lt;0&gt;</a:t>
              </a:r>
            </a:p>
          </p:txBody>
        </p:sp>
        <p:sp>
          <p:nvSpPr>
            <p:cNvPr id="13" name="Rectangle: Rounded Corners 12">
              <a:extLst>
                <a:ext uri="{FF2B5EF4-FFF2-40B4-BE49-F238E27FC236}">
                  <a16:creationId xmlns:a16="http://schemas.microsoft.com/office/drawing/2014/main" id="{CD47C10B-BE2C-4678-9894-C14FA328E05C}"/>
                </a:ext>
              </a:extLst>
            </p:cNvPr>
            <p:cNvSpPr/>
            <p:nvPr/>
          </p:nvSpPr>
          <p:spPr>
            <a:xfrm>
              <a:off x="2580005" y="3518824"/>
              <a:ext cx="667820" cy="68836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7B563F1A-BB81-454E-9482-5265C9211304}"/>
                </a:ext>
              </a:extLst>
            </p:cNvPr>
            <p:cNvSpPr/>
            <p:nvPr/>
          </p:nvSpPr>
          <p:spPr>
            <a:xfrm>
              <a:off x="3493435" y="3529582"/>
              <a:ext cx="667820" cy="68836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9616870D-8EE2-4C15-8CA5-AD460CC86A07}"/>
                </a:ext>
              </a:extLst>
            </p:cNvPr>
            <p:cNvSpPr/>
            <p:nvPr/>
          </p:nvSpPr>
          <p:spPr>
            <a:xfrm>
              <a:off x="5960689" y="3529582"/>
              <a:ext cx="667820" cy="68836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70634EED-1D59-430B-9DA5-13058AECA3CD}"/>
                </a:ext>
              </a:extLst>
            </p:cNvPr>
            <p:cNvSpPr/>
            <p:nvPr/>
          </p:nvSpPr>
          <p:spPr>
            <a:xfrm>
              <a:off x="7669360" y="3529582"/>
              <a:ext cx="667820" cy="68836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4010544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44B8F-A2E0-4016-9A09-9542FAA094CA}"/>
              </a:ext>
            </a:extLst>
          </p:cNvPr>
          <p:cNvSpPr>
            <a:spLocks noGrp="1"/>
          </p:cNvSpPr>
          <p:nvPr>
            <p:ph type="title"/>
          </p:nvPr>
        </p:nvSpPr>
        <p:spPr/>
        <p:txBody>
          <a:bodyPr/>
          <a:lstStyle/>
          <a:p>
            <a:r>
              <a:rPr lang="en-US" dirty="0"/>
              <a:t>Recurrent Neural Networks</a:t>
            </a:r>
            <a:r>
              <a:rPr lang="en-US" baseline="30000" dirty="0"/>
              <a:t>1</a:t>
            </a:r>
          </a:p>
        </p:txBody>
      </p:sp>
      <p:sp>
        <p:nvSpPr>
          <p:cNvPr id="3" name="Content Placeholder 2">
            <a:extLst>
              <a:ext uri="{FF2B5EF4-FFF2-40B4-BE49-F238E27FC236}">
                <a16:creationId xmlns:a16="http://schemas.microsoft.com/office/drawing/2014/main" id="{114CE4DC-56CF-4203-A911-8FAD17A522CF}"/>
              </a:ext>
            </a:extLst>
          </p:cNvPr>
          <p:cNvSpPr>
            <a:spLocks noGrp="1"/>
          </p:cNvSpPr>
          <p:nvPr>
            <p:ph idx="1"/>
          </p:nvPr>
        </p:nvSpPr>
        <p:spPr>
          <a:xfrm>
            <a:off x="838200" y="1825625"/>
            <a:ext cx="10761324" cy="3290905"/>
          </a:xfrm>
        </p:spPr>
        <p:txBody>
          <a:bodyPr>
            <a:normAutofit/>
          </a:bodyPr>
          <a:lstStyle/>
          <a:p>
            <a:pPr marL="457200" lvl="1" indent="0" algn="ctr">
              <a:buNone/>
            </a:pPr>
            <a:r>
              <a:rPr lang="en-US" b="0" dirty="0">
                <a:solidFill>
                  <a:srgbClr val="222222"/>
                </a:solidFill>
                <a:effectLst/>
                <a:latin typeface="Calibri (Body)"/>
              </a:rPr>
              <a:t>Hidden state</a:t>
            </a:r>
          </a:p>
          <a:p>
            <a:pPr marL="457200" lvl="1" indent="0" algn="ctr">
              <a:buNone/>
            </a:pPr>
            <a:endParaRPr lang="en-US" b="0" i="0" dirty="0">
              <a:solidFill>
                <a:srgbClr val="222222"/>
              </a:solidFill>
              <a:effectLst/>
              <a:latin typeface="Calibri (Body)"/>
            </a:endParaRPr>
          </a:p>
          <a:p>
            <a:pPr lvl="1"/>
            <a:r>
              <a:rPr lang="en-US" dirty="0">
                <a:solidFill>
                  <a:srgbClr val="222222"/>
                </a:solidFill>
                <a:latin typeface="Calibri (Body)"/>
              </a:rPr>
              <a:t>the RNN learns to use the hidden state as a summary of the task-relevant aspects of the past</a:t>
            </a:r>
            <a:endParaRPr lang="en-US" b="0" i="0" dirty="0">
              <a:solidFill>
                <a:srgbClr val="222222"/>
              </a:solidFill>
              <a:effectLst/>
              <a:latin typeface="Calibri (Body)"/>
            </a:endParaRPr>
          </a:p>
          <a:p>
            <a:pPr lvl="1"/>
            <a:r>
              <a:rPr lang="en-US" b="0" i="0" dirty="0">
                <a:solidFill>
                  <a:srgbClr val="222222"/>
                </a:solidFill>
                <a:effectLst/>
                <a:latin typeface="Calibri (Body)"/>
              </a:rPr>
              <a:t>this summary is usually lossy because </a:t>
            </a:r>
            <a:r>
              <a:rPr lang="en-US" dirty="0">
                <a:solidFill>
                  <a:srgbClr val="222222"/>
                </a:solidFill>
                <a:latin typeface="Calibri (Body)"/>
              </a:rPr>
              <a:t>it maps an arbitrary length sequence (</a:t>
            </a:r>
            <a:r>
              <a:rPr lang="en-US" b="1" dirty="0">
                <a:solidFill>
                  <a:srgbClr val="222222"/>
                </a:solidFill>
                <a:latin typeface="Calibri (Body)"/>
              </a:rPr>
              <a:t>x</a:t>
            </a:r>
            <a:r>
              <a:rPr lang="en-US" baseline="30000" dirty="0">
                <a:solidFill>
                  <a:srgbClr val="222222"/>
                </a:solidFill>
                <a:latin typeface="Calibri (Body)"/>
              </a:rPr>
              <a:t>&lt;t&gt;</a:t>
            </a:r>
            <a:r>
              <a:rPr lang="en-US" dirty="0">
                <a:solidFill>
                  <a:srgbClr val="222222"/>
                </a:solidFill>
                <a:latin typeface="Calibri (Body)"/>
              </a:rPr>
              <a:t>,</a:t>
            </a:r>
            <a:r>
              <a:rPr lang="en-US" b="1" dirty="0">
                <a:solidFill>
                  <a:srgbClr val="222222"/>
                </a:solidFill>
                <a:latin typeface="Calibri (Body)"/>
              </a:rPr>
              <a:t> x</a:t>
            </a:r>
            <a:r>
              <a:rPr lang="en-US" baseline="30000" dirty="0">
                <a:solidFill>
                  <a:srgbClr val="222222"/>
                </a:solidFill>
                <a:latin typeface="Calibri (Body)"/>
              </a:rPr>
              <a:t>&lt;t-1&gt;</a:t>
            </a:r>
            <a:r>
              <a:rPr lang="en-US" dirty="0">
                <a:solidFill>
                  <a:srgbClr val="222222"/>
                </a:solidFill>
                <a:latin typeface="Calibri (Body)"/>
              </a:rPr>
              <a:t>,</a:t>
            </a:r>
            <a:r>
              <a:rPr lang="en-US" b="1" dirty="0">
                <a:solidFill>
                  <a:srgbClr val="222222"/>
                </a:solidFill>
                <a:latin typeface="Calibri (Body)"/>
              </a:rPr>
              <a:t> x</a:t>
            </a:r>
            <a:r>
              <a:rPr lang="en-US" baseline="30000" dirty="0">
                <a:solidFill>
                  <a:srgbClr val="222222"/>
                </a:solidFill>
                <a:latin typeface="Calibri (Body)"/>
              </a:rPr>
              <a:t>&lt;t-2&gt;</a:t>
            </a:r>
            <a:r>
              <a:rPr lang="en-US" dirty="0">
                <a:solidFill>
                  <a:srgbClr val="222222"/>
                </a:solidFill>
                <a:latin typeface="Calibri (Body)"/>
              </a:rPr>
              <a:t>,</a:t>
            </a:r>
            <a:r>
              <a:rPr lang="en-US" b="1" dirty="0">
                <a:solidFill>
                  <a:srgbClr val="222222"/>
                </a:solidFill>
                <a:latin typeface="Calibri (Body)"/>
              </a:rPr>
              <a:t>…. </a:t>
            </a:r>
            <a:r>
              <a:rPr lang="en-US" dirty="0">
                <a:solidFill>
                  <a:srgbClr val="222222"/>
                </a:solidFill>
                <a:latin typeface="Calibri (Body)"/>
              </a:rPr>
              <a:t>, </a:t>
            </a:r>
            <a:r>
              <a:rPr lang="en-US" b="1" dirty="0">
                <a:solidFill>
                  <a:srgbClr val="222222"/>
                </a:solidFill>
                <a:latin typeface="Calibri (Body)"/>
              </a:rPr>
              <a:t>x</a:t>
            </a:r>
            <a:r>
              <a:rPr lang="en-US" baseline="30000" dirty="0">
                <a:solidFill>
                  <a:srgbClr val="222222"/>
                </a:solidFill>
                <a:latin typeface="Calibri (Body)"/>
              </a:rPr>
              <a:t>&lt;2&gt;</a:t>
            </a:r>
            <a:r>
              <a:rPr lang="en-US" dirty="0">
                <a:solidFill>
                  <a:srgbClr val="222222"/>
                </a:solidFill>
                <a:latin typeface="Calibri (Body)"/>
              </a:rPr>
              <a:t>, </a:t>
            </a:r>
            <a:r>
              <a:rPr lang="en-US" b="1" dirty="0">
                <a:solidFill>
                  <a:srgbClr val="222222"/>
                </a:solidFill>
                <a:latin typeface="Calibri (Body)"/>
              </a:rPr>
              <a:t>x</a:t>
            </a:r>
            <a:r>
              <a:rPr lang="en-US" baseline="30000" dirty="0">
                <a:solidFill>
                  <a:srgbClr val="222222"/>
                </a:solidFill>
                <a:latin typeface="Calibri (Body)"/>
              </a:rPr>
              <a:t>&lt;1&gt;</a:t>
            </a:r>
            <a:r>
              <a:rPr lang="en-US" dirty="0">
                <a:solidFill>
                  <a:srgbClr val="222222"/>
                </a:solidFill>
                <a:latin typeface="Calibri (Body)"/>
              </a:rPr>
              <a:t>) to a fixed length vector </a:t>
            </a:r>
            <a:r>
              <a:rPr lang="en-US" b="1" dirty="0">
                <a:solidFill>
                  <a:srgbClr val="222222"/>
                </a:solidFill>
                <a:latin typeface="Calibri (Body)"/>
              </a:rPr>
              <a:t>h</a:t>
            </a:r>
            <a:r>
              <a:rPr lang="en-US" baseline="30000" dirty="0">
                <a:solidFill>
                  <a:srgbClr val="222222"/>
                </a:solidFill>
                <a:latin typeface="Calibri (Body)"/>
              </a:rPr>
              <a:t>&lt;t&gt;</a:t>
            </a:r>
            <a:endParaRPr lang="en-US" b="0" i="0" baseline="30000" dirty="0">
              <a:solidFill>
                <a:srgbClr val="222222"/>
              </a:solidFill>
              <a:effectLst/>
              <a:latin typeface="Calibri (Body)"/>
            </a:endParaRPr>
          </a:p>
          <a:p>
            <a:pPr marL="457200" lvl="1" indent="0">
              <a:buNone/>
            </a:pPr>
            <a:endParaRPr lang="en-US" b="0" i="0" dirty="0">
              <a:solidFill>
                <a:srgbClr val="222222"/>
              </a:solidFill>
              <a:effectLst/>
              <a:latin typeface="Calibri (Body)"/>
            </a:endParaRPr>
          </a:p>
          <a:p>
            <a:endParaRPr lang="en-US" dirty="0"/>
          </a:p>
        </p:txBody>
      </p:sp>
    </p:spTree>
    <p:extLst>
      <p:ext uri="{BB962C8B-B14F-4D97-AF65-F5344CB8AC3E}">
        <p14:creationId xmlns:p14="http://schemas.microsoft.com/office/powerpoint/2010/main" val="826420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44B8F-A2E0-4016-9A09-9542FAA094CA}"/>
              </a:ext>
            </a:extLst>
          </p:cNvPr>
          <p:cNvSpPr>
            <a:spLocks noGrp="1"/>
          </p:cNvSpPr>
          <p:nvPr>
            <p:ph type="title"/>
          </p:nvPr>
        </p:nvSpPr>
        <p:spPr/>
        <p:txBody>
          <a:bodyPr/>
          <a:lstStyle/>
          <a:p>
            <a:r>
              <a:rPr lang="en-US" dirty="0"/>
              <a:t>RNN Variants</a:t>
            </a:r>
            <a:r>
              <a:rPr lang="en-US" baseline="30000" dirty="0"/>
              <a:t>1</a:t>
            </a:r>
          </a:p>
        </p:txBody>
      </p:sp>
      <p:sp>
        <p:nvSpPr>
          <p:cNvPr id="3" name="Content Placeholder 2">
            <a:extLst>
              <a:ext uri="{FF2B5EF4-FFF2-40B4-BE49-F238E27FC236}">
                <a16:creationId xmlns:a16="http://schemas.microsoft.com/office/drawing/2014/main" id="{114CE4DC-56CF-4203-A911-8FAD17A522CF}"/>
              </a:ext>
            </a:extLst>
          </p:cNvPr>
          <p:cNvSpPr>
            <a:spLocks noGrp="1"/>
          </p:cNvSpPr>
          <p:nvPr>
            <p:ph idx="1"/>
          </p:nvPr>
        </p:nvSpPr>
        <p:spPr>
          <a:xfrm>
            <a:off x="838200" y="1446965"/>
            <a:ext cx="10761324" cy="5458852"/>
          </a:xfrm>
        </p:spPr>
        <p:txBody>
          <a:bodyPr>
            <a:normAutofit/>
          </a:bodyPr>
          <a:lstStyle/>
          <a:p>
            <a:pPr marL="457200" lvl="1" indent="0" algn="ctr">
              <a:buNone/>
            </a:pPr>
            <a:r>
              <a:rPr lang="en-US" b="0" dirty="0">
                <a:solidFill>
                  <a:srgbClr val="222222"/>
                </a:solidFill>
                <a:effectLst/>
                <a:latin typeface="Calibri (Body)"/>
              </a:rPr>
              <a:t>RNNs that produce an output at each time step and have recurrent connections between hidden units (Turing complete):</a:t>
            </a:r>
          </a:p>
          <a:p>
            <a:pPr marL="457200" lvl="1" indent="0" algn="ctr">
              <a:buNone/>
            </a:pPr>
            <a:endParaRPr lang="en-US" dirty="0">
              <a:solidFill>
                <a:srgbClr val="222222"/>
              </a:solidFill>
              <a:latin typeface="Calibri (Body)"/>
            </a:endParaRPr>
          </a:p>
          <a:p>
            <a:pPr marL="457200" lvl="1" indent="0" algn="ctr">
              <a:buNone/>
            </a:pPr>
            <a:endParaRPr lang="en-US" dirty="0">
              <a:solidFill>
                <a:srgbClr val="222222"/>
              </a:solidFill>
              <a:latin typeface="Calibri (Body)"/>
            </a:endParaRPr>
          </a:p>
          <a:p>
            <a:pPr marL="457200" lvl="1" indent="0" algn="ctr">
              <a:buNone/>
            </a:pPr>
            <a:endParaRPr lang="en-US" dirty="0">
              <a:solidFill>
                <a:srgbClr val="222222"/>
              </a:solidFill>
              <a:latin typeface="Calibri (Body)"/>
            </a:endParaRPr>
          </a:p>
          <a:p>
            <a:pPr marL="457200" lvl="1" indent="0" algn="ctr">
              <a:buNone/>
            </a:pPr>
            <a:endParaRPr lang="en-US" dirty="0">
              <a:solidFill>
                <a:srgbClr val="222222"/>
              </a:solidFill>
              <a:latin typeface="Calibri (Body)"/>
            </a:endParaRPr>
          </a:p>
          <a:p>
            <a:pPr marL="457200" lvl="1" indent="0" algn="ctr">
              <a:buNone/>
            </a:pPr>
            <a:endParaRPr lang="en-US" dirty="0">
              <a:solidFill>
                <a:srgbClr val="222222"/>
              </a:solidFill>
              <a:latin typeface="Calibri (Body)"/>
            </a:endParaRPr>
          </a:p>
          <a:p>
            <a:pPr marL="457200" lvl="1" indent="0" algn="ctr">
              <a:buNone/>
            </a:pPr>
            <a:endParaRPr lang="en-US" dirty="0">
              <a:solidFill>
                <a:srgbClr val="222222"/>
              </a:solidFill>
              <a:latin typeface="Calibri (Body)"/>
            </a:endParaRPr>
          </a:p>
          <a:p>
            <a:pPr marL="457200" lvl="1" indent="0" algn="ctr">
              <a:buNone/>
            </a:pPr>
            <a:endParaRPr lang="en-US" dirty="0">
              <a:solidFill>
                <a:srgbClr val="222222"/>
              </a:solidFill>
              <a:latin typeface="Calibri (Body)"/>
            </a:endParaRPr>
          </a:p>
          <a:p>
            <a:pPr marL="457200" lvl="1" indent="0" algn="ctr">
              <a:buNone/>
            </a:pPr>
            <a:endParaRPr lang="en-US" dirty="0">
              <a:solidFill>
                <a:srgbClr val="222222"/>
              </a:solidFill>
              <a:latin typeface="Calibri (Body)"/>
            </a:endParaRPr>
          </a:p>
          <a:p>
            <a:pPr marL="457200" lvl="1" indent="0" algn="ctr">
              <a:buNone/>
            </a:pPr>
            <a:endParaRPr lang="en-US" dirty="0">
              <a:solidFill>
                <a:srgbClr val="222222"/>
              </a:solidFill>
              <a:latin typeface="Calibri (Body)"/>
            </a:endParaRPr>
          </a:p>
          <a:p>
            <a:pPr marL="457200" lvl="1" indent="0" algn="ctr">
              <a:buNone/>
            </a:pPr>
            <a:endParaRPr lang="en-US" dirty="0">
              <a:solidFill>
                <a:srgbClr val="222222"/>
              </a:solidFill>
              <a:latin typeface="Calibri (Body)"/>
            </a:endParaRPr>
          </a:p>
          <a:p>
            <a:pPr marL="457200" lvl="1" indent="0" algn="ctr">
              <a:buNone/>
            </a:pPr>
            <a:endParaRPr lang="en-US" dirty="0">
              <a:solidFill>
                <a:srgbClr val="222222"/>
              </a:solidFill>
              <a:latin typeface="Calibri (Body)"/>
            </a:endParaRPr>
          </a:p>
          <a:p>
            <a:pPr marL="457200" lvl="1" indent="0" algn="ctr">
              <a:buNone/>
            </a:pPr>
            <a:endParaRPr lang="en-US" dirty="0">
              <a:solidFill>
                <a:srgbClr val="222222"/>
              </a:solidFill>
              <a:latin typeface="Calibri (Body)"/>
            </a:endParaRPr>
          </a:p>
          <a:p>
            <a:pPr marL="457200" lvl="1" indent="0" algn="ctr">
              <a:buNone/>
            </a:pPr>
            <a:endParaRPr lang="en-US" dirty="0">
              <a:solidFill>
                <a:srgbClr val="24292E"/>
              </a:solidFill>
              <a:latin typeface="-apple-system"/>
            </a:endParaRPr>
          </a:p>
          <a:p>
            <a:pPr marL="457200" lvl="1" indent="0" algn="ctr">
              <a:buNone/>
            </a:pPr>
            <a:endParaRPr lang="en-US" b="0" i="0" dirty="0">
              <a:solidFill>
                <a:srgbClr val="24292E"/>
              </a:solidFill>
              <a:effectLst/>
              <a:latin typeface="-apple-system"/>
            </a:endParaRPr>
          </a:p>
          <a:p>
            <a:pPr marL="457200" lvl="1" indent="0" algn="ctr">
              <a:buNone/>
            </a:pPr>
            <a:endParaRPr lang="en-US" dirty="0">
              <a:solidFill>
                <a:srgbClr val="24292E"/>
              </a:solidFill>
              <a:latin typeface="-apple-system"/>
            </a:endParaRPr>
          </a:p>
          <a:p>
            <a:pPr marL="457200" lvl="1" indent="0" algn="ctr">
              <a:buNone/>
            </a:pPr>
            <a:endParaRPr lang="en-US" b="0" i="0" dirty="0">
              <a:solidFill>
                <a:srgbClr val="24292E"/>
              </a:solidFill>
              <a:effectLst/>
              <a:latin typeface="-apple-system"/>
            </a:endParaRPr>
          </a:p>
          <a:p>
            <a:pPr marL="457200" lvl="1" indent="0" algn="ctr">
              <a:buNone/>
            </a:pPr>
            <a:endParaRPr lang="en-US" b="0" i="0" dirty="0">
              <a:solidFill>
                <a:srgbClr val="24292E"/>
              </a:solidFill>
              <a:effectLst/>
              <a:latin typeface="-apple-system"/>
            </a:endParaRPr>
          </a:p>
          <a:p>
            <a:pPr marL="457200" lvl="1" indent="0" algn="ctr">
              <a:buNone/>
            </a:pPr>
            <a:endParaRPr lang="en-US" dirty="0">
              <a:solidFill>
                <a:srgbClr val="24292E"/>
              </a:solidFill>
              <a:latin typeface="-apple-system"/>
            </a:endParaRPr>
          </a:p>
          <a:p>
            <a:pPr marL="457200" lvl="1" indent="0" algn="ctr">
              <a:buNone/>
            </a:pPr>
            <a:endParaRPr lang="en-US" b="0" i="0" dirty="0">
              <a:solidFill>
                <a:srgbClr val="24292E"/>
              </a:solidFill>
              <a:effectLst/>
              <a:latin typeface="-apple-system"/>
            </a:endParaRPr>
          </a:p>
          <a:p>
            <a:pPr marL="457200" lvl="1" indent="0">
              <a:buNone/>
            </a:pPr>
            <a:endParaRPr lang="en-US" b="0" i="0" dirty="0">
              <a:solidFill>
                <a:srgbClr val="222222"/>
              </a:solidFill>
              <a:effectLst/>
              <a:latin typeface="Calibri (Body)"/>
            </a:endParaRPr>
          </a:p>
          <a:p>
            <a:endParaRPr lang="en-US" dirty="0"/>
          </a:p>
        </p:txBody>
      </p:sp>
      <p:pic>
        <p:nvPicPr>
          <p:cNvPr id="7" name="Picture 6">
            <a:extLst>
              <a:ext uri="{FF2B5EF4-FFF2-40B4-BE49-F238E27FC236}">
                <a16:creationId xmlns:a16="http://schemas.microsoft.com/office/drawing/2014/main" id="{67718087-21D0-4569-BD37-194F2276F64E}"/>
              </a:ext>
            </a:extLst>
          </p:cNvPr>
          <p:cNvPicPr>
            <a:picLocks noChangeAspect="1"/>
          </p:cNvPicPr>
          <p:nvPr/>
        </p:nvPicPr>
        <p:blipFill>
          <a:blip r:embed="rId2"/>
          <a:stretch>
            <a:fillRect/>
          </a:stretch>
        </p:blipFill>
        <p:spPr>
          <a:xfrm>
            <a:off x="2859163" y="2331220"/>
            <a:ext cx="7050448" cy="3704229"/>
          </a:xfrm>
          <a:prstGeom prst="rect">
            <a:avLst/>
          </a:prstGeom>
        </p:spPr>
      </p:pic>
    </p:spTree>
    <p:extLst>
      <p:ext uri="{BB962C8B-B14F-4D97-AF65-F5344CB8AC3E}">
        <p14:creationId xmlns:p14="http://schemas.microsoft.com/office/powerpoint/2010/main" val="277815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44B8F-A2E0-4016-9A09-9542FAA094CA}"/>
              </a:ext>
            </a:extLst>
          </p:cNvPr>
          <p:cNvSpPr>
            <a:spLocks noGrp="1"/>
          </p:cNvSpPr>
          <p:nvPr>
            <p:ph type="title"/>
          </p:nvPr>
        </p:nvSpPr>
        <p:spPr/>
        <p:txBody>
          <a:bodyPr/>
          <a:lstStyle/>
          <a:p>
            <a:r>
              <a:rPr lang="en-US" dirty="0"/>
              <a:t>RNN Variants</a:t>
            </a:r>
            <a:r>
              <a:rPr lang="en-US" baseline="30000" dirty="0"/>
              <a:t>1</a:t>
            </a:r>
          </a:p>
        </p:txBody>
      </p:sp>
      <p:sp>
        <p:nvSpPr>
          <p:cNvPr id="3" name="Content Placeholder 2">
            <a:extLst>
              <a:ext uri="{FF2B5EF4-FFF2-40B4-BE49-F238E27FC236}">
                <a16:creationId xmlns:a16="http://schemas.microsoft.com/office/drawing/2014/main" id="{114CE4DC-56CF-4203-A911-8FAD17A522CF}"/>
              </a:ext>
            </a:extLst>
          </p:cNvPr>
          <p:cNvSpPr>
            <a:spLocks noGrp="1"/>
          </p:cNvSpPr>
          <p:nvPr>
            <p:ph idx="1"/>
          </p:nvPr>
        </p:nvSpPr>
        <p:spPr>
          <a:xfrm>
            <a:off x="838200" y="1446965"/>
            <a:ext cx="10761324" cy="5458852"/>
          </a:xfrm>
        </p:spPr>
        <p:txBody>
          <a:bodyPr>
            <a:normAutofit lnSpcReduction="10000"/>
          </a:bodyPr>
          <a:lstStyle/>
          <a:p>
            <a:pPr marL="457200" lvl="1" indent="0" algn="ctr">
              <a:buNone/>
            </a:pPr>
            <a:r>
              <a:rPr lang="en-US" b="0" dirty="0">
                <a:solidFill>
                  <a:srgbClr val="222222"/>
                </a:solidFill>
                <a:effectLst/>
                <a:latin typeface="Calibri (Body)"/>
              </a:rPr>
              <a:t>RNNs that produce an output at each time step and have recurrent connections between hidden units (Turing complete):</a:t>
            </a:r>
          </a:p>
          <a:p>
            <a:pPr marL="457200" lvl="1" indent="0" algn="ctr">
              <a:buNone/>
            </a:pPr>
            <a:endParaRPr lang="en-US" dirty="0">
              <a:solidFill>
                <a:srgbClr val="222222"/>
              </a:solidFill>
              <a:latin typeface="Calibri (Body)"/>
            </a:endParaRPr>
          </a:p>
          <a:p>
            <a:pPr marL="457200" lvl="1" indent="0" algn="ctr">
              <a:buNone/>
            </a:pPr>
            <a:endParaRPr lang="en-US" dirty="0">
              <a:solidFill>
                <a:srgbClr val="222222"/>
              </a:solidFill>
              <a:latin typeface="Calibri (Body)"/>
            </a:endParaRPr>
          </a:p>
          <a:p>
            <a:pPr marL="457200" lvl="1" indent="0" algn="ctr">
              <a:buNone/>
            </a:pPr>
            <a:endParaRPr lang="en-US" dirty="0">
              <a:solidFill>
                <a:srgbClr val="222222"/>
              </a:solidFill>
              <a:latin typeface="Calibri (Body)"/>
            </a:endParaRPr>
          </a:p>
          <a:p>
            <a:pPr marL="457200" lvl="1" indent="0" algn="ctr">
              <a:buNone/>
            </a:pPr>
            <a:endParaRPr lang="en-US" dirty="0">
              <a:solidFill>
                <a:srgbClr val="222222"/>
              </a:solidFill>
              <a:latin typeface="Calibri (Body)"/>
            </a:endParaRPr>
          </a:p>
          <a:p>
            <a:pPr marL="457200" lvl="1" indent="0" algn="ctr">
              <a:buNone/>
            </a:pPr>
            <a:endParaRPr lang="en-US" dirty="0">
              <a:solidFill>
                <a:srgbClr val="222222"/>
              </a:solidFill>
              <a:latin typeface="Calibri (Body)"/>
            </a:endParaRPr>
          </a:p>
          <a:p>
            <a:pPr marL="457200" lvl="1" indent="0" algn="ctr">
              <a:buNone/>
            </a:pPr>
            <a:endParaRPr lang="en-US" dirty="0">
              <a:solidFill>
                <a:srgbClr val="222222"/>
              </a:solidFill>
              <a:latin typeface="Calibri (Body)"/>
            </a:endParaRPr>
          </a:p>
          <a:p>
            <a:pPr marL="457200" lvl="1" indent="0" algn="ctr">
              <a:buNone/>
            </a:pPr>
            <a:endParaRPr lang="en-US" dirty="0">
              <a:solidFill>
                <a:srgbClr val="222222"/>
              </a:solidFill>
              <a:latin typeface="Calibri (Body)"/>
            </a:endParaRPr>
          </a:p>
          <a:p>
            <a:pPr marL="457200" lvl="1" indent="0" algn="ctr">
              <a:buNone/>
            </a:pPr>
            <a:endParaRPr lang="en-US" dirty="0">
              <a:solidFill>
                <a:srgbClr val="222222"/>
              </a:solidFill>
              <a:latin typeface="Calibri (Body)"/>
            </a:endParaRPr>
          </a:p>
          <a:p>
            <a:pPr marL="457200" lvl="1" indent="0" algn="ctr">
              <a:buNone/>
            </a:pPr>
            <a:endParaRPr lang="en-US" dirty="0">
              <a:solidFill>
                <a:srgbClr val="222222"/>
              </a:solidFill>
              <a:latin typeface="Calibri (Body)"/>
            </a:endParaRPr>
          </a:p>
          <a:p>
            <a:pPr marL="457200" lvl="1" indent="0" algn="ctr">
              <a:buNone/>
            </a:pPr>
            <a:endParaRPr lang="en-US" dirty="0">
              <a:solidFill>
                <a:srgbClr val="222222"/>
              </a:solidFill>
              <a:latin typeface="Calibri (Body)"/>
            </a:endParaRPr>
          </a:p>
          <a:p>
            <a:pPr marL="457200" lvl="1" indent="0" algn="ctr">
              <a:buNone/>
            </a:pPr>
            <a:endParaRPr lang="en-US" dirty="0">
              <a:solidFill>
                <a:srgbClr val="222222"/>
              </a:solidFill>
              <a:latin typeface="Calibri (Body)"/>
            </a:endParaRPr>
          </a:p>
          <a:p>
            <a:pPr marL="457200" lvl="1" indent="0" algn="ctr">
              <a:buNone/>
            </a:pPr>
            <a:endParaRPr lang="en-US" dirty="0">
              <a:solidFill>
                <a:srgbClr val="222222"/>
              </a:solidFill>
              <a:latin typeface="Calibri (Body)"/>
            </a:endParaRPr>
          </a:p>
          <a:p>
            <a:pPr marL="457200" lvl="1" indent="0" algn="ctr">
              <a:buNone/>
            </a:pPr>
            <a:r>
              <a:rPr lang="en-US" dirty="0">
                <a:solidFill>
                  <a:srgbClr val="222222"/>
                </a:solidFill>
                <a:latin typeface="Calibri (Body)"/>
              </a:rPr>
              <a:t>They map an input sequence to an output sequence of the same size</a:t>
            </a:r>
            <a:endParaRPr lang="en-US" b="0" dirty="0">
              <a:solidFill>
                <a:srgbClr val="24292E"/>
              </a:solidFill>
              <a:effectLst/>
              <a:latin typeface="-apple-system"/>
            </a:endParaRPr>
          </a:p>
          <a:p>
            <a:pPr marL="457200" lvl="1" indent="0" algn="ctr">
              <a:buNone/>
            </a:pPr>
            <a:endParaRPr lang="en-US" dirty="0">
              <a:solidFill>
                <a:srgbClr val="24292E"/>
              </a:solidFill>
              <a:latin typeface="-apple-system"/>
            </a:endParaRPr>
          </a:p>
          <a:p>
            <a:pPr marL="457200" lvl="1" indent="0" algn="ctr">
              <a:buNone/>
            </a:pPr>
            <a:endParaRPr lang="en-US" b="0" i="0" dirty="0">
              <a:solidFill>
                <a:srgbClr val="24292E"/>
              </a:solidFill>
              <a:effectLst/>
              <a:latin typeface="-apple-system"/>
            </a:endParaRPr>
          </a:p>
          <a:p>
            <a:pPr marL="457200" lvl="1" indent="0" algn="ctr">
              <a:buNone/>
            </a:pPr>
            <a:endParaRPr lang="en-US" dirty="0">
              <a:solidFill>
                <a:srgbClr val="24292E"/>
              </a:solidFill>
              <a:latin typeface="-apple-system"/>
            </a:endParaRPr>
          </a:p>
          <a:p>
            <a:pPr marL="457200" lvl="1" indent="0" algn="ctr">
              <a:buNone/>
            </a:pPr>
            <a:endParaRPr lang="en-US" b="0" i="0" dirty="0">
              <a:solidFill>
                <a:srgbClr val="24292E"/>
              </a:solidFill>
              <a:effectLst/>
              <a:latin typeface="-apple-system"/>
            </a:endParaRPr>
          </a:p>
          <a:p>
            <a:pPr marL="457200" lvl="1" indent="0" algn="ctr">
              <a:buNone/>
            </a:pPr>
            <a:endParaRPr lang="en-US" b="0" i="0" dirty="0">
              <a:solidFill>
                <a:srgbClr val="24292E"/>
              </a:solidFill>
              <a:effectLst/>
              <a:latin typeface="-apple-system"/>
            </a:endParaRPr>
          </a:p>
          <a:p>
            <a:pPr marL="457200" lvl="1" indent="0" algn="ctr">
              <a:buNone/>
            </a:pPr>
            <a:endParaRPr lang="en-US" dirty="0">
              <a:solidFill>
                <a:srgbClr val="24292E"/>
              </a:solidFill>
              <a:latin typeface="-apple-system"/>
            </a:endParaRPr>
          </a:p>
          <a:p>
            <a:pPr marL="457200" lvl="1" indent="0" algn="ctr">
              <a:buNone/>
            </a:pPr>
            <a:endParaRPr lang="en-US" b="0" i="0" dirty="0">
              <a:solidFill>
                <a:srgbClr val="24292E"/>
              </a:solidFill>
              <a:effectLst/>
              <a:latin typeface="-apple-system"/>
            </a:endParaRPr>
          </a:p>
          <a:p>
            <a:pPr marL="457200" lvl="1" indent="0">
              <a:buNone/>
            </a:pPr>
            <a:endParaRPr lang="en-US" b="0" i="0" dirty="0">
              <a:solidFill>
                <a:srgbClr val="222222"/>
              </a:solidFill>
              <a:effectLst/>
              <a:latin typeface="Calibri (Body)"/>
            </a:endParaRPr>
          </a:p>
          <a:p>
            <a:endParaRPr lang="en-US" dirty="0"/>
          </a:p>
        </p:txBody>
      </p:sp>
      <p:pic>
        <p:nvPicPr>
          <p:cNvPr id="7" name="Picture 6">
            <a:extLst>
              <a:ext uri="{FF2B5EF4-FFF2-40B4-BE49-F238E27FC236}">
                <a16:creationId xmlns:a16="http://schemas.microsoft.com/office/drawing/2014/main" id="{67718087-21D0-4569-BD37-194F2276F64E}"/>
              </a:ext>
            </a:extLst>
          </p:cNvPr>
          <p:cNvPicPr>
            <a:picLocks noChangeAspect="1"/>
          </p:cNvPicPr>
          <p:nvPr/>
        </p:nvPicPr>
        <p:blipFill>
          <a:blip r:embed="rId2"/>
          <a:stretch>
            <a:fillRect/>
          </a:stretch>
        </p:blipFill>
        <p:spPr>
          <a:xfrm>
            <a:off x="2859163" y="2331220"/>
            <a:ext cx="7050448" cy="3704229"/>
          </a:xfrm>
          <a:prstGeom prst="rect">
            <a:avLst/>
          </a:prstGeom>
        </p:spPr>
      </p:pic>
      <p:sp>
        <p:nvSpPr>
          <p:cNvPr id="5" name="Oval 4">
            <a:extLst>
              <a:ext uri="{FF2B5EF4-FFF2-40B4-BE49-F238E27FC236}">
                <a16:creationId xmlns:a16="http://schemas.microsoft.com/office/drawing/2014/main" id="{B5D67A4B-68F5-499C-8805-6730A12D15C2}"/>
              </a:ext>
            </a:extLst>
          </p:cNvPr>
          <p:cNvSpPr/>
          <p:nvPr/>
        </p:nvSpPr>
        <p:spPr>
          <a:xfrm>
            <a:off x="6341190" y="4004724"/>
            <a:ext cx="1901535" cy="18902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12344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1630</TotalTime>
  <Words>2329</Words>
  <Application>Microsoft Office PowerPoint</Application>
  <PresentationFormat>Widescreen</PresentationFormat>
  <Paragraphs>454</Paragraphs>
  <Slides>36</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-apple-system</vt:lpstr>
      <vt:lpstr>Arial</vt:lpstr>
      <vt:lpstr>Calibri</vt:lpstr>
      <vt:lpstr>Calibri (Body)</vt:lpstr>
      <vt:lpstr>Calibri Light</vt:lpstr>
      <vt:lpstr>Cambria Math</vt:lpstr>
      <vt:lpstr>KaTeX_Main</vt:lpstr>
      <vt:lpstr>KaTeX_Math</vt:lpstr>
      <vt:lpstr>Times New Roman</vt:lpstr>
      <vt:lpstr>Wingdings</vt:lpstr>
      <vt:lpstr>Office Theme</vt:lpstr>
      <vt:lpstr>Deep Learning for Sequential Data</vt:lpstr>
      <vt:lpstr>Outline</vt:lpstr>
      <vt:lpstr>Sequential Data</vt:lpstr>
      <vt:lpstr>Formal Definition</vt:lpstr>
      <vt:lpstr>Recurrent Neural Networks1</vt:lpstr>
      <vt:lpstr>Recurrent Neural Networks2</vt:lpstr>
      <vt:lpstr>Recurrent Neural Networks1</vt:lpstr>
      <vt:lpstr>RNN Variants1</vt:lpstr>
      <vt:lpstr>RNN Variants1</vt:lpstr>
      <vt:lpstr>RNN Variants1</vt:lpstr>
      <vt:lpstr>RNN Variants1</vt:lpstr>
      <vt:lpstr>RNN Variants1</vt:lpstr>
      <vt:lpstr>Encoder-Decoder Sequence-to Sequence Architectures1,4</vt:lpstr>
      <vt:lpstr>Encoder-Decoder Sequence-to Sequence Architectures1,4</vt:lpstr>
      <vt:lpstr>Bidirectional RNNs1</vt:lpstr>
      <vt:lpstr>Bidirectional RNNs1,3</vt:lpstr>
      <vt:lpstr>Deep RNNs1,5</vt:lpstr>
      <vt:lpstr>Handling Long Term Dependecies1</vt:lpstr>
      <vt:lpstr>Handling Long Term Dependecies1,7</vt:lpstr>
      <vt:lpstr>Handling Long Term Dependecies1,9</vt:lpstr>
      <vt:lpstr>LSTM1,7,8</vt:lpstr>
      <vt:lpstr>LSTM1,7,8</vt:lpstr>
      <vt:lpstr>LSTM1,7,8</vt:lpstr>
      <vt:lpstr>LSTM1,7,8</vt:lpstr>
      <vt:lpstr>Attention Mechanisms in Recurrent Neural Netowrks10</vt:lpstr>
      <vt:lpstr>Attention Mechanisms in Recurrent Neural Netowrks10</vt:lpstr>
      <vt:lpstr>Attention Mechanisms in Recurrent Neural Netowrks10</vt:lpstr>
      <vt:lpstr>Attention Mechanisms in Recurrent Neural Netowrks10</vt:lpstr>
      <vt:lpstr>Attention Mechanisms in Recurrent Neural Netowrks10</vt:lpstr>
      <vt:lpstr>Key Development in Attention Mechanism10</vt:lpstr>
      <vt:lpstr>Properties of RNNs2</vt:lpstr>
      <vt:lpstr>Applications of RNNs</vt:lpstr>
      <vt:lpstr>Applications of RNNs</vt:lpstr>
      <vt:lpstr>Alternatives to RNNs</vt:lpstr>
      <vt:lpstr>References</vt:lpstr>
      <vt:lpstr>Hands-on LSTM-supported timeseries prediction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Convolutional Neural Networks</dc:title>
  <dc:creator> </dc:creator>
  <cp:lastModifiedBy> </cp:lastModifiedBy>
  <cp:revision>139</cp:revision>
  <dcterms:created xsi:type="dcterms:W3CDTF">2020-10-09T11:08:18Z</dcterms:created>
  <dcterms:modified xsi:type="dcterms:W3CDTF">2021-11-17T11:52:33Z</dcterms:modified>
</cp:coreProperties>
</file>