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326" r:id="rId4"/>
    <p:sldId id="444" r:id="rId5"/>
    <p:sldId id="428" r:id="rId6"/>
    <p:sldId id="430" r:id="rId7"/>
    <p:sldId id="469" r:id="rId8"/>
    <p:sldId id="434" r:id="rId9"/>
    <p:sldId id="435" r:id="rId10"/>
    <p:sldId id="436" r:id="rId11"/>
    <p:sldId id="447" r:id="rId12"/>
    <p:sldId id="438" r:id="rId13"/>
    <p:sldId id="442" r:id="rId14"/>
    <p:sldId id="450" r:id="rId15"/>
    <p:sldId id="451" r:id="rId16"/>
    <p:sldId id="470" r:id="rId17"/>
    <p:sldId id="468" r:id="rId18"/>
    <p:sldId id="452" r:id="rId19"/>
    <p:sldId id="441" r:id="rId20"/>
    <p:sldId id="440" r:id="rId21"/>
    <p:sldId id="443" r:id="rId22"/>
    <p:sldId id="456" r:id="rId23"/>
    <p:sldId id="457" r:id="rId24"/>
    <p:sldId id="458" r:id="rId25"/>
    <p:sldId id="459" r:id="rId26"/>
    <p:sldId id="460" r:id="rId27"/>
    <p:sldId id="455" r:id="rId28"/>
    <p:sldId id="446" r:id="rId29"/>
    <p:sldId id="464" r:id="rId30"/>
    <p:sldId id="465" r:id="rId31"/>
    <p:sldId id="467" r:id="rId32"/>
    <p:sldId id="466" r:id="rId33"/>
    <p:sldId id="463" r:id="rId34"/>
    <p:sldId id="433" r:id="rId35"/>
    <p:sldId id="439" r:id="rId36"/>
    <p:sldId id="264" r:id="rId37"/>
    <p:sldId id="45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0086" autoAdjust="0"/>
  </p:normalViewPr>
  <p:slideViewPr>
    <p:cSldViewPr snapToGrid="0">
      <p:cViewPr varScale="1">
        <p:scale>
          <a:sx n="92" d="100"/>
          <a:sy n="92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37CB-4AE2-4032-AD36-F8C5B3B7C225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6A86D-C467-429D-BB27-E7D4361F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</a:t>
            </a:r>
            <a:r>
              <a:rPr lang="en-US" dirty="0">
                <a:sym typeface="Wingdings" panose="05000000000000000000" pitchFamily="2" charset="2"/>
              </a:rPr>
              <a:t> more details on subsequent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34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&lt;&gt;  </a:t>
            </a:r>
            <a:r>
              <a:rPr lang="en-US" dirty="0">
                <a:sym typeface="Wingdings" panose="05000000000000000000" pitchFamily="2" charset="2"/>
              </a:rPr>
              <a:t> inner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19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Arial" panose="020B0604020202020204" pitchFamily="34" charset="0"/>
              </a:rPr>
              <a:t>Weisfeiler</a:t>
            </a:r>
            <a:r>
              <a:rPr lang="en-US" b="0" i="0" dirty="0">
                <a:effectLst/>
                <a:latin typeface="Arial" panose="020B0604020202020204" pitchFamily="34" charset="0"/>
              </a:rPr>
              <a:t>-Lehman Graph Kernels</a:t>
            </a:r>
            <a:r>
              <a:rPr lang="en-US" b="0" i="0" baseline="30000" dirty="0">
                <a:effectLst/>
                <a:latin typeface="Arial" panose="020B0604020202020204" pitchFamily="34" charset="0"/>
              </a:rPr>
              <a:t>56</a:t>
            </a:r>
            <a:r>
              <a:rPr lang="en-US" b="0" i="0" dirty="0">
                <a:effectLst/>
                <a:latin typeface="Arial" panose="020B0604020202020204" pitchFamily="34" charset="0"/>
              </a:rPr>
              <a:t>: influential</a:t>
            </a:r>
            <a:r>
              <a:rPr lang="en-US" b="0" i="0" dirty="0">
                <a:effectLst/>
                <a:latin typeface="Calibri (Body)"/>
              </a:rPr>
              <a:t> family of kernels</a:t>
            </a:r>
            <a:endParaRPr lang="en-US" dirty="0">
              <a:latin typeface="Calibri (Body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3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1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48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7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 (Body)"/>
              </a:rPr>
              <a:t>Factorization Approaches has been consistently outperformed by more recent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Choose the middle node of a random walk as input and the words right and left of it as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2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that we have just transitioned from t </a:t>
            </a:r>
            <a:r>
              <a:rPr lang="en-US" dirty="0">
                <a:sym typeface="Wingdings" panose="05000000000000000000" pitchFamily="2" charset="2"/>
              </a:rPr>
              <a:t> v</a:t>
            </a:r>
          </a:p>
          <a:p>
            <a:r>
              <a:rPr lang="en-US" dirty="0">
                <a:sym typeface="Wingdings" panose="05000000000000000000" pitchFamily="2" charset="2"/>
              </a:rPr>
              <a:t>X2, X3  are two hops from v</a:t>
            </a:r>
          </a:p>
          <a:p>
            <a:r>
              <a:rPr lang="en-US" dirty="0">
                <a:sym typeface="Wingdings" panose="05000000000000000000" pitchFamily="2" charset="2"/>
              </a:rPr>
              <a:t>Small P keeps the walk local around v</a:t>
            </a:r>
          </a:p>
          <a:p>
            <a:r>
              <a:rPr lang="en-US" dirty="0">
                <a:sym typeface="Wingdings" panose="05000000000000000000" pitchFamily="2" charset="2"/>
              </a:rPr>
              <a:t>Large P makes it less likely to visit an already visited node</a:t>
            </a:r>
          </a:p>
          <a:p>
            <a:r>
              <a:rPr lang="en-US" dirty="0">
                <a:sym typeface="Wingdings" panose="05000000000000000000" pitchFamily="2" charset="2"/>
              </a:rPr>
              <a:t>Q &lt; 1 DFS encourages </a:t>
            </a:r>
            <a:r>
              <a:rPr lang="en-US" dirty="0" err="1">
                <a:sym typeface="Wingdings" panose="05000000000000000000" pitchFamily="2" charset="2"/>
              </a:rPr>
              <a:t>outword</a:t>
            </a:r>
            <a:r>
              <a:rPr lang="en-US" dirty="0">
                <a:sym typeface="Wingdings" panose="05000000000000000000" pitchFamily="2" charset="2"/>
              </a:rPr>
              <a:t> exploration</a:t>
            </a:r>
          </a:p>
          <a:p>
            <a:r>
              <a:rPr lang="en-US" dirty="0">
                <a:sym typeface="Wingdings" panose="05000000000000000000" pitchFamily="2" charset="2"/>
              </a:rPr>
              <a:t>Q &gt; 1 BFS  local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5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distinction is mostly for educational/presentational purposes and does not reflect a clear-cut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43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50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5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18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1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Connectionist </a:t>
            </a:r>
            <a:r>
              <a:rPr lang="en-US" dirty="0">
                <a:sym typeface="Wingdings" panose="05000000000000000000" pitchFamily="2" charset="2"/>
              </a:rPr>
              <a:t> modeling interactions, behaviors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8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11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Messages are among immediate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5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Messages are among immediate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03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Dense vs Sparse graphs</a:t>
            </a:r>
          </a:p>
          <a:p>
            <a:r>
              <a:rPr lang="en-US" dirty="0"/>
              <a:t>Node degree + number of node neighbors</a:t>
            </a:r>
          </a:p>
          <a:p>
            <a:r>
              <a:rPr lang="en-US" dirty="0"/>
              <a:t>The local clustering coefficient of a vertex (node) in a graph quantifies how close its </a:t>
            </a:r>
            <a:r>
              <a:rPr lang="en-US" dirty="0" err="1"/>
              <a:t>neighbours</a:t>
            </a:r>
            <a:r>
              <a:rPr lang="en-US" dirty="0"/>
              <a:t> are to being a clique (complete graph).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Image processing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Skin Region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Louvain: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measures the density of links inside communities compared to links between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1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6A86D-C467-429D-BB27-E7D4361F5A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6773-D3A1-4D38-AE44-D8B6F1CC6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4C01C-CA1F-47A1-A98A-A3BF20F42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43EF0-B6EC-4180-AD2B-4C96522A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8188-03F3-460D-8DA2-A4AEBF7D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2280-63F2-44A7-9552-96D2AB04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5DC1-B826-44B4-B110-C4B22A26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C8999-463A-4141-A8D3-DE663787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79073-3289-4E44-BF76-C965CCEE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D2F2-CFCF-49DC-81C4-F423D59E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45601-5562-45F7-B39C-2331CAF7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65AB3-F184-462D-B5F6-10AFB30B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B1777-E111-4EC0-BD6F-BB1483557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C22AA-9BE8-4E23-B3BC-CCD741D0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3F2F-D9AB-4354-A8D6-2B878D2D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FE39-B17D-43F6-9A1F-27FD4F76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2D40-FB83-4CAE-8394-58FC909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6E64-0774-4FEB-8D12-1A6AB6AB3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60FB-93F1-4FC1-9FF0-E9D64539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C5A6C-07DE-4245-8134-5553FCB0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0EFD2-C752-40C1-A180-542441DF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D97C-87D3-4F75-BB31-2D04BE00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B8717-D189-4C64-8BBB-BD1E6551D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2B2-42E3-4862-907D-4476E898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248E2-1F45-4CFD-82AE-81B3D357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B4C28-0F85-4EDB-BBB6-C645582D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45D9-E4EE-4406-BB1B-8A58A4B5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42E97-F0E0-4F26-9FB1-C499CDB2B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F8B61-A2BA-4EED-81AB-9E31157E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0C156-C74E-4E40-BA54-2B37F653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CD28-8EB0-4B28-A3DF-2E2EB726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767F2-FA79-42E6-B265-092723F3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CFD9-B0C0-4F0D-B609-01C1ED88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B8500-EFB6-4543-9C65-36536C637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46173-95C3-432E-B6C5-F67F2AE3C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E29D0-2175-487B-9C76-5FBAF5B2E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2DC83-EDC1-4F90-91C9-61B7E77AD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47510-A15D-44DB-875E-3221DCD5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DFDCF-0C21-4C3B-BA6C-E8FA24F8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4FFC-84A1-4E8E-BF15-DBEBF452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E4FE-DDA8-4242-92B5-C01937C5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9B46C-B41B-4CBA-AAC6-D6070C17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F6A87-DAF0-4E5F-90FE-A3D0B10D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23124-C289-4EB2-9E25-99B62B74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6F516-9FDD-41CD-9E62-8ED16CD9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F0787-802F-43DB-8981-33072403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9F93B-DB88-4F59-8DD5-3F4CD9B3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C9ED-C726-4160-86C4-422CF13C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1F515-3AD9-4B9B-98EB-64869DA5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1287-9376-4F48-9D1F-E535C20F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68BD9-6955-4472-8FF6-01B4F7D3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36AA3-C046-468C-863C-81CFC0D5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2AF7F-D3C7-4EF4-8C37-6D999539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38A3-1B5E-4C5C-A696-1FFEDC9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437CF-9C9F-49B8-B701-8686F9233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4EB05-A0FF-4305-A1A6-E3D2E74AB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FC5F2-2F13-4AA3-B7E5-B2AF8962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2636-63CF-4375-95FA-9F5CF2CA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61219-AEDD-47C3-8D54-C4F77C4D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E5CF3-27C7-42FE-B600-7902FD0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A8C77-EF5F-4D39-85BE-22EAFC564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F11D8-9BB8-478D-911D-99FA73AED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4D4D-6D07-4578-8E28-92A0274B1B94}" type="datetimeFigureOut">
              <a:rPr lang="en-US" smtClean="0"/>
              <a:t>2022-01-19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E9A6-8BA6-4FF4-B9DE-C9D53D0FC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1B499-236A-4C4C-B76F-32F18140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AA55-9331-46DA-BB8F-9686E49D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diip20201/tutorials/src/master/graph_based_data_science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stanford.edu/data/" TargetMode="External"/><Relationship Id="rId7" Type="http://schemas.openxmlformats.org/officeDocument/2006/relationships/hyperlink" Target="https://www.brandwatch.com/blog/react-influential-men-and-women-2017/" TargetMode="External"/><Relationship Id="rId2" Type="http://schemas.openxmlformats.org/officeDocument/2006/relationships/hyperlink" Target="https://towardsdatascience.com/graph-databases-whats-the-big-deal-ec310b1bc0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o4j.com/developer/graph-data-science/centrality-graph-algorithms/" TargetMode="External"/><Relationship Id="rId5" Type="http://schemas.openxmlformats.org/officeDocument/2006/relationships/hyperlink" Target="https://neo4j.com/blog/how-graphs-enhance-artificial-intelligence/" TargetMode="External"/><Relationship Id="rId4" Type="http://schemas.openxmlformats.org/officeDocument/2006/relationships/hyperlink" Target="https://neo4j.com/blog/announcing-neo4j-for-graph-data-science/#:~:text=Graph%20data%20science%20uses%20multidisciplinary,artificial%20intelligence%20(AI)%20application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graph-embeddings-the-summary-cc6075aba007" TargetMode="External"/><Relationship Id="rId7" Type="http://schemas.openxmlformats.org/officeDocument/2006/relationships/hyperlink" Target="http://www.normastic.fr/wp-content/uploads/2019/05/presentation-03.05.2019.pdf" TargetMode="External"/><Relationship Id="rId2" Type="http://schemas.openxmlformats.org/officeDocument/2006/relationships/hyperlink" Target="https://medium.com/@st3llasia/graph-embedding-techniques-7d5386c88c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903.11835.pdf" TargetMode="External"/><Relationship Id="rId5" Type="http://schemas.openxmlformats.org/officeDocument/2006/relationships/hyperlink" Target="https://d-nb.info/985213434/34" TargetMode="External"/><Relationship Id="rId4" Type="http://schemas.openxmlformats.org/officeDocument/2006/relationships/hyperlink" Target="https://sites.cs.ucsb.edu/~xyan/tutorial/KDD08_graph_partII.pdf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fastforwardlabs.com/2019/10/30/exciting-applications-of-graph-neural-networks.html" TargetMode="External"/><Relationship Id="rId3" Type="http://schemas.openxmlformats.org/officeDocument/2006/relationships/hyperlink" Target="https://towardsdatascience.com/an-intuitive-explanation-of-graphsage-6df9437ee64f" TargetMode="External"/><Relationship Id="rId7" Type="http://schemas.openxmlformats.org/officeDocument/2006/relationships/hyperlink" Target="https://towardsdatascience.com/https-medium-com-aishwaryajadhav-applications-of-graph-neural-networks-1420576be574" TargetMode="External"/><Relationship Id="rId2" Type="http://schemas.openxmlformats.org/officeDocument/2006/relationships/hyperlink" Target="https://www.kaggle.com/ferdzso/knowledge-graph-analysis-with-node2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wardsdatascience.com/a-gentle-introduction-to-graph-neural-network-basics-deepwalk-and-graphsage-db5d540d50b3" TargetMode="External"/><Relationship Id="rId5" Type="http://schemas.openxmlformats.org/officeDocument/2006/relationships/hyperlink" Target="https://medium.com/analytics-vidhya/ohmygraphs-graphsage-and-inductive-representation-learning-ea26d2835331" TargetMode="External"/><Relationship Id="rId10" Type="http://schemas.openxmlformats.org/officeDocument/2006/relationships/hyperlink" Target="https://en.wikipedia.org/wiki/Kosaraju%27s_algorithm" TargetMode="External"/><Relationship Id="rId4" Type="http://schemas.openxmlformats.org/officeDocument/2006/relationships/hyperlink" Target="http://snap.stanford.edu/graphsage/" TargetMode="External"/><Relationship Id="rId9" Type="http://schemas.openxmlformats.org/officeDocument/2006/relationships/hyperlink" Target="https://medium.com/dair-ai/an-illustrated-guide-to-graph-neural-networks-d5564a55178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E9C-9A1A-4C19-B1F0-B24F3A88B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Based Data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E6D03-32BE-40A1-9AB6-34B2632F6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Opportunities, challenges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102624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Algorithms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262"/>
            <a:ext cx="10761324" cy="51669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latin typeface="Calibri (Body)"/>
              </a:rPr>
              <a:t>Node Similarity</a:t>
            </a:r>
            <a:endParaRPr lang="en-US" sz="2800" baseline="30000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pPr marL="457200" lvl="1" indent="0">
              <a:buNone/>
            </a:pPr>
            <a:r>
              <a:rPr lang="en-US" sz="2800" dirty="0">
                <a:latin typeface="Calibri (Body)"/>
              </a:rPr>
              <a:t>Based on:</a:t>
            </a:r>
          </a:p>
          <a:p>
            <a:pPr lvl="1"/>
            <a:r>
              <a:rPr lang="en-US" dirty="0">
                <a:latin typeface="Calibri (Body)"/>
              </a:rPr>
              <a:t>Node’s own features</a:t>
            </a:r>
          </a:p>
          <a:p>
            <a:pPr lvl="1"/>
            <a:r>
              <a:rPr lang="en-US" dirty="0">
                <a:latin typeface="Calibri (Body)"/>
              </a:rPr>
              <a:t>Node’s own and neighbors’ ID/features</a:t>
            </a:r>
          </a:p>
          <a:p>
            <a:pPr lvl="1"/>
            <a:r>
              <a:rPr lang="en-US" dirty="0">
                <a:latin typeface="Calibri (Body)"/>
              </a:rPr>
              <a:t>Similar neighbors (recursive definition)</a:t>
            </a:r>
          </a:p>
          <a:p>
            <a:pPr lvl="1"/>
            <a:r>
              <a:rPr lang="en-US" dirty="0">
                <a:latin typeface="Calibri (Body)"/>
              </a:rPr>
              <a:t>Graph topology</a:t>
            </a:r>
          </a:p>
          <a:p>
            <a:pPr lvl="1"/>
            <a:r>
              <a:rPr lang="en-US" dirty="0">
                <a:latin typeface="Calibri (Body)"/>
              </a:rPr>
              <a:t>Any combination of the above </a:t>
            </a:r>
          </a:p>
          <a:p>
            <a:pPr lvl="1"/>
            <a:endParaRPr lang="en-US" dirty="0">
              <a:latin typeface="Calibri (Body)"/>
            </a:endParaRPr>
          </a:p>
          <a:p>
            <a:pPr marL="457200" lvl="1" indent="0">
              <a:buNone/>
            </a:pPr>
            <a:r>
              <a:rPr lang="en-US" dirty="0">
                <a:latin typeface="Calibri (Body)"/>
              </a:rPr>
              <a:t>Use cases:</a:t>
            </a:r>
          </a:p>
          <a:p>
            <a:pPr lvl="1"/>
            <a:r>
              <a:rPr lang="en-US" dirty="0">
                <a:latin typeface="Calibri (Body)"/>
              </a:rPr>
              <a:t>Entity matching/resolution</a:t>
            </a:r>
            <a:r>
              <a:rPr lang="en-US" baseline="30000" dirty="0">
                <a:latin typeface="Calibri (Body)"/>
              </a:rPr>
              <a:t>31</a:t>
            </a:r>
          </a:p>
          <a:p>
            <a:pPr lvl="1"/>
            <a:r>
              <a:rPr lang="en-US" dirty="0">
                <a:latin typeface="Calibri (Body)"/>
              </a:rPr>
              <a:t>Recommendations (e.g., ‘Customers who brought this item also brought..’)</a:t>
            </a:r>
          </a:p>
          <a:p>
            <a:pPr lvl="1"/>
            <a:r>
              <a:rPr lang="en-US" dirty="0">
                <a:latin typeface="Calibri (Body)"/>
              </a:rPr>
              <a:t>etc.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52174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Algorithms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412"/>
            <a:ext cx="10761324" cy="51669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latin typeface="Calibri (Body)"/>
              </a:rPr>
              <a:t>Centrality</a:t>
            </a:r>
            <a:r>
              <a:rPr lang="en-US" sz="2800" baseline="30000" dirty="0">
                <a:latin typeface="Calibri (Body)"/>
              </a:rPr>
              <a:t>11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r>
              <a:rPr lang="en-US" sz="2800" dirty="0">
                <a:latin typeface="Calibri (Body)"/>
              </a:rPr>
              <a:t>Variations:</a:t>
            </a:r>
          </a:p>
          <a:p>
            <a:pPr lvl="2"/>
            <a:r>
              <a:rPr lang="en-US" sz="2400" dirty="0">
                <a:latin typeface="Calibri (Body)"/>
              </a:rPr>
              <a:t>Degree Centrality: nodes with lots of direct connections</a:t>
            </a:r>
            <a:endParaRPr lang="en-US" sz="2400" baseline="30000" dirty="0">
              <a:latin typeface="Calibri (Body)"/>
            </a:endParaRPr>
          </a:p>
          <a:p>
            <a:pPr lvl="2"/>
            <a:r>
              <a:rPr lang="en-US" sz="2400" dirty="0">
                <a:latin typeface="Calibri (Body)"/>
              </a:rPr>
              <a:t>Closeness Centrality: nodes that can reach other nodes with few hops</a:t>
            </a:r>
            <a:endParaRPr lang="en-US" sz="2400" baseline="30000" dirty="0">
              <a:latin typeface="Calibri (Body)"/>
            </a:endParaRPr>
          </a:p>
          <a:p>
            <a:pPr lvl="2"/>
            <a:r>
              <a:rPr lang="en-US" sz="2400" dirty="0">
                <a:latin typeface="Calibri (Body)"/>
              </a:rPr>
              <a:t>Betweenness Centrality: nodes that sit on the shortest path of lots of pairs of other nodes</a:t>
            </a:r>
            <a:endParaRPr lang="en-US" sz="2400" baseline="30000" dirty="0">
              <a:latin typeface="Calibri (Body)"/>
            </a:endParaRPr>
          </a:p>
          <a:p>
            <a:pPr lvl="2"/>
            <a:r>
              <a:rPr lang="en-US" sz="2400" dirty="0">
                <a:latin typeface="Calibri (Body)"/>
              </a:rPr>
              <a:t>Eigenvector Centrality: nodes that are transitively connected to other important nodes</a:t>
            </a:r>
          </a:p>
          <a:p>
            <a:pPr lvl="2"/>
            <a:endParaRPr lang="en-US" sz="2400" baseline="30000" dirty="0">
              <a:latin typeface="Calibri (Body)"/>
            </a:endParaRPr>
          </a:p>
          <a:p>
            <a:pPr lvl="2"/>
            <a:endParaRPr lang="en-US" sz="2400" baseline="30000" dirty="0">
              <a:latin typeface="Calibri (Body)"/>
            </a:endParaRPr>
          </a:p>
          <a:p>
            <a:pPr lvl="1"/>
            <a:r>
              <a:rPr lang="en-US" sz="2800" dirty="0">
                <a:latin typeface="Calibri (Body)"/>
              </a:rPr>
              <a:t>Use Cases:</a:t>
            </a:r>
          </a:p>
          <a:p>
            <a:pPr lvl="2"/>
            <a:r>
              <a:rPr lang="en-US" sz="2400" dirty="0">
                <a:latin typeface="Calibri (Body)"/>
              </a:rPr>
              <a:t>Identification of social media influencers</a:t>
            </a:r>
            <a:r>
              <a:rPr lang="en-US" sz="2400" baseline="30000" dirty="0">
                <a:latin typeface="Calibri (Body)"/>
              </a:rPr>
              <a:t>12,13</a:t>
            </a:r>
          </a:p>
          <a:p>
            <a:pPr lvl="2"/>
            <a:r>
              <a:rPr lang="en-US" sz="2400" dirty="0">
                <a:latin typeface="Calibri (Body)"/>
              </a:rPr>
              <a:t>Fighting fraud and terrorism</a:t>
            </a:r>
            <a:r>
              <a:rPr lang="en-US" sz="2400" baseline="30000" dirty="0">
                <a:latin typeface="Calibri (Body)"/>
              </a:rPr>
              <a:t>14,15,16</a:t>
            </a:r>
          </a:p>
          <a:p>
            <a:pPr lvl="2"/>
            <a:r>
              <a:rPr lang="en-US" sz="2400" dirty="0">
                <a:latin typeface="Calibri (Body)"/>
              </a:rPr>
              <a:t>Predicting flow in traffic, delivery and telecommunications systems</a:t>
            </a:r>
            <a:r>
              <a:rPr lang="en-US" sz="2400" baseline="30000" dirty="0">
                <a:latin typeface="Calibri (Body)"/>
              </a:rPr>
              <a:t>17,18</a:t>
            </a:r>
          </a:p>
          <a:p>
            <a:pPr lvl="2"/>
            <a:r>
              <a:rPr lang="en-US" sz="2400" dirty="0">
                <a:latin typeface="Calibri (Body)"/>
              </a:rPr>
              <a:t>etc.</a:t>
            </a:r>
            <a:endParaRPr lang="en-US" sz="2400" baseline="30000" dirty="0">
              <a:latin typeface="Calibri (Body)"/>
            </a:endParaRPr>
          </a:p>
          <a:p>
            <a:pPr lvl="2"/>
            <a:endParaRPr lang="en-US" sz="2400" dirty="0">
              <a:latin typeface="Calibri (Body)"/>
            </a:endParaRPr>
          </a:p>
          <a:p>
            <a:pPr lvl="2"/>
            <a:endParaRPr lang="en-US" baseline="30000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7F069-86DA-48D2-9596-7E4C20873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858" y="104658"/>
            <a:ext cx="33528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Algorithms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262"/>
            <a:ext cx="10761324" cy="516691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latin typeface="Calibri (Body)"/>
              </a:rPr>
              <a:t>Path Finding</a:t>
            </a:r>
            <a:r>
              <a:rPr lang="en-US" sz="2800" baseline="30000" dirty="0">
                <a:latin typeface="Calibri (Body)"/>
              </a:rPr>
              <a:t>5</a:t>
            </a:r>
          </a:p>
          <a:p>
            <a:r>
              <a:rPr lang="en-US" dirty="0">
                <a:latin typeface="Calibri (Body)"/>
              </a:rPr>
              <a:t>Algorithms</a:t>
            </a:r>
          </a:p>
          <a:p>
            <a:pPr lvl="1"/>
            <a:r>
              <a:rPr lang="en-US" dirty="0">
                <a:latin typeface="Calibri (Body)"/>
              </a:rPr>
              <a:t>Shortest Path</a:t>
            </a:r>
          </a:p>
          <a:p>
            <a:pPr lvl="1"/>
            <a:r>
              <a:rPr lang="en-US" dirty="0">
                <a:latin typeface="Calibri (Body)"/>
              </a:rPr>
              <a:t>A*</a:t>
            </a:r>
          </a:p>
          <a:p>
            <a:pPr lvl="1"/>
            <a:r>
              <a:rPr lang="en-US" dirty="0">
                <a:latin typeface="Calibri (Body)"/>
              </a:rPr>
              <a:t>Yen’s k-shortest paths</a:t>
            </a:r>
          </a:p>
          <a:p>
            <a:pPr lvl="1"/>
            <a:r>
              <a:rPr lang="en-US" dirty="0">
                <a:latin typeface="Calibri (Body)"/>
              </a:rPr>
              <a:t>All pairs shortest path</a:t>
            </a:r>
          </a:p>
          <a:p>
            <a:pPr lvl="1"/>
            <a:r>
              <a:rPr lang="en-US" dirty="0">
                <a:latin typeface="Calibri (Body)"/>
              </a:rPr>
              <a:t>Single source shortest path</a:t>
            </a:r>
          </a:p>
          <a:p>
            <a:pPr lvl="1"/>
            <a:r>
              <a:rPr lang="en-US" dirty="0">
                <a:latin typeface="Calibri (Body)"/>
              </a:rPr>
              <a:t>Minimum Spanning Tree</a:t>
            </a:r>
          </a:p>
          <a:p>
            <a:pPr lvl="1"/>
            <a:r>
              <a:rPr lang="en-US" dirty="0">
                <a:latin typeface="Calibri (Body)"/>
              </a:rPr>
              <a:t>Random Walks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Use cases</a:t>
            </a:r>
          </a:p>
          <a:p>
            <a:pPr lvl="1"/>
            <a:r>
              <a:rPr lang="en-US" dirty="0">
                <a:latin typeface="Calibri (Body)"/>
              </a:rPr>
              <a:t>Directions between two physical locations</a:t>
            </a:r>
          </a:p>
          <a:p>
            <a:pPr lvl="1"/>
            <a:r>
              <a:rPr lang="en-US" dirty="0">
                <a:latin typeface="Calibri (Body)"/>
              </a:rPr>
              <a:t>Degrees of separation between people</a:t>
            </a:r>
          </a:p>
          <a:p>
            <a:pPr lvl="1"/>
            <a:r>
              <a:rPr lang="en-US" dirty="0">
                <a:latin typeface="Calibri (Body)"/>
              </a:rPr>
              <a:t>Travel Planning</a:t>
            </a:r>
            <a:r>
              <a:rPr lang="en-US" baseline="30000" dirty="0">
                <a:latin typeface="Calibri (Body)"/>
              </a:rPr>
              <a:t>20, 21</a:t>
            </a:r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Financial Analysis</a:t>
            </a:r>
            <a:r>
              <a:rPr lang="en-US" baseline="30000" dirty="0">
                <a:latin typeface="Calibri (Body)"/>
              </a:rPr>
              <a:t>19</a:t>
            </a:r>
          </a:p>
          <a:p>
            <a:pPr lvl="1"/>
            <a:r>
              <a:rPr lang="en-US" dirty="0">
                <a:latin typeface="Calibri (Body)"/>
              </a:rPr>
              <a:t>Graph Embeddings</a:t>
            </a:r>
            <a:r>
              <a:rPr lang="en-US" baseline="30000" dirty="0">
                <a:solidFill>
                  <a:srgbClr val="FF0000"/>
                </a:solidFill>
                <a:latin typeface="Calibri (Body)"/>
              </a:rPr>
              <a:t>**</a:t>
            </a:r>
            <a:endParaRPr lang="en-US" dirty="0">
              <a:solidFill>
                <a:srgbClr val="FF0000"/>
              </a:solidFill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etc.</a:t>
            </a:r>
          </a:p>
        </p:txBody>
      </p:sp>
      <p:pic>
        <p:nvPicPr>
          <p:cNvPr id="1026" name="Picture 2" descr="Shortest path problem - Wikipedia">
            <a:extLst>
              <a:ext uri="{FF2B5EF4-FFF2-40B4-BE49-F238E27FC236}">
                <a16:creationId xmlns:a16="http://schemas.microsoft.com/office/drawing/2014/main" id="{A1D211B2-5A96-45D6-B8FA-AB0019DFD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41" y="2054646"/>
            <a:ext cx="3882921" cy="21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3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E9C-9A1A-4C19-B1F0-B24F3A88B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Graph Aware ML/AI Techniques</a:t>
            </a:r>
          </a:p>
        </p:txBody>
      </p:sp>
    </p:spTree>
    <p:extLst>
      <p:ext uri="{BB962C8B-B14F-4D97-AF65-F5344CB8AC3E}">
        <p14:creationId xmlns:p14="http://schemas.microsoft.com/office/powerpoint/2010/main" val="127484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Kernels</a:t>
            </a:r>
            <a:r>
              <a:rPr lang="en-US" baseline="30000" dirty="0"/>
              <a:t>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i="1" dirty="0">
                <a:latin typeface="Calibri (Body)"/>
              </a:rPr>
              <a:t>Graph Kernels</a:t>
            </a:r>
            <a:r>
              <a:rPr lang="en-US" dirty="0">
                <a:latin typeface="Calibri (Body)"/>
              </a:rPr>
              <a:t> can be </a:t>
            </a:r>
            <a:r>
              <a:rPr lang="en-US" sz="2800" dirty="0">
                <a:latin typeface="Calibri (Body)"/>
              </a:rPr>
              <a:t>intuitively</a:t>
            </a:r>
            <a:r>
              <a:rPr lang="en-US" dirty="0">
                <a:latin typeface="Calibri (Body)"/>
              </a:rPr>
              <a:t> understood as functions quantifying the similarity of pairs of graphs.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A41306-7F20-4A39-8D9D-6402204593CC}"/>
              </a:ext>
            </a:extLst>
          </p:cNvPr>
          <p:cNvSpPr/>
          <p:nvPr/>
        </p:nvSpPr>
        <p:spPr>
          <a:xfrm>
            <a:off x="2290851" y="4037542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584F18-22E8-45C8-867B-E199EA03E797}"/>
              </a:ext>
            </a:extLst>
          </p:cNvPr>
          <p:cNvSpPr/>
          <p:nvPr/>
        </p:nvSpPr>
        <p:spPr>
          <a:xfrm>
            <a:off x="1249648" y="3956506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ED2EF5-B6BC-44CF-A60F-D3553A9BD4CF}"/>
              </a:ext>
            </a:extLst>
          </p:cNvPr>
          <p:cNvSpPr/>
          <p:nvPr/>
        </p:nvSpPr>
        <p:spPr>
          <a:xfrm>
            <a:off x="3238466" y="4540135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40BF8B-C5F7-4020-A96E-A730ACC8B66D}"/>
              </a:ext>
            </a:extLst>
          </p:cNvPr>
          <p:cNvCxnSpPr>
            <a:cxnSpLocks/>
            <a:stCxn id="32" idx="2"/>
            <a:endCxn id="33" idx="6"/>
          </p:cNvCxnSpPr>
          <p:nvPr/>
        </p:nvCxnSpPr>
        <p:spPr>
          <a:xfrm flipH="1" flipV="1">
            <a:off x="1816302" y="4181102"/>
            <a:ext cx="474549" cy="81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ACA4D8-76EF-4DB6-A0F7-F9710151026D}"/>
              </a:ext>
            </a:extLst>
          </p:cNvPr>
          <p:cNvCxnSpPr>
            <a:cxnSpLocks/>
            <a:stCxn id="32" idx="5"/>
            <a:endCxn id="34" idx="1"/>
          </p:cNvCxnSpPr>
          <p:nvPr/>
        </p:nvCxnSpPr>
        <p:spPr>
          <a:xfrm>
            <a:off x="2774520" y="4420951"/>
            <a:ext cx="546931" cy="184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016C60A-25EA-4176-9465-82CE61D8E726}"/>
              </a:ext>
            </a:extLst>
          </p:cNvPr>
          <p:cNvSpPr/>
          <p:nvPr/>
        </p:nvSpPr>
        <p:spPr>
          <a:xfrm>
            <a:off x="5950035" y="4407148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84056B-4085-49CA-B535-55A9B8085E07}"/>
              </a:ext>
            </a:extLst>
          </p:cNvPr>
          <p:cNvSpPr/>
          <p:nvPr/>
        </p:nvSpPr>
        <p:spPr>
          <a:xfrm>
            <a:off x="4304516" y="4598615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0122F2-B905-4D1F-A6E1-DCB836EC7C0C}"/>
              </a:ext>
            </a:extLst>
          </p:cNvPr>
          <p:cNvSpPr/>
          <p:nvPr/>
        </p:nvSpPr>
        <p:spPr>
          <a:xfrm>
            <a:off x="5592303" y="5252217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C3284E-B9B1-42FC-8CDE-44391683D275}"/>
              </a:ext>
            </a:extLst>
          </p:cNvPr>
          <p:cNvCxnSpPr>
            <a:cxnSpLocks/>
            <a:stCxn id="51" idx="3"/>
            <a:endCxn id="38" idx="0"/>
          </p:cNvCxnSpPr>
          <p:nvPr/>
        </p:nvCxnSpPr>
        <p:spPr>
          <a:xfrm>
            <a:off x="4587842" y="3763219"/>
            <a:ext cx="1" cy="835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44347A-B3A0-43C7-91A4-94676AAD5028}"/>
              </a:ext>
            </a:extLst>
          </p:cNvPr>
          <p:cNvCxnSpPr>
            <a:cxnSpLocks/>
            <a:stCxn id="37" idx="4"/>
            <a:endCxn id="39" idx="7"/>
          </p:cNvCxnSpPr>
          <p:nvPr/>
        </p:nvCxnSpPr>
        <p:spPr>
          <a:xfrm flipH="1">
            <a:off x="6075972" y="4856339"/>
            <a:ext cx="157390" cy="461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DF4ADC-CA1B-4D0D-9370-EE2058BBAA2B}"/>
              </a:ext>
            </a:extLst>
          </p:cNvPr>
          <p:cNvCxnSpPr>
            <a:cxnSpLocks/>
            <a:stCxn id="39" idx="2"/>
            <a:endCxn id="38" idx="5"/>
          </p:cNvCxnSpPr>
          <p:nvPr/>
        </p:nvCxnSpPr>
        <p:spPr>
          <a:xfrm flipH="1" flipV="1">
            <a:off x="4788184" y="4982024"/>
            <a:ext cx="804118" cy="4947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7B5F90EB-C9FB-45B9-9258-81B811527D2E}"/>
              </a:ext>
            </a:extLst>
          </p:cNvPr>
          <p:cNvSpPr/>
          <p:nvPr/>
        </p:nvSpPr>
        <p:spPr>
          <a:xfrm>
            <a:off x="7821484" y="3530760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0D7FA9-0AA2-4388-8E23-F77F037EA344}"/>
              </a:ext>
            </a:extLst>
          </p:cNvPr>
          <p:cNvSpPr/>
          <p:nvPr/>
        </p:nvSpPr>
        <p:spPr>
          <a:xfrm>
            <a:off x="6941679" y="4713686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BE348E0-C9A0-4C31-92DA-A4F523FA6F29}"/>
              </a:ext>
            </a:extLst>
          </p:cNvPr>
          <p:cNvSpPr/>
          <p:nvPr/>
        </p:nvSpPr>
        <p:spPr>
          <a:xfrm>
            <a:off x="8229466" y="4934622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26C83E-096A-435A-A51F-4E85742DBD8A}"/>
              </a:ext>
            </a:extLst>
          </p:cNvPr>
          <p:cNvCxnSpPr>
            <a:cxnSpLocks/>
            <a:stCxn id="43" idx="3"/>
            <a:endCxn id="44" idx="0"/>
          </p:cNvCxnSpPr>
          <p:nvPr/>
        </p:nvCxnSpPr>
        <p:spPr>
          <a:xfrm flipH="1">
            <a:off x="7225006" y="3914169"/>
            <a:ext cx="679463" cy="799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997445-C760-4951-A2B0-5E82B0C32B64}"/>
              </a:ext>
            </a:extLst>
          </p:cNvPr>
          <p:cNvCxnSpPr>
            <a:cxnSpLocks/>
            <a:stCxn id="53" idx="2"/>
            <a:endCxn id="43" idx="6"/>
          </p:cNvCxnSpPr>
          <p:nvPr/>
        </p:nvCxnSpPr>
        <p:spPr>
          <a:xfrm flipH="1">
            <a:off x="8388138" y="3685626"/>
            <a:ext cx="824289" cy="69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82BF30F9-DA66-4394-BF9F-AEC19289AC9A}"/>
              </a:ext>
            </a:extLst>
          </p:cNvPr>
          <p:cNvSpPr/>
          <p:nvPr/>
        </p:nvSpPr>
        <p:spPr>
          <a:xfrm>
            <a:off x="2115278" y="5026678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C352D8-7A3A-4619-AE26-685A3E3683B7}"/>
              </a:ext>
            </a:extLst>
          </p:cNvPr>
          <p:cNvCxnSpPr>
            <a:cxnSpLocks/>
            <a:stCxn id="32" idx="4"/>
            <a:endCxn id="49" idx="0"/>
          </p:cNvCxnSpPr>
          <p:nvPr/>
        </p:nvCxnSpPr>
        <p:spPr>
          <a:xfrm flipH="1">
            <a:off x="2398605" y="4486733"/>
            <a:ext cx="175573" cy="539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2BAE1088-D767-4332-ABD8-8FFF8673FD7F}"/>
              </a:ext>
            </a:extLst>
          </p:cNvPr>
          <p:cNvSpPr/>
          <p:nvPr/>
        </p:nvSpPr>
        <p:spPr>
          <a:xfrm>
            <a:off x="4504857" y="3379810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A169DAA-A61D-490F-B92B-D7FCB3912251}"/>
              </a:ext>
            </a:extLst>
          </p:cNvPr>
          <p:cNvCxnSpPr>
            <a:cxnSpLocks/>
            <a:stCxn id="62" idx="1"/>
            <a:endCxn id="51" idx="7"/>
          </p:cNvCxnSpPr>
          <p:nvPr/>
        </p:nvCxnSpPr>
        <p:spPr>
          <a:xfrm flipH="1" flipV="1">
            <a:off x="4988526" y="3445592"/>
            <a:ext cx="932809" cy="494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FE68BD5C-A7A3-4C7E-9ED4-C6C50E839F93}"/>
              </a:ext>
            </a:extLst>
          </p:cNvPr>
          <p:cNvSpPr/>
          <p:nvPr/>
        </p:nvSpPr>
        <p:spPr>
          <a:xfrm>
            <a:off x="9212427" y="3461030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FB4AB3-CC84-4902-B2C1-9C71B76EE619}"/>
              </a:ext>
            </a:extLst>
          </p:cNvPr>
          <p:cNvCxnSpPr>
            <a:cxnSpLocks/>
            <a:stCxn id="45" idx="2"/>
            <a:endCxn id="44" idx="5"/>
          </p:cNvCxnSpPr>
          <p:nvPr/>
        </p:nvCxnSpPr>
        <p:spPr>
          <a:xfrm flipH="1" flipV="1">
            <a:off x="7425348" y="5097095"/>
            <a:ext cx="804118" cy="62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FE6F80D-6CB4-416D-8F7C-7872C587ED24}"/>
              </a:ext>
            </a:extLst>
          </p:cNvPr>
          <p:cNvSpPr txBox="1"/>
          <p:nvPr/>
        </p:nvSpPr>
        <p:spPr>
          <a:xfrm>
            <a:off x="1987984" y="5613954"/>
            <a:ext cx="56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</a:t>
            </a:r>
            <a:r>
              <a:rPr lang="en-US" sz="2000" b="1" baseline="-25000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98DC57-5540-4ECE-BA2B-82984991467E}"/>
              </a:ext>
            </a:extLst>
          </p:cNvPr>
          <p:cNvSpPr txBox="1"/>
          <p:nvPr/>
        </p:nvSpPr>
        <p:spPr>
          <a:xfrm>
            <a:off x="5241528" y="5609351"/>
            <a:ext cx="56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</a:t>
            </a:r>
            <a:r>
              <a:rPr lang="en-US" sz="2000" b="1" baseline="-25000" dirty="0"/>
              <a:t>2</a:t>
            </a:r>
            <a:endParaRPr lang="en-US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374008-24E1-42AE-9A06-F94187EA6FEF}"/>
              </a:ext>
            </a:extLst>
          </p:cNvPr>
          <p:cNvSpPr txBox="1"/>
          <p:nvPr/>
        </p:nvSpPr>
        <p:spPr>
          <a:xfrm>
            <a:off x="8069061" y="5613954"/>
            <a:ext cx="56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</a:t>
            </a:r>
            <a:r>
              <a:rPr lang="en-US" sz="2000" b="1" baseline="-25000" dirty="0"/>
              <a:t>3</a:t>
            </a:r>
            <a:endParaRPr lang="en-US" sz="20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38CC47-C267-434D-A317-C18A3F4761A5}"/>
              </a:ext>
            </a:extLst>
          </p:cNvPr>
          <p:cNvSpPr txBox="1"/>
          <p:nvPr/>
        </p:nvSpPr>
        <p:spPr>
          <a:xfrm>
            <a:off x="9007748" y="4966745"/>
            <a:ext cx="3148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Kernel based on shortest paths: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Sim (G</a:t>
            </a:r>
            <a:r>
              <a:rPr lang="en-US" sz="2000" b="1" baseline="-25000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, G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) = 0.98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Sim (G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, G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) = 0.90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Sim (G</a:t>
            </a:r>
            <a:r>
              <a:rPr lang="en-US" sz="2000" b="1" baseline="-25000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, G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) = 0.86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63D2C86-D8A5-462D-A581-B3BD5E144C59}"/>
              </a:ext>
            </a:extLst>
          </p:cNvPr>
          <p:cNvSpPr/>
          <p:nvPr/>
        </p:nvSpPr>
        <p:spPr>
          <a:xfrm>
            <a:off x="2696246" y="3204404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791EAB9-291A-4C82-8431-CCC7B39742A6}"/>
              </a:ext>
            </a:extLst>
          </p:cNvPr>
          <p:cNvCxnSpPr>
            <a:cxnSpLocks/>
            <a:stCxn id="48" idx="4"/>
            <a:endCxn id="32" idx="7"/>
          </p:cNvCxnSpPr>
          <p:nvPr/>
        </p:nvCxnSpPr>
        <p:spPr>
          <a:xfrm flipH="1">
            <a:off x="2774520" y="3653595"/>
            <a:ext cx="205053" cy="4497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3AC22EB-2227-41D4-A1EE-CB3ABBEF9EA5}"/>
              </a:ext>
            </a:extLst>
          </p:cNvPr>
          <p:cNvSpPr/>
          <p:nvPr/>
        </p:nvSpPr>
        <p:spPr>
          <a:xfrm>
            <a:off x="9095175" y="4268430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F2C74AE-5B63-4025-AB88-6C7E56373EE4}"/>
              </a:ext>
            </a:extLst>
          </p:cNvPr>
          <p:cNvCxnSpPr>
            <a:cxnSpLocks/>
            <a:stCxn id="53" idx="4"/>
            <a:endCxn id="60" idx="0"/>
          </p:cNvCxnSpPr>
          <p:nvPr/>
        </p:nvCxnSpPr>
        <p:spPr>
          <a:xfrm flipH="1">
            <a:off x="9378502" y="3910221"/>
            <a:ext cx="117252" cy="358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944D7DEF-9F74-4257-8E48-C4CA402450A8}"/>
              </a:ext>
            </a:extLst>
          </p:cNvPr>
          <p:cNvSpPr/>
          <p:nvPr/>
        </p:nvSpPr>
        <p:spPr>
          <a:xfrm>
            <a:off x="5838350" y="3429268"/>
            <a:ext cx="566654" cy="449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DC02AB8-3479-4EB4-8606-32BC876091AF}"/>
              </a:ext>
            </a:extLst>
          </p:cNvPr>
          <p:cNvCxnSpPr>
            <a:cxnSpLocks/>
            <a:stCxn id="37" idx="0"/>
            <a:endCxn id="62" idx="4"/>
          </p:cNvCxnSpPr>
          <p:nvPr/>
        </p:nvCxnSpPr>
        <p:spPr>
          <a:xfrm flipH="1" flipV="1">
            <a:off x="6121677" y="3878459"/>
            <a:ext cx="111685" cy="528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7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Kernels</a:t>
            </a:r>
            <a:r>
              <a:rPr lang="en-US" baseline="30000" dirty="0"/>
              <a:t>32,33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0" indent="0">
              <a:buNone/>
            </a:pPr>
            <a:r>
              <a:rPr lang="en-US" dirty="0">
                <a:latin typeface="Calibri (Body)"/>
              </a:rPr>
              <a:t>What is a graph kernel?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Map two graphs 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1</a:t>
            </a:r>
            <a:r>
              <a:rPr lang="en-US" dirty="0">
                <a:latin typeface="Calibri (Body)"/>
              </a:rPr>
              <a:t> and 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2</a:t>
            </a:r>
            <a:r>
              <a:rPr lang="en-US" dirty="0">
                <a:latin typeface="Calibri (Body)"/>
              </a:rPr>
              <a:t> using mapping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 (Body)"/>
              </a:rPr>
              <a:t>into feature space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endParaRPr lang="en-US" i="1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Measure their similarity in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 (Body)"/>
              </a:rPr>
              <a:t>as </a:t>
            </a:r>
            <a:r>
              <a:rPr lang="en-US" i="1" dirty="0">
                <a:latin typeface="Calibri (Body)"/>
              </a:rPr>
              <a:t>&lt;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1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 (Body)"/>
              </a:rPr>
              <a:t>,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1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 (Body)"/>
              </a:rPr>
              <a:t>&gt;</a:t>
            </a:r>
          </a:p>
          <a:p>
            <a:pPr lvl="1"/>
            <a:r>
              <a:rPr lang="en-US" b="1" dirty="0">
                <a:latin typeface="Calibri (Body)"/>
              </a:rPr>
              <a:t>Actualize kernel trick</a:t>
            </a:r>
            <a:r>
              <a:rPr lang="en-US" dirty="0">
                <a:latin typeface="Calibri (Body)"/>
              </a:rPr>
              <a:t>: devise kernel function </a:t>
            </a:r>
            <a:r>
              <a:rPr lang="en-US" i="1" dirty="0">
                <a:latin typeface="Calibri (Body)"/>
              </a:rPr>
              <a:t>k</a:t>
            </a:r>
            <a:r>
              <a:rPr lang="en-US" dirty="0">
                <a:latin typeface="Calibri (Body)"/>
              </a:rPr>
              <a:t> such </a:t>
            </a:r>
            <a:r>
              <a:rPr lang="en-US" i="1" dirty="0">
                <a:latin typeface="Calibri (Body)"/>
              </a:rPr>
              <a:t>k</a:t>
            </a:r>
            <a:r>
              <a:rPr lang="en-US" dirty="0">
                <a:latin typeface="Calibri (Body)"/>
              </a:rPr>
              <a:t>(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1</a:t>
            </a:r>
            <a:r>
              <a:rPr lang="en-US" dirty="0">
                <a:latin typeface="Calibri (Body)"/>
              </a:rPr>
              <a:t>, 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2</a:t>
            </a:r>
            <a:r>
              <a:rPr lang="en-US" dirty="0">
                <a:latin typeface="Calibri (Body)"/>
              </a:rPr>
              <a:t>) = </a:t>
            </a:r>
            <a:r>
              <a:rPr lang="en-US" i="1" dirty="0">
                <a:latin typeface="Calibri (Body)"/>
              </a:rPr>
              <a:t>&lt;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1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 (Body)"/>
              </a:rPr>
              <a:t>,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 (Body)"/>
              </a:rPr>
              <a:t>g</a:t>
            </a:r>
            <a:r>
              <a:rPr lang="en-US" i="1" baseline="-25000" dirty="0">
                <a:latin typeface="Calibri (Body)"/>
              </a:rPr>
              <a:t>1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 (Body)"/>
              </a:rPr>
              <a:t>&gt;</a:t>
            </a:r>
            <a:endParaRPr lang="en-US" dirty="0">
              <a:latin typeface="Calibri (Body)"/>
            </a:endParaRP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7565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Kernels</a:t>
            </a:r>
            <a:r>
              <a:rPr lang="en-US" baseline="30000" dirty="0"/>
              <a:t>32,33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 (Body)"/>
              </a:rPr>
              <a:t>Requirement for graph kernel functions: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Positive definite (in order to be a valid kernel function)</a:t>
            </a:r>
          </a:p>
          <a:p>
            <a:pPr lvl="1"/>
            <a:r>
              <a:rPr lang="en-US" dirty="0">
                <a:latin typeface="Calibri (Body)"/>
              </a:rPr>
              <a:t>Expressive</a:t>
            </a:r>
          </a:p>
          <a:p>
            <a:pPr lvl="2"/>
            <a:r>
              <a:rPr lang="en-US" dirty="0">
                <a:latin typeface="Calibri (Body)"/>
              </a:rPr>
              <a:t>define a non-trivial measure of similarity on graphs</a:t>
            </a:r>
          </a:p>
          <a:p>
            <a:pPr lvl="2"/>
            <a:r>
              <a:rPr lang="en-US" dirty="0">
                <a:latin typeface="Calibri (Body)"/>
              </a:rPr>
              <a:t>represent subgraph features that allow to tell if the topology, node and edge labels of two graphs are similar</a:t>
            </a:r>
          </a:p>
          <a:p>
            <a:pPr lvl="1"/>
            <a:r>
              <a:rPr lang="en-US" dirty="0">
                <a:latin typeface="Calibri (Body)"/>
              </a:rPr>
              <a:t>Applicable to a wide range of graphs</a:t>
            </a:r>
          </a:p>
          <a:p>
            <a:pPr lvl="1"/>
            <a:r>
              <a:rPr lang="en-US" dirty="0">
                <a:latin typeface="Calibri (Body)"/>
              </a:rPr>
              <a:t>Efficient to compute</a:t>
            </a:r>
          </a:p>
          <a:p>
            <a:pPr marL="457200" lvl="1" indent="0" algn="ctr">
              <a:buNone/>
            </a:pP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9031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Kernels</a:t>
            </a:r>
            <a:r>
              <a:rPr lang="en-US" baseline="30000" dirty="0"/>
              <a:t>32,33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093067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 (Body)"/>
              </a:rPr>
              <a:t>Graph Kernel variants</a:t>
            </a:r>
            <a:r>
              <a:rPr lang="en-US" baseline="30000" dirty="0">
                <a:latin typeface="Calibri (Body)"/>
              </a:rPr>
              <a:t>34</a:t>
            </a:r>
            <a:r>
              <a:rPr lang="en-US" dirty="0">
                <a:latin typeface="Calibri (Body)"/>
              </a:rPr>
              <a:t>: graph kernels take the form of an </a:t>
            </a:r>
            <a:r>
              <a:rPr lang="en-US" u="sng" dirty="0">
                <a:latin typeface="Calibri (Body)"/>
              </a:rPr>
              <a:t>aggregation</a:t>
            </a:r>
            <a:r>
              <a:rPr lang="en-US" dirty="0">
                <a:latin typeface="Calibri (Body)"/>
              </a:rPr>
              <a:t> over metrics that describe different aspects of the graph topology:</a:t>
            </a:r>
          </a:p>
          <a:p>
            <a:pPr marL="0" indent="0" algn="ctr">
              <a:buNone/>
            </a:pPr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based on local structure: two graphs are similar if they are composed of nodes with similar neighborhoods</a:t>
            </a:r>
          </a:p>
          <a:p>
            <a:r>
              <a:rPr lang="en-US" dirty="0">
                <a:latin typeface="Calibri (Body)"/>
              </a:rPr>
              <a:t>graph components: compare graphs by identifying the best possible matching of the components making up the graphs (nodes, labels, edges, subgraphs etc.)</a:t>
            </a:r>
          </a:p>
          <a:p>
            <a:r>
              <a:rPr lang="en-US" dirty="0">
                <a:latin typeface="Calibri (Body)"/>
              </a:rPr>
              <a:t>paths and walks: compare sequences of node or edge attributes encountered through graph traversals (e.g., shortest paths, random walks)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7340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Kernels</a:t>
            </a:r>
            <a:r>
              <a:rPr lang="en-US" baseline="30000" dirty="0"/>
              <a:t>32,33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 (Body)"/>
              </a:rPr>
              <a:t>Applications of Graph Kernels: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ML/AI</a:t>
            </a:r>
          </a:p>
          <a:p>
            <a:pPr lvl="2"/>
            <a:r>
              <a:rPr lang="en-US" dirty="0">
                <a:latin typeface="Calibri (Body)"/>
              </a:rPr>
              <a:t>Allow kernelized ML algorithms (e.g., SVMs) to work directly on graphs</a:t>
            </a:r>
          </a:p>
          <a:p>
            <a:pPr lvl="2"/>
            <a:r>
              <a:rPr lang="en-US" dirty="0">
                <a:latin typeface="Calibri (Body)"/>
              </a:rPr>
              <a:t>Can be employed to learn node embeddings</a:t>
            </a:r>
            <a:r>
              <a:rPr lang="en-US" baseline="30000" dirty="0">
                <a:latin typeface="Calibri (Body)"/>
              </a:rPr>
              <a:t>41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**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Chemoinformatics : predicting the toxicity of chemical molecules</a:t>
            </a:r>
            <a:r>
              <a:rPr lang="en-US" baseline="30000" dirty="0">
                <a:latin typeface="Calibri (Body)"/>
              </a:rPr>
              <a:t>37</a:t>
            </a:r>
          </a:p>
          <a:p>
            <a:pPr lvl="1"/>
            <a:r>
              <a:rPr lang="en-US" dirty="0">
                <a:latin typeface="Calibri (Body)"/>
              </a:rPr>
              <a:t>Drug discovery: virtual screening</a:t>
            </a:r>
            <a:r>
              <a:rPr lang="en-US" baseline="30000" dirty="0">
                <a:latin typeface="Calibri (Body)"/>
              </a:rPr>
              <a:t>36</a:t>
            </a:r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Bioinformatics : protein function prediction</a:t>
            </a:r>
            <a:r>
              <a:rPr lang="en-US" baseline="30000" dirty="0">
                <a:latin typeface="Calibri (Body)"/>
              </a:rPr>
              <a:t>35</a:t>
            </a:r>
          </a:p>
          <a:p>
            <a:pPr lvl="1"/>
            <a:r>
              <a:rPr lang="en-US" dirty="0">
                <a:latin typeface="Calibri (Body)"/>
              </a:rPr>
              <a:t>Web data mining and Social Networks: </a:t>
            </a:r>
          </a:p>
          <a:p>
            <a:pPr lvl="2"/>
            <a:r>
              <a:rPr lang="en-US" dirty="0">
                <a:latin typeface="Calibri (Body)"/>
              </a:rPr>
              <a:t>node classification</a:t>
            </a:r>
            <a:r>
              <a:rPr lang="en-US" baseline="30000" dirty="0">
                <a:latin typeface="Calibri (Body)"/>
              </a:rPr>
              <a:t>39, 40</a:t>
            </a:r>
          </a:p>
          <a:p>
            <a:pPr lvl="2"/>
            <a:r>
              <a:rPr lang="en-US" dirty="0">
                <a:latin typeface="Calibri (Body)"/>
              </a:rPr>
              <a:t>link prediction</a:t>
            </a:r>
            <a:r>
              <a:rPr lang="en-US" baseline="30000" dirty="0">
                <a:latin typeface="Calibri (Body)"/>
              </a:rPr>
              <a:t>38, 40</a:t>
            </a:r>
          </a:p>
          <a:p>
            <a:pPr lvl="1"/>
            <a:r>
              <a:rPr lang="en-US" dirty="0">
                <a:latin typeface="Calibri (Body)"/>
              </a:rPr>
              <a:t>etc.</a:t>
            </a:r>
            <a:endParaRPr lang="en-US" baseline="300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6259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Embeddings</a:t>
            </a:r>
            <a:r>
              <a:rPr lang="en-US" baseline="30000" dirty="0"/>
              <a:t>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Embedding</a:t>
            </a:r>
            <a:r>
              <a:rPr lang="en-US" dirty="0">
                <a:latin typeface="Calibri (Body)"/>
              </a:rPr>
              <a:t> in ML/AI consists of representing complex objects like text, images or graphs with </a:t>
            </a:r>
            <a:r>
              <a:rPr lang="en-US" i="1" u="sng" dirty="0">
                <a:latin typeface="Calibri (Body)"/>
              </a:rPr>
              <a:t>continuous vectors</a:t>
            </a:r>
            <a:r>
              <a:rPr lang="en-US" dirty="0">
                <a:latin typeface="Calibri (Body)"/>
              </a:rPr>
              <a:t> of a reduced dimensionality compared to the dimensionality of the dataset, while keeping the most important information about them.</a:t>
            </a:r>
          </a:p>
        </p:txBody>
      </p:sp>
      <p:pic>
        <p:nvPicPr>
          <p:cNvPr id="1028" name="Picture 4" descr="What is Word Embedding | Word2Vec | GloVe">
            <a:extLst>
              <a:ext uri="{FF2B5EF4-FFF2-40B4-BE49-F238E27FC236}">
                <a16:creationId xmlns:a16="http://schemas.microsoft.com/office/drawing/2014/main" id="{98E0973A-5134-44A0-9CCE-EB0C8C67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77" y="3723400"/>
            <a:ext cx="3968884" cy="26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Graphs for Data Representation</a:t>
            </a:r>
          </a:p>
          <a:p>
            <a:r>
              <a:rPr lang="en-US" dirty="0"/>
              <a:t>Overview of Graph Based Data Science</a:t>
            </a:r>
          </a:p>
          <a:p>
            <a:r>
              <a:rPr lang="en-US" dirty="0"/>
              <a:t>Graph Analysis Algorithms</a:t>
            </a:r>
          </a:p>
          <a:p>
            <a:r>
              <a:rPr lang="en-US" dirty="0"/>
              <a:t>Graph Aware ML/AI techniques</a:t>
            </a:r>
          </a:p>
          <a:p>
            <a:pPr lvl="1"/>
            <a:r>
              <a:rPr lang="en-US" dirty="0"/>
              <a:t>Graph Kernels</a:t>
            </a:r>
          </a:p>
          <a:p>
            <a:pPr lvl="1"/>
            <a:r>
              <a:rPr lang="en-US" dirty="0"/>
              <a:t>Graph Embeddings</a:t>
            </a:r>
          </a:p>
          <a:p>
            <a:pPr lvl="1"/>
            <a:r>
              <a:rPr lang="en-US" dirty="0"/>
              <a:t>Graph Neural Networks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Hands-on graph-based ML/AI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Embeddings</a:t>
            </a:r>
            <a:r>
              <a:rPr lang="en-US" baseline="30000" dirty="0"/>
              <a:t>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586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 (Body)"/>
              </a:rPr>
              <a:t>Graph embeddings should capture the graph topology, node-to-node relationships, and content information.</a:t>
            </a:r>
          </a:p>
          <a:p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Node embeddings</a:t>
            </a:r>
          </a:p>
          <a:p>
            <a:r>
              <a:rPr lang="en-US" dirty="0">
                <a:latin typeface="Calibri (Body)"/>
              </a:rPr>
              <a:t>Whole graph embeddings</a:t>
            </a:r>
          </a:p>
        </p:txBody>
      </p:sp>
      <p:pic>
        <p:nvPicPr>
          <p:cNvPr id="1030" name="Picture 6" descr="Image for post">
            <a:extLst>
              <a:ext uri="{FF2B5EF4-FFF2-40B4-BE49-F238E27FC236}">
                <a16:creationId xmlns:a16="http://schemas.microsoft.com/office/drawing/2014/main" id="{AFCAE4B1-5E7A-4E22-BEAA-EA725944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43" y="4036098"/>
            <a:ext cx="809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6D7BE-DD01-4CCC-BE7E-36213533C96B}"/>
              </a:ext>
            </a:extLst>
          </p:cNvPr>
          <p:cNvSpPr txBox="1"/>
          <p:nvPr/>
        </p:nvSpPr>
        <p:spPr>
          <a:xfrm>
            <a:off x="9935854" y="3725188"/>
            <a:ext cx="5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[23]</a:t>
            </a:r>
          </a:p>
        </p:txBody>
      </p:sp>
    </p:spTree>
    <p:extLst>
      <p:ext uri="{BB962C8B-B14F-4D97-AF65-F5344CB8AC3E}">
        <p14:creationId xmlns:p14="http://schemas.microsoft.com/office/powerpoint/2010/main" val="394346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Embeddings</a:t>
            </a:r>
            <a:r>
              <a:rPr lang="en-US" baseline="30000" dirty="0"/>
              <a:t>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 (Body)"/>
              </a:rPr>
              <a:t>Each node is represented with a continuous vector of a fixed dimensionality. They are used to perform visualization or prediction at the node level, e.g., link prediction.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0" indent="0">
              <a:buNone/>
            </a:pPr>
            <a:r>
              <a:rPr lang="en-US" dirty="0">
                <a:latin typeface="Calibri (Body)"/>
              </a:rPr>
              <a:t>Popular techniques: </a:t>
            </a:r>
          </a:p>
          <a:p>
            <a:pPr lvl="1"/>
            <a:r>
              <a:rPr lang="en-US" dirty="0">
                <a:latin typeface="Calibri (Body)"/>
              </a:rPr>
              <a:t>Random Walk Based Approaches:</a:t>
            </a:r>
          </a:p>
          <a:p>
            <a:pPr lvl="2"/>
            <a:r>
              <a:rPr lang="en-US" dirty="0">
                <a:latin typeface="Calibri (Body)"/>
              </a:rPr>
              <a:t>DeepWalk</a:t>
            </a:r>
            <a:r>
              <a:rPr lang="en-US" baseline="30000" dirty="0">
                <a:latin typeface="Calibri (Body)"/>
              </a:rPr>
              <a:t>42</a:t>
            </a:r>
            <a:r>
              <a:rPr lang="en-US" dirty="0">
                <a:latin typeface="Calibri (Body)"/>
              </a:rPr>
              <a:t> : uses random walks to produce embeddings</a:t>
            </a:r>
          </a:p>
          <a:p>
            <a:pPr lvl="2"/>
            <a:r>
              <a:rPr lang="en-US" dirty="0">
                <a:latin typeface="Calibri (Body)"/>
              </a:rPr>
              <a:t>node2vec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baseline="30000" dirty="0">
                <a:latin typeface="Calibri (Body)"/>
              </a:rPr>
              <a:t>43</a:t>
            </a:r>
            <a:r>
              <a:rPr lang="en-US" dirty="0">
                <a:latin typeface="Calibri (Body)"/>
              </a:rPr>
              <a:t> : modification of DeepWalk that provides control over the explored neighborhoods</a:t>
            </a:r>
            <a:endParaRPr lang="en-US" baseline="30000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Deep Learning Approaches</a:t>
            </a:r>
          </a:p>
          <a:p>
            <a:pPr lvl="2"/>
            <a:r>
              <a:rPr lang="en-US" dirty="0" err="1">
                <a:latin typeface="Calibri (Body)"/>
              </a:rPr>
              <a:t>GraphSAGE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baseline="30000" dirty="0">
                <a:latin typeface="Calibri (Body)"/>
              </a:rPr>
              <a:t>45</a:t>
            </a:r>
            <a:r>
              <a:rPr lang="en-US" dirty="0">
                <a:latin typeface="Calibri (Body)"/>
              </a:rPr>
              <a:t>: an </a:t>
            </a:r>
            <a:r>
              <a:rPr lang="en-US" u="sng" dirty="0">
                <a:latin typeface="Calibri (Body)"/>
              </a:rPr>
              <a:t>inductive</a:t>
            </a:r>
            <a:r>
              <a:rPr lang="en-US" dirty="0">
                <a:latin typeface="Calibri (Body)"/>
              </a:rPr>
              <a:t> scalable technique</a:t>
            </a:r>
          </a:p>
          <a:p>
            <a:pPr lvl="2"/>
            <a:r>
              <a:rPr lang="en-US" dirty="0">
                <a:latin typeface="Calibri (Body)"/>
              </a:rPr>
              <a:t>Graph Neural Networks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**</a:t>
            </a:r>
            <a:endParaRPr lang="en-US" baseline="30000" dirty="0">
              <a:solidFill>
                <a:srgbClr val="FF0000"/>
              </a:solidFill>
              <a:latin typeface="Calibri (Body)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9023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Embeddings</a:t>
            </a:r>
            <a:r>
              <a:rPr lang="en-US" baseline="30000" dirty="0"/>
              <a:t>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 (Body)"/>
              </a:rPr>
              <a:t>DeepWalk</a:t>
            </a:r>
            <a:r>
              <a:rPr lang="en-US" baseline="30000" dirty="0">
                <a:latin typeface="Calibri (Body)"/>
              </a:rPr>
              <a:t>42</a:t>
            </a:r>
            <a:endParaRPr lang="en-US" dirty="0">
              <a:latin typeface="Calibri (Body)"/>
            </a:endParaRP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 (Body)"/>
              </a:rPr>
              <a:t>The graph is sampled using random walks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 (Body)"/>
              </a:rPr>
              <a:t>A </a:t>
            </a:r>
            <a:r>
              <a:rPr lang="en-US" sz="2400" i="1" dirty="0">
                <a:latin typeface="Calibri (Body)"/>
              </a:rPr>
              <a:t>skip-gram</a:t>
            </a:r>
            <a:r>
              <a:rPr lang="en-US" sz="2400" dirty="0">
                <a:latin typeface="Calibri (Body)"/>
              </a:rPr>
              <a:t> (MLP) network accepts a node from the random walk as a one-hot vector as an input and maximizes the probability for predicting neighbor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 (Body)"/>
              </a:rPr>
              <a:t>The node embedding is the output of the last hidden layer of the network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1FB15F82-8C34-4A25-AC1F-99F55138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3" y="4805832"/>
            <a:ext cx="9977610" cy="17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7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for post">
            <a:extLst>
              <a:ext uri="{FF2B5EF4-FFF2-40B4-BE49-F238E27FC236}">
                <a16:creationId xmlns:a16="http://schemas.microsoft.com/office/drawing/2014/main" id="{DCBD89A4-EA10-421E-9AEB-2F3AF32C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61" y="4476736"/>
            <a:ext cx="3242035" cy="23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Embeddings</a:t>
            </a:r>
            <a:r>
              <a:rPr lang="en-US" baseline="30000" dirty="0"/>
              <a:t>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node2vec</a:t>
            </a:r>
            <a:r>
              <a:rPr lang="en-US" i="1" baseline="30000" dirty="0">
                <a:latin typeface="Calibri (Body)"/>
              </a:rPr>
              <a:t>43</a:t>
            </a:r>
            <a:r>
              <a:rPr lang="en-US" dirty="0">
                <a:latin typeface="Calibri (Body)"/>
              </a:rPr>
              <a:t>:</a:t>
            </a:r>
            <a:r>
              <a:rPr lang="en-US" baseline="30000" dirty="0">
                <a:latin typeface="Calibri (Body)"/>
              </a:rPr>
              <a:t> </a:t>
            </a:r>
            <a:r>
              <a:rPr lang="en-US" dirty="0">
                <a:latin typeface="Calibri (Body)"/>
              </a:rPr>
              <a:t>modified random walks to better user exploration requirements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0" indent="0">
              <a:buNone/>
            </a:pPr>
            <a:r>
              <a:rPr lang="en-US" dirty="0">
                <a:latin typeface="Calibri (Body)"/>
              </a:rPr>
              <a:t>Each random walk accepts two (additional) parameters:</a:t>
            </a:r>
            <a:endParaRPr lang="en-US" sz="2400" dirty="0">
              <a:latin typeface="Calibri (Body)"/>
            </a:endParaRPr>
          </a:p>
          <a:p>
            <a:r>
              <a:rPr lang="en-US" sz="2400" dirty="0">
                <a:latin typeface="Calibri (Body)"/>
              </a:rPr>
              <a:t>Q: controls the likehood to discover the undiscovered part of the graph</a:t>
            </a:r>
          </a:p>
          <a:p>
            <a:r>
              <a:rPr lang="en-US" sz="2400" dirty="0">
                <a:latin typeface="Calibri (Body)"/>
              </a:rPr>
              <a:t>P: controls the likehood to return to the previous node</a:t>
            </a:r>
          </a:p>
          <a:p>
            <a:endParaRPr lang="en-US" sz="2400" dirty="0">
              <a:latin typeface="Calibri (Body)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9668C6F-BF62-445D-A5F1-BB83023FF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180901"/>
              </p:ext>
            </p:extLst>
          </p:nvPr>
        </p:nvGraphicFramePr>
        <p:xfrm>
          <a:off x="8138469" y="4682719"/>
          <a:ext cx="3806766" cy="14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5" imgW="2324160" imgH="914400" progId="Paint.Picture">
                  <p:embed/>
                </p:oleObj>
              </mc:Choice>
              <mc:Fallback>
                <p:oleObj name="Bitmap Image" r:id="rId5" imgW="2324160" imgH="914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8469" y="4682719"/>
                        <a:ext cx="3806766" cy="1497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3B4CBF3-11DB-497F-9ECC-79E2FD548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684" y="4183021"/>
            <a:ext cx="2943033" cy="4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7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Embeddings</a:t>
            </a:r>
            <a:r>
              <a:rPr lang="en-US" baseline="30000" dirty="0"/>
              <a:t>24, 47, 48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GraphSAGE</a:t>
            </a:r>
            <a:r>
              <a:rPr lang="en-US" i="1" baseline="30000" dirty="0">
                <a:latin typeface="Calibri (Body)"/>
              </a:rPr>
              <a:t>45</a:t>
            </a:r>
            <a:r>
              <a:rPr lang="en-US" dirty="0">
                <a:latin typeface="Calibri (Body)"/>
              </a:rPr>
              <a:t>: learns aggregator functions that can induce the embedding of a previously unseen node (thus inductive technique) given its features and neighborhood. It consists of two main components:</a:t>
            </a:r>
          </a:p>
          <a:p>
            <a:pPr marL="0" indent="0" algn="ctr">
              <a:buNone/>
            </a:pPr>
            <a:endParaRPr lang="en-US" dirty="0">
              <a:latin typeface="Calibri (Body)"/>
            </a:endParaRPr>
          </a:p>
          <a:p>
            <a:r>
              <a:rPr lang="en-US" sz="2400" dirty="0">
                <a:latin typeface="Calibri (Body)"/>
              </a:rPr>
              <a:t>Context construction</a:t>
            </a:r>
          </a:p>
          <a:p>
            <a:r>
              <a:rPr lang="en-US" sz="2400" dirty="0">
                <a:latin typeface="Calibri (Body)"/>
              </a:rPr>
              <a:t>Information Aggregation</a:t>
            </a:r>
          </a:p>
          <a:p>
            <a:endParaRPr lang="en-US" sz="24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77738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Embeddings</a:t>
            </a:r>
            <a:r>
              <a:rPr lang="en-US" baseline="30000" dirty="0"/>
              <a:t>24, 47, 48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GraphSAGE</a:t>
            </a:r>
            <a:r>
              <a:rPr lang="en-US" i="1" baseline="30000" dirty="0">
                <a:latin typeface="Calibri (Body)"/>
              </a:rPr>
              <a:t>45</a:t>
            </a:r>
            <a:endParaRPr lang="en-US" dirty="0">
              <a:latin typeface="Calibri (Body)"/>
            </a:endParaRPr>
          </a:p>
          <a:p>
            <a:r>
              <a:rPr lang="en-US" sz="2400" dirty="0">
                <a:latin typeface="Calibri (Body)"/>
              </a:rPr>
              <a:t>Context construction</a:t>
            </a:r>
          </a:p>
          <a:p>
            <a:pPr lvl="1"/>
            <a:r>
              <a:rPr lang="en-US" sz="2000" dirty="0">
                <a:latin typeface="Calibri (Body)"/>
              </a:rPr>
              <a:t>the neighborhood of a node consists of the nodes up to </a:t>
            </a:r>
            <a:r>
              <a:rPr lang="en-US" sz="2000" i="1" dirty="0">
                <a:latin typeface="Calibri (Body)"/>
              </a:rPr>
              <a:t>K</a:t>
            </a:r>
            <a:r>
              <a:rPr lang="en-US" sz="2000" dirty="0">
                <a:latin typeface="Calibri (Body)"/>
              </a:rPr>
              <a:t> hopes away form that node</a:t>
            </a: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endParaRPr lang="en-US" sz="2000" u="sng" dirty="0">
              <a:latin typeface="Calibri (Body)"/>
            </a:endParaRPr>
          </a:p>
          <a:p>
            <a:pPr lvl="1"/>
            <a:r>
              <a:rPr lang="en-US" sz="2000" u="sng" dirty="0">
                <a:latin typeface="Calibri (Body)"/>
              </a:rPr>
              <a:t>Assumption</a:t>
            </a:r>
            <a:r>
              <a:rPr lang="en-US" sz="2000" dirty="0">
                <a:latin typeface="Calibri (Body)"/>
              </a:rPr>
              <a:t>: nodes that reside in the same neighborhood should have similar embeddings  </a:t>
            </a:r>
          </a:p>
          <a:p>
            <a:endParaRPr lang="en-US" sz="2400" dirty="0">
              <a:latin typeface="Calibri (Body)"/>
            </a:endParaRPr>
          </a:p>
        </p:txBody>
      </p:sp>
      <p:pic>
        <p:nvPicPr>
          <p:cNvPr id="4098" name="Picture 2" descr="Image for post">
            <a:extLst>
              <a:ext uri="{FF2B5EF4-FFF2-40B4-BE49-F238E27FC236}">
                <a16:creationId xmlns:a16="http://schemas.microsoft.com/office/drawing/2014/main" id="{80C270F2-8C65-4403-A1BA-5D03FAA2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67" y="3596986"/>
            <a:ext cx="4813126" cy="22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7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Embeddings</a:t>
            </a:r>
            <a:r>
              <a:rPr lang="en-US" baseline="30000" dirty="0"/>
              <a:t>24, 47, 48, 49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GraphSAGE</a:t>
            </a:r>
            <a:r>
              <a:rPr lang="en-US" i="1" baseline="30000" dirty="0">
                <a:latin typeface="Calibri (Body)"/>
              </a:rPr>
              <a:t>45</a:t>
            </a:r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Information Aggregation</a:t>
            </a:r>
          </a:p>
          <a:p>
            <a:pPr lvl="1"/>
            <a:r>
              <a:rPr lang="en-US" dirty="0">
                <a:latin typeface="Calibri (Body)"/>
              </a:rPr>
              <a:t>instead of learning node embeddings </a:t>
            </a:r>
            <a:r>
              <a:rPr lang="en-US" dirty="0" err="1">
                <a:latin typeface="Calibri (Body)"/>
              </a:rPr>
              <a:t>GraphSAGE</a:t>
            </a:r>
            <a:r>
              <a:rPr lang="en-US" dirty="0">
                <a:latin typeface="Calibri (Body)"/>
              </a:rPr>
              <a:t> learns </a:t>
            </a:r>
            <a:r>
              <a:rPr lang="en-US" i="1" u="sng" dirty="0">
                <a:latin typeface="Calibri (Body)"/>
              </a:rPr>
              <a:t>aggregation functions</a:t>
            </a:r>
          </a:p>
          <a:p>
            <a:pPr lvl="1"/>
            <a:r>
              <a:rPr lang="en-US" i="1" u="sng" dirty="0">
                <a:latin typeface="Calibri (Body)"/>
              </a:rPr>
              <a:t>aggregation functions</a:t>
            </a:r>
            <a:r>
              <a:rPr lang="en-US" i="1" dirty="0">
                <a:latin typeface="Calibri (Body)"/>
              </a:rPr>
              <a:t> </a:t>
            </a:r>
            <a:r>
              <a:rPr lang="en-US" dirty="0">
                <a:latin typeface="Calibri (Body)"/>
              </a:rPr>
              <a:t>accept a neighborhood as input and combine each neighbor’s embedding with weights to create a neighborhood embedding:</a:t>
            </a:r>
          </a:p>
          <a:p>
            <a:pPr lvl="2"/>
            <a:r>
              <a:rPr lang="en-US" dirty="0">
                <a:latin typeface="Calibri (Body)"/>
              </a:rPr>
              <a:t>LSTM on a random permutation of the nodes in a neighborhood </a:t>
            </a:r>
          </a:p>
          <a:p>
            <a:pPr lvl="2"/>
            <a:r>
              <a:rPr lang="en-US" dirty="0">
                <a:latin typeface="Calibri (Body)"/>
              </a:rPr>
              <a:t>average</a:t>
            </a:r>
          </a:p>
          <a:p>
            <a:pPr lvl="2"/>
            <a:r>
              <a:rPr lang="en-US" dirty="0">
                <a:latin typeface="Calibri (Body)"/>
              </a:rPr>
              <a:t>MLP followed by max pooling</a:t>
            </a:r>
          </a:p>
          <a:p>
            <a:pPr lvl="2"/>
            <a:endParaRPr lang="en-US" sz="1800" dirty="0">
              <a:latin typeface="Calibri (Body)"/>
            </a:endParaRPr>
          </a:p>
        </p:txBody>
      </p:sp>
      <p:pic>
        <p:nvPicPr>
          <p:cNvPr id="5122" name="Picture 2" descr="Image for post">
            <a:extLst>
              <a:ext uri="{FF2B5EF4-FFF2-40B4-BE49-F238E27FC236}">
                <a16:creationId xmlns:a16="http://schemas.microsoft.com/office/drawing/2014/main" id="{30A7B413-FAE9-48AF-BDEC-A482CAD7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37" y="4139281"/>
            <a:ext cx="5233012" cy="2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61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Whole Graph Embeddings</a:t>
            </a:r>
            <a:r>
              <a:rPr lang="en-US" baseline="30000" dirty="0"/>
              <a:t>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83290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 (Body)"/>
              </a:rPr>
              <a:t>The entire graph is represented with a single vector. They are used to make predictions at the graph level or to compare or visualize graphs, e.g., in the comparison of chemical structures. </a:t>
            </a:r>
          </a:p>
          <a:p>
            <a:pPr marL="0" indent="0" algn="ctr">
              <a:buNone/>
            </a:pPr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graph2vec</a:t>
            </a:r>
            <a:r>
              <a:rPr lang="en-US" baseline="30000" dirty="0">
                <a:latin typeface="Calibri (Body)"/>
              </a:rPr>
              <a:t>25</a:t>
            </a:r>
            <a:r>
              <a:rPr lang="en-US" dirty="0">
                <a:latin typeface="Calibri (Body)"/>
              </a:rPr>
              <a:t>: unsupervised technique with relatively stable performance</a:t>
            </a:r>
            <a:endParaRPr lang="en-US" baseline="30000" dirty="0">
              <a:latin typeface="Calibri (Body)"/>
            </a:endParaRPr>
          </a:p>
          <a:p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Many other techniques but no clear winners:</a:t>
            </a:r>
          </a:p>
          <a:p>
            <a:pPr lvl="1"/>
            <a:r>
              <a:rPr lang="en-US" dirty="0">
                <a:latin typeface="Calibri (Body)"/>
              </a:rPr>
              <a:t>sub2vec (embed subgraphs)</a:t>
            </a:r>
            <a:r>
              <a:rPr lang="en-US" baseline="30000" dirty="0">
                <a:latin typeface="Calibri (Body)"/>
              </a:rPr>
              <a:t>27</a:t>
            </a:r>
            <a:r>
              <a:rPr lang="en-US" dirty="0">
                <a:latin typeface="Calibri (Body)"/>
              </a:rPr>
              <a:t>: produces subgraph embeddings</a:t>
            </a:r>
            <a:r>
              <a:rPr lang="en-US" baseline="30000" dirty="0">
                <a:latin typeface="Calibri (Body)"/>
              </a:rPr>
              <a:t> </a:t>
            </a:r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UGRAPHEMB</a:t>
            </a:r>
            <a:r>
              <a:rPr lang="en-US" baseline="30000" dirty="0">
                <a:latin typeface="Calibri (Body)"/>
              </a:rPr>
              <a:t>28</a:t>
            </a:r>
            <a:r>
              <a:rPr lang="en-US" dirty="0">
                <a:latin typeface="Calibri (Body)"/>
              </a:rPr>
              <a:t>: an inductive method</a:t>
            </a:r>
            <a:endParaRPr lang="en-US" baseline="30000" dirty="0">
              <a:latin typeface="Calibri (Body)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56449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Whole Graph Embeddings</a:t>
            </a:r>
            <a:r>
              <a:rPr lang="en-US" baseline="30000" dirty="0"/>
              <a:t>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graph2vec</a:t>
            </a:r>
            <a:r>
              <a:rPr lang="en-US" baseline="30000" dirty="0">
                <a:latin typeface="Calibri (Body)"/>
              </a:rPr>
              <a:t>25</a:t>
            </a:r>
            <a:r>
              <a:rPr lang="en-US" dirty="0">
                <a:latin typeface="Calibri (Body)"/>
              </a:rPr>
              <a:t>: views the graph as a document and the rooted subgraphs around every node as words that compose the document. It is trained to maximize the probability of predicting subgraphs: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  <p:pic>
        <p:nvPicPr>
          <p:cNvPr id="6146" name="Picture 2" descr="Image for post">
            <a:extLst>
              <a:ext uri="{FF2B5EF4-FFF2-40B4-BE49-F238E27FC236}">
                <a16:creationId xmlns:a16="http://schemas.microsoft.com/office/drawing/2014/main" id="{DEE283B8-D5BB-4283-9C82-42EB6B3B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03" y="3274762"/>
            <a:ext cx="713217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51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for post">
            <a:extLst>
              <a:ext uri="{FF2B5EF4-FFF2-40B4-BE49-F238E27FC236}">
                <a16:creationId xmlns:a16="http://schemas.microsoft.com/office/drawing/2014/main" id="{21F9BC3C-92A5-46A2-A9D2-F4C28DCE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36" y="3844887"/>
            <a:ext cx="6256459" cy="29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Neural Networks</a:t>
            </a:r>
            <a:r>
              <a:rPr lang="en-US" baseline="30000" dirty="0"/>
              <a:t>50,51,53,55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91850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 Neural Networks (GNNs)</a:t>
            </a:r>
            <a:r>
              <a:rPr lang="en-US" dirty="0">
                <a:latin typeface="Calibri (Body)"/>
              </a:rPr>
              <a:t> are connectionist models that capture the relationships represented in the graphs:</a:t>
            </a:r>
          </a:p>
          <a:p>
            <a:pPr marL="0" indent="0" algn="ctr">
              <a:buNone/>
            </a:pPr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there is one GNN ‘recurrent unit’ for each node in the graph: each unit maintains stateful information (embeddings) that captures</a:t>
            </a:r>
          </a:p>
          <a:p>
            <a:pPr lvl="1"/>
            <a:r>
              <a:rPr lang="en-US" dirty="0">
                <a:latin typeface="Calibri (Body)"/>
              </a:rPr>
              <a:t>the properties of the related node</a:t>
            </a:r>
          </a:p>
          <a:p>
            <a:pPr lvl="1"/>
            <a:r>
              <a:rPr lang="en-US" dirty="0">
                <a:latin typeface="Calibri (Body)"/>
              </a:rPr>
              <a:t>the neighborhood properties of that node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84331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ample knowledge graph">
            <a:extLst>
              <a:ext uri="{FF2B5EF4-FFF2-40B4-BE49-F238E27FC236}">
                <a16:creationId xmlns:a16="http://schemas.microsoft.com/office/drawing/2014/main" id="{FD7C5201-43A4-413D-981E-C6BC58A6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9790"/>
            <a:ext cx="6369585" cy="37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Graphs for Data Representation</a:t>
            </a:r>
            <a:r>
              <a:rPr lang="en-US" baseline="30000" dirty="0"/>
              <a:t>1,2,46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38" y="1836641"/>
            <a:ext cx="10761324" cy="49387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222222"/>
                </a:solidFill>
                <a:latin typeface="Calibri (Body)"/>
              </a:rPr>
              <a:t>A </a:t>
            </a:r>
            <a:r>
              <a:rPr lang="en-US" i="1" dirty="0">
                <a:solidFill>
                  <a:srgbClr val="222222"/>
                </a:solidFill>
                <a:latin typeface="Calibri (Body)"/>
              </a:rPr>
              <a:t>data graph 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is a mathematical representation of entities (nodes) and their relationships (edges).</a:t>
            </a:r>
          </a:p>
          <a:p>
            <a:endParaRPr lang="en-US" dirty="0">
              <a:solidFill>
                <a:srgbClr val="222222"/>
              </a:solidFill>
              <a:latin typeface="Calibri (Body)"/>
            </a:endParaRPr>
          </a:p>
          <a:p>
            <a:endParaRPr lang="en-US" dirty="0">
              <a:solidFill>
                <a:srgbClr val="222222"/>
              </a:solidFill>
              <a:latin typeface="Calibri (Body)"/>
            </a:endParaRPr>
          </a:p>
          <a:p>
            <a:endParaRPr lang="en-US" dirty="0">
              <a:solidFill>
                <a:srgbClr val="222222"/>
              </a:solidFill>
              <a:latin typeface="Calibri (Body)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Calibri (Body)"/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Calibri (Body)"/>
            </a:endParaRPr>
          </a:p>
          <a:p>
            <a:r>
              <a:rPr lang="en-US" dirty="0">
                <a:solidFill>
                  <a:srgbClr val="222222"/>
                </a:solidFill>
                <a:latin typeface="Calibri (Body)"/>
              </a:rPr>
              <a:t>Why data graphs? 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they represent data intuitively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they make it easier to explore the data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a lot of real-world examples are already graph structured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**</a:t>
            </a:r>
          </a:p>
          <a:p>
            <a:endParaRPr lang="en-US" dirty="0">
              <a:solidFill>
                <a:srgbClr val="222222"/>
              </a:solidFill>
              <a:latin typeface="Calibri (Body)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3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Neural Networks</a:t>
            </a:r>
            <a:r>
              <a:rPr lang="en-US" baseline="30000" dirty="0"/>
              <a:t>50,51,53,55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90688"/>
            <a:ext cx="11163300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 Neural Networks (GNNs)</a:t>
            </a:r>
            <a:r>
              <a:rPr lang="en-US" dirty="0">
                <a:latin typeface="Calibri (Body)"/>
              </a:rPr>
              <a:t> are connectionist models that capture the relationships represented in the graphs:</a:t>
            </a:r>
          </a:p>
          <a:p>
            <a:pPr marL="0" indent="0" algn="ctr">
              <a:buNone/>
            </a:pPr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an MLP for each edge learns the importance/properties of the underlying relation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  <p:pic>
        <p:nvPicPr>
          <p:cNvPr id="5124" name="Picture 4" descr="Image for post">
            <a:extLst>
              <a:ext uri="{FF2B5EF4-FFF2-40B4-BE49-F238E27FC236}">
                <a16:creationId xmlns:a16="http://schemas.microsoft.com/office/drawing/2014/main" id="{D8422218-E45D-4085-B692-E909D270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10" y="3668617"/>
            <a:ext cx="7773187" cy="30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5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Neural Networks</a:t>
            </a:r>
            <a:r>
              <a:rPr lang="en-US" baseline="30000" dirty="0"/>
              <a:t>50,51,53,55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71860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 Neural Networks (GNNs)</a:t>
            </a:r>
            <a:r>
              <a:rPr lang="en-US" dirty="0">
                <a:latin typeface="Calibri (Body)"/>
              </a:rPr>
              <a:t> are connectionist models that capture the relationships represented in the graphs:</a:t>
            </a:r>
          </a:p>
          <a:p>
            <a:pPr marL="0" indent="0" algn="ctr">
              <a:buNone/>
            </a:pPr>
            <a:endParaRPr lang="en-US" dirty="0">
              <a:latin typeface="Calibri (Body)"/>
            </a:endParaRPr>
          </a:p>
          <a:p>
            <a:r>
              <a:rPr lang="en-US" i="1" dirty="0">
                <a:latin typeface="Calibri (Body)"/>
              </a:rPr>
              <a:t>neighborhood aggregation</a:t>
            </a:r>
            <a:r>
              <a:rPr lang="en-US" dirty="0">
                <a:latin typeface="Calibri (Body)"/>
              </a:rPr>
              <a:t> is employed</a:t>
            </a:r>
            <a:r>
              <a:rPr lang="en-US" i="1" dirty="0">
                <a:latin typeface="Calibri (Body)"/>
              </a:rPr>
              <a:t> </a:t>
            </a:r>
            <a:r>
              <a:rPr lang="en-US" dirty="0">
                <a:latin typeface="Calibri (Body)"/>
              </a:rPr>
              <a:t>to identify the dependencies between the nodes of graphs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  <p:pic>
        <p:nvPicPr>
          <p:cNvPr id="5122" name="Picture 2" descr="Image for post">
            <a:extLst>
              <a:ext uri="{FF2B5EF4-FFF2-40B4-BE49-F238E27FC236}">
                <a16:creationId xmlns:a16="http://schemas.microsoft.com/office/drawing/2014/main" id="{154161EB-09A1-44BB-8071-7A6FC0DA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08" y="4019320"/>
            <a:ext cx="6819442" cy="26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82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Neural Networks</a:t>
            </a:r>
            <a:r>
              <a:rPr lang="en-US" baseline="30000" dirty="0"/>
              <a:t>50,51,53,55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Calibri (Body)"/>
              </a:rPr>
              <a:t>Graph Neural Networks (GNNs)</a:t>
            </a:r>
            <a:r>
              <a:rPr lang="en-US" dirty="0">
                <a:latin typeface="Calibri (Body)"/>
              </a:rPr>
              <a:t> are connectionist models that capture the relationships represented in the graphs:</a:t>
            </a:r>
          </a:p>
          <a:p>
            <a:pPr marL="0" indent="0" algn="ctr">
              <a:buNone/>
            </a:pPr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once neighborhood aggregation is performed the node embeddings capture more accurately the information about their own features and that of their neighboring nodes</a:t>
            </a:r>
          </a:p>
          <a:p>
            <a:r>
              <a:rPr lang="en-US" dirty="0">
                <a:latin typeface="Calibri (Body)"/>
              </a:rPr>
              <a:t>the vector </a:t>
            </a:r>
            <a:r>
              <a:rPr lang="en-US" i="1" dirty="0">
                <a:latin typeface="Calibri (Body)"/>
              </a:rPr>
              <a:t>H</a:t>
            </a:r>
            <a:r>
              <a:rPr lang="en-US" dirty="0">
                <a:latin typeface="Calibri (Body)"/>
              </a:rPr>
              <a:t> that results by taking the sum of all the node embeddings represents the whole graph</a:t>
            </a:r>
          </a:p>
          <a:p>
            <a:pPr marL="0" indent="0">
              <a:buNone/>
            </a:pPr>
            <a:endParaRPr lang="en-US" dirty="0">
              <a:latin typeface="Calibri (Body)"/>
            </a:endParaRP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08456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Neural Networks</a:t>
            </a:r>
            <a:r>
              <a:rPr lang="en-US" baseline="30000" dirty="0"/>
              <a:t>52,53,54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1324" cy="4952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 (Body)"/>
              </a:rPr>
              <a:t>Applications of GNNs: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ML/AI</a:t>
            </a:r>
          </a:p>
          <a:p>
            <a:pPr lvl="2"/>
            <a:r>
              <a:rPr lang="en-US" dirty="0">
                <a:latin typeface="Calibri (Body)"/>
              </a:rPr>
              <a:t>Node classification</a:t>
            </a:r>
          </a:p>
          <a:p>
            <a:pPr lvl="2"/>
            <a:r>
              <a:rPr lang="en-US" dirty="0">
                <a:latin typeface="Calibri (Body)"/>
              </a:rPr>
              <a:t>Link Prediction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r>
              <a:rPr lang="en-US" dirty="0">
                <a:latin typeface="Calibri (Body)"/>
              </a:rPr>
              <a:t>Physical Systems: model </a:t>
            </a:r>
            <a:r>
              <a:rPr lang="en-US" i="1" dirty="0">
                <a:latin typeface="Calibri (Body)"/>
              </a:rPr>
              <a:t>Interaction Networks</a:t>
            </a:r>
            <a:r>
              <a:rPr lang="en-US" dirty="0">
                <a:latin typeface="Calibri (Body)"/>
              </a:rPr>
              <a:t> and predict future trajectories</a:t>
            </a:r>
          </a:p>
          <a:p>
            <a:pPr lvl="1"/>
            <a:r>
              <a:rPr lang="en-US" dirty="0">
                <a:latin typeface="Calibri (Body)"/>
              </a:rPr>
              <a:t>Chemistry: </a:t>
            </a:r>
          </a:p>
          <a:p>
            <a:pPr lvl="2"/>
            <a:r>
              <a:rPr lang="en-US" dirty="0">
                <a:latin typeface="Calibri (Body)"/>
              </a:rPr>
              <a:t>more flexible means to predict the properties of a new molecule by learning from example molecules</a:t>
            </a:r>
          </a:p>
          <a:p>
            <a:pPr lvl="2"/>
            <a:r>
              <a:rPr lang="en-US" dirty="0">
                <a:latin typeface="Calibri (Body)"/>
              </a:rPr>
              <a:t>predict side effects due to drug interactions</a:t>
            </a:r>
          </a:p>
          <a:p>
            <a:pPr lvl="1"/>
            <a:r>
              <a:rPr lang="en-US" dirty="0">
                <a:latin typeface="Calibri (Body)"/>
              </a:rPr>
              <a:t>Image Classification: alternative to CNNs to achieve zero-shot or few-shot learning</a:t>
            </a:r>
          </a:p>
          <a:p>
            <a:pPr lvl="1"/>
            <a:r>
              <a:rPr lang="en-US" dirty="0">
                <a:latin typeface="Calibri (Body)"/>
              </a:rPr>
              <a:t>Combinatorial Optimization: have shown promise as alternatives to relaxation-based techniques</a:t>
            </a:r>
          </a:p>
          <a:p>
            <a:pPr lvl="1"/>
            <a:r>
              <a:rPr lang="en-US" dirty="0">
                <a:latin typeface="Calibri (Body)"/>
              </a:rPr>
              <a:t>Social graphs: content recommendation</a:t>
            </a:r>
          </a:p>
          <a:p>
            <a:pPr lvl="1"/>
            <a:r>
              <a:rPr lang="en-US" dirty="0">
                <a:latin typeface="Calibri (Body)"/>
              </a:rPr>
              <a:t>Transportation: traffic prediction</a:t>
            </a:r>
          </a:p>
          <a:p>
            <a:pPr lvl="1"/>
            <a:r>
              <a:rPr lang="en-US" dirty="0">
                <a:latin typeface="Calibri (Body)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0861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E9C-9A1A-4C19-B1F0-B24F3A88B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Hands-on graph-based ML/AI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E6D03-32BE-40A1-9AB6-34B2632F6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https://bitbucket.org/diip20201/tutorials/src/master/graph_based_data_science/</a:t>
            </a:r>
            <a:r>
              <a:rPr lang="en-US" sz="2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2"/>
            <a:ext cx="10905162" cy="506528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2"/>
              </a:rPr>
              <a:t>https://towardsdatascience.com/graph-databases-whats-the-big-deal-ec310b1bc0ed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3"/>
              </a:rPr>
              <a:t>https://snap.stanford.edu/data/</a:t>
            </a:r>
            <a:r>
              <a:rPr lang="en-US" sz="12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4"/>
              </a:rPr>
              <a:t>https://neo4j.com/blog/announcing-neo4j-for-graph-data-science/#:~:text=Graph%20data%20science%20uses%20multidisciplinary,artificial%20intelligence%20(AI)%20applications</a:t>
            </a:r>
            <a:r>
              <a:rPr lang="en-US" sz="12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5"/>
              </a:rPr>
              <a:t>https://neo4j.com/blog/how-graphs-enhance-artificial-intelligence/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Alfred V. </a:t>
            </a:r>
            <a:r>
              <a:rPr lang="en-US" sz="1200" dirty="0" err="1"/>
              <a:t>Aho</a:t>
            </a:r>
            <a:r>
              <a:rPr lang="en-US" sz="1200" dirty="0"/>
              <a:t>, John E. Hopcroft and Jeffrey D. Ullman. Data Structures and Algorithms. Addison-Wesley, 1983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H. Lu, M. </a:t>
            </a:r>
            <a:r>
              <a:rPr lang="en-US" sz="1200" dirty="0" err="1"/>
              <a:t>Halappanavar</a:t>
            </a:r>
            <a:r>
              <a:rPr lang="en-US" sz="1200" dirty="0"/>
              <a:t> and A. </a:t>
            </a:r>
            <a:r>
              <a:rPr lang="en-US" sz="1200" dirty="0" err="1"/>
              <a:t>Kalyanaraman</a:t>
            </a:r>
            <a:r>
              <a:rPr lang="en-US" sz="1200" dirty="0"/>
              <a:t>: Parallel Heuristics for Scalable Community Detection, </a:t>
            </a:r>
            <a:r>
              <a:rPr lang="nl-NL" sz="1200" dirty="0"/>
              <a:t>Parallel Computing, vol. 47, pp. 19-37, 2015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X. Zhu and Z. </a:t>
            </a:r>
            <a:r>
              <a:rPr lang="en-US" sz="1200" dirty="0" err="1"/>
              <a:t>Ghahramani</a:t>
            </a:r>
            <a:r>
              <a:rPr lang="en-US" sz="1200" dirty="0"/>
              <a:t>: Learning from Labeled and Unlabeled Data with Label Propagation, CMU CALD tech report CMU-CALD-02-107, 2002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J. </a:t>
            </a:r>
            <a:r>
              <a:rPr lang="en-US" sz="1200" dirty="0" err="1"/>
              <a:t>Leskovec</a:t>
            </a:r>
            <a:r>
              <a:rPr lang="en-US" sz="1200" dirty="0"/>
              <a:t>, K. J. Lang and M. W. Mahoney: Empirical Comparison of Algorithms for Network Community Detection, WWW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G. S. Kido, R. A. </a:t>
            </a:r>
            <a:r>
              <a:rPr lang="en-US" sz="1200" dirty="0" err="1"/>
              <a:t>Igawa</a:t>
            </a:r>
            <a:r>
              <a:rPr lang="en-US" sz="1200" dirty="0"/>
              <a:t> and R. C. Garcia: Topic Modeling based on Louvain method in Online Social Networks, SBSI 2016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D. Meunier, R. </a:t>
            </a:r>
            <a:r>
              <a:rPr lang="en-US" sz="1200" dirty="0" err="1"/>
              <a:t>Lambiotte</a:t>
            </a:r>
            <a:r>
              <a:rPr lang="en-US" sz="1200" dirty="0"/>
              <a:t>,  A. </a:t>
            </a:r>
            <a:r>
              <a:rPr lang="en-US" sz="1200" dirty="0" err="1"/>
              <a:t>Fornito</a:t>
            </a:r>
            <a:r>
              <a:rPr lang="en-US" sz="1200" dirty="0"/>
              <a:t>, K. D. </a:t>
            </a:r>
            <a:r>
              <a:rPr lang="en-US" sz="1200" dirty="0" err="1"/>
              <a:t>Ersche</a:t>
            </a:r>
            <a:r>
              <a:rPr lang="en-US" sz="1200" dirty="0"/>
              <a:t>, and Edward T. </a:t>
            </a:r>
            <a:r>
              <a:rPr lang="en-US" sz="1200" dirty="0" err="1"/>
              <a:t>Bullmore</a:t>
            </a:r>
            <a:r>
              <a:rPr lang="en-US" sz="1200" dirty="0"/>
              <a:t>: Hierarchical Modularity in Human Brain Functional Networks, Frontiers in Bioinformatics, 2009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6"/>
              </a:rPr>
              <a:t>https://neo4j.com/developer/graph-data-science/centrality-graph-algorithms/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7"/>
              </a:rPr>
              <a:t>https://www.brandwatch.com/blog/react-influential-men-and-women-2017/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S. Wu, L. Gong, W. Rand and L. </a:t>
            </a:r>
            <a:r>
              <a:rPr lang="en-US" sz="1200" dirty="0" err="1"/>
              <a:t>Raschid</a:t>
            </a:r>
            <a:r>
              <a:rPr lang="en-US" sz="1200" dirty="0"/>
              <a:t>, Making recommendations in a microblog to improve the impact of a focal user, SSRN Electronic Journal, 2002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V. E. Krebs: Mapping Networks of Terrorist Cells, Connections 2002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P. </a:t>
            </a:r>
            <a:r>
              <a:rPr lang="en-US" sz="1200" dirty="0" err="1"/>
              <a:t>Bangcharoensap</a:t>
            </a:r>
            <a:r>
              <a:rPr lang="en-US" sz="1200" dirty="0"/>
              <a:t>, H. Kobayashi, N. Shimizu, S. Yamauchi and T. Murata: Two Step graph-based semi-supervised Learning for Online Auction Fraud Detection, ECML PKDD 2015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C. </a:t>
            </a:r>
            <a:r>
              <a:rPr lang="en-US" sz="1200" dirty="0" err="1"/>
              <a:t>Morselli</a:t>
            </a:r>
            <a:r>
              <a:rPr lang="en-US" sz="1200" dirty="0"/>
              <a:t> and J. Roy: Brokerage qualifications in ringing operations, Criminology 2008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S. P. </a:t>
            </a:r>
            <a:r>
              <a:rPr lang="en-US" sz="1200" dirty="0" err="1"/>
              <a:t>Borgatti</a:t>
            </a:r>
            <a:r>
              <a:rPr lang="en-US" sz="1200" dirty="0"/>
              <a:t>: Centrality and Network Flow, Social Networks 2005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B. Jiang, S. Zhao and J. Yin: Self-organized Natural Roads for Predicting Traffic Flow: A Sensitivity Study, Journal of Statistical Mechanics Theory and Experiment 2007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T. T. </a:t>
            </a:r>
            <a:r>
              <a:rPr lang="en-US" sz="1200" dirty="0" err="1"/>
              <a:t>Chitenderu</a:t>
            </a:r>
            <a:r>
              <a:rPr lang="en-US" sz="1200" dirty="0"/>
              <a:t>: The Random Walk Theory And Stock Prices: Evidence From Johannesburg Stock Exchange, IBER 2014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631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594"/>
            <a:ext cx="10905162" cy="506528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0"/>
            </a:pPr>
            <a:r>
              <a:rPr lang="en-US" sz="1200" dirty="0"/>
              <a:t>T. </a:t>
            </a:r>
            <a:r>
              <a:rPr lang="en-US" sz="1200" dirty="0" err="1"/>
              <a:t>Chondrogiannis</a:t>
            </a:r>
            <a:r>
              <a:rPr lang="en-US" sz="1200" dirty="0"/>
              <a:t>, P. </a:t>
            </a:r>
            <a:r>
              <a:rPr lang="en-US" sz="1200" dirty="0" err="1"/>
              <a:t>Bouros</a:t>
            </a:r>
            <a:r>
              <a:rPr lang="en-US" sz="1200" dirty="0"/>
              <a:t>, J. </a:t>
            </a:r>
            <a:r>
              <a:rPr lang="en-US" sz="1200" dirty="0" err="1"/>
              <a:t>Gamper</a:t>
            </a:r>
            <a:r>
              <a:rPr lang="en-US" sz="1200" dirty="0"/>
              <a:t> and U. </a:t>
            </a:r>
            <a:r>
              <a:rPr lang="en-US" sz="1200" dirty="0" err="1"/>
              <a:t>Leser</a:t>
            </a:r>
            <a:r>
              <a:rPr lang="en-US" sz="1200" dirty="0"/>
              <a:t>: Alternative Routing: k-Shortest Paths with Limited Overlap, SIGSPATIAL 2015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L. </a:t>
            </a:r>
            <a:r>
              <a:rPr lang="en-US" sz="1200" dirty="0" err="1"/>
              <a:t>Fitina</a:t>
            </a:r>
            <a:r>
              <a:rPr lang="en-US" sz="1200" dirty="0"/>
              <a:t>, J. </a:t>
            </a:r>
            <a:r>
              <a:rPr lang="en-US" sz="1200" dirty="0" err="1"/>
              <a:t>Impal</a:t>
            </a:r>
            <a:r>
              <a:rPr lang="en-US" sz="1200" dirty="0"/>
              <a:t>, V. </a:t>
            </a:r>
            <a:r>
              <a:rPr lang="en-US" sz="1200" dirty="0" err="1"/>
              <a:t>Uiari</a:t>
            </a:r>
            <a:r>
              <a:rPr lang="en-US" sz="1200" dirty="0"/>
              <a:t>, N. </a:t>
            </a:r>
            <a:r>
              <a:rPr lang="en-US" sz="1200" dirty="0" err="1"/>
              <a:t>Murki</a:t>
            </a:r>
            <a:r>
              <a:rPr lang="en-US" sz="1200" dirty="0"/>
              <a:t> and E. Goodyear: An Application of Minimum Spanning Trees to Travel Planning, DWU Research Journal 2010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>
                <a:hlinkClick r:id="rId2"/>
              </a:rPr>
              <a:t>https://medium.com/@st3llasia/graph-embedding-techniques-7d5386c88c5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W. L. Hamilton, R. Ying and J. </a:t>
            </a:r>
            <a:r>
              <a:rPr lang="en-US" sz="1200" dirty="0" err="1"/>
              <a:t>Leskovec</a:t>
            </a:r>
            <a:r>
              <a:rPr lang="en-US" sz="1200" dirty="0"/>
              <a:t>: Representation Learning on Graphs: Methods and Applications, IEEE Data Engineering Bulletin 2007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>
                <a:hlinkClick r:id="rId3"/>
              </a:rPr>
              <a:t>https://towardsdatascience.com/graph-embeddings-the-summary-cc6075aba007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A. Narayanan, M. </a:t>
            </a:r>
            <a:r>
              <a:rPr lang="en-US" sz="1200" dirty="0" err="1"/>
              <a:t>Chandramohan</a:t>
            </a:r>
            <a:r>
              <a:rPr lang="en-US" sz="1200" dirty="0"/>
              <a:t>, R. Venkatesan, L. Chen, Y. Liu, and S. Jaiswal: graph2vec: Learning Distributed Representations of Graphs, MLG 2017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M. </a:t>
            </a:r>
            <a:r>
              <a:rPr lang="en-US" sz="1200" dirty="0" err="1"/>
              <a:t>Niepert</a:t>
            </a:r>
            <a:r>
              <a:rPr lang="en-US" sz="1200" dirty="0"/>
              <a:t>, M. Ahmed, K. </a:t>
            </a:r>
            <a:r>
              <a:rPr lang="en-US" sz="1200" dirty="0" err="1"/>
              <a:t>Kutzkov</a:t>
            </a:r>
            <a:r>
              <a:rPr lang="en-US" sz="1200" dirty="0"/>
              <a:t>: Learning Convolutional Neural Networks for Graphs ICML 2016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sv-SE" sz="1200" dirty="0"/>
              <a:t>B. Adhikari, Y. Zhang, N. Ramakrishnan and B. A. Prakash: </a:t>
            </a:r>
            <a:r>
              <a:rPr lang="en-US" sz="1200" dirty="0"/>
              <a:t>Sub2Vec: Feature Learning for Subgraphs, PAKDD 2018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Y. Bai, H. Ding, Y. </a:t>
            </a:r>
            <a:r>
              <a:rPr lang="en-US" sz="1200" dirty="0" err="1"/>
              <a:t>Qiao</a:t>
            </a:r>
            <a:r>
              <a:rPr lang="en-US" sz="1200" dirty="0"/>
              <a:t>, A. Marinovic, K. Gu, T. Chen, Y. Sun and W. Wang: Unsupervised Inductive Graph-Level Representation Learning via Graph-Graph Proximity, IJCAI 2019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W. Song, D. Wu, Y. Xi, Y. W. Park, and K. Cho, Motion-based skin region of interest detection with a real-time connected component labeling algorithm, Multimedia Tools and Applications, 2016.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M. Yip, N. Shadbolt, and C. Webber, Structural analysis of online criminal social networks, Intelligence and Security Informatics, 2012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M. </a:t>
            </a:r>
            <a:r>
              <a:rPr lang="en-US" sz="1200" dirty="0" err="1"/>
              <a:t>Pershina</a:t>
            </a:r>
            <a:r>
              <a:rPr lang="en-US" sz="1200" dirty="0"/>
              <a:t>, M. </a:t>
            </a:r>
            <a:r>
              <a:rPr lang="en-US" sz="1200" dirty="0" err="1"/>
              <a:t>Yakout</a:t>
            </a:r>
            <a:r>
              <a:rPr lang="en-US" sz="1200" dirty="0"/>
              <a:t>, K. </a:t>
            </a:r>
            <a:r>
              <a:rPr lang="en-US" sz="1200" dirty="0" err="1"/>
              <a:t>Chakrabati</a:t>
            </a:r>
            <a:r>
              <a:rPr lang="en-US" sz="1200" dirty="0"/>
              <a:t>: Holistic Entity Matching Across Knowledge Graphs, </a:t>
            </a:r>
            <a:r>
              <a:rPr lang="en-US" sz="1200" dirty="0" err="1"/>
              <a:t>BigData</a:t>
            </a:r>
            <a:r>
              <a:rPr lang="en-US" sz="1200" dirty="0"/>
              <a:t> 2015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>
                <a:hlinkClick r:id="rId4"/>
              </a:rPr>
              <a:t>https://sites.cs.ucsb.edu/~xyan/tutorial/KDD08_graph_partII.pdf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>
                <a:hlinkClick r:id="rId5"/>
              </a:rPr>
              <a:t>https://d-nb.info/985213434/34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>
                <a:hlinkClick r:id="rId6"/>
              </a:rPr>
              <a:t>https://arxiv.org/pdf/1903.11835.pdf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fr-FR" sz="1200" dirty="0"/>
              <a:t>K. M. </a:t>
            </a:r>
            <a:r>
              <a:rPr lang="fr-FR" sz="1200" dirty="0" err="1"/>
              <a:t>Borgward</a:t>
            </a:r>
            <a:r>
              <a:rPr lang="fr-FR" sz="1200" dirty="0"/>
              <a:t>, C. S. </a:t>
            </a:r>
            <a:r>
              <a:rPr lang="fr-FR" sz="1200" dirty="0" err="1"/>
              <a:t>Ong</a:t>
            </a:r>
            <a:r>
              <a:rPr lang="fr-FR" sz="1200" dirty="0"/>
              <a:t>, S. </a:t>
            </a:r>
            <a:r>
              <a:rPr lang="fr-FR" sz="1200" dirty="0" err="1"/>
              <a:t>Schönauer</a:t>
            </a:r>
            <a:r>
              <a:rPr lang="fr-FR" sz="1200" dirty="0"/>
              <a:t>, S. V. N. </a:t>
            </a:r>
            <a:r>
              <a:rPr lang="fr-FR" sz="1200" dirty="0" err="1"/>
              <a:t>Vishwanathan</a:t>
            </a:r>
            <a:r>
              <a:rPr lang="fr-FR" sz="1200" dirty="0"/>
              <a:t>, A.J </a:t>
            </a:r>
            <a:r>
              <a:rPr lang="fr-FR" sz="1200" dirty="0" err="1"/>
              <a:t>Smola</a:t>
            </a:r>
            <a:r>
              <a:rPr lang="fr-FR" sz="1200" dirty="0"/>
              <a:t> and H.-P. </a:t>
            </a:r>
            <a:r>
              <a:rPr lang="fr-FR" sz="1200" dirty="0" err="1"/>
              <a:t>Krigel</a:t>
            </a:r>
            <a:r>
              <a:rPr lang="fr-FR" sz="1200" dirty="0"/>
              <a:t>: </a:t>
            </a:r>
            <a:r>
              <a:rPr lang="fr-FR" sz="1200" dirty="0" err="1"/>
              <a:t>Protein</a:t>
            </a:r>
            <a:r>
              <a:rPr lang="fr-FR" sz="1200" dirty="0"/>
              <a:t> </a:t>
            </a:r>
            <a:r>
              <a:rPr lang="fr-FR" sz="1200" dirty="0" err="1"/>
              <a:t>function</a:t>
            </a:r>
            <a:r>
              <a:rPr lang="fr-FR" sz="1200" dirty="0"/>
              <a:t> </a:t>
            </a:r>
            <a:r>
              <a:rPr lang="fr-FR" sz="1200" dirty="0" err="1"/>
              <a:t>prediction</a:t>
            </a:r>
            <a:r>
              <a:rPr lang="fr-FR" sz="1200" dirty="0"/>
              <a:t> via graph kernels, </a:t>
            </a:r>
            <a:r>
              <a:rPr lang="fr-FR" sz="1200" dirty="0" err="1"/>
              <a:t>Bioinformatics</a:t>
            </a:r>
            <a:r>
              <a:rPr lang="fr-FR" sz="1200" dirty="0"/>
              <a:t> 2005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/>
              <a:t>M. P. </a:t>
            </a:r>
            <a:r>
              <a:rPr lang="en-US" sz="1200" dirty="0" err="1"/>
              <a:t>Preeja</a:t>
            </a:r>
            <a:r>
              <a:rPr lang="en-US" sz="1200" dirty="0"/>
              <a:t> and S. </a:t>
            </a:r>
            <a:r>
              <a:rPr lang="en-US" sz="1200" dirty="0" err="1"/>
              <a:t>Kp</a:t>
            </a:r>
            <a:r>
              <a:rPr lang="en-US" sz="1200" dirty="0"/>
              <a:t>: Walk-based Graph Kernel for Drug Discovery: A Review, International Journal of Computer Applications 2014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sz="1200" dirty="0">
                <a:hlinkClick r:id="rId7"/>
              </a:rPr>
              <a:t>http://www.normastic.fr/wp-content/uploads/2019/05/presentation-03.05.2019.pdf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 startAt="21"/>
            </a:pPr>
            <a:endParaRPr lang="en-US" sz="1200" dirty="0"/>
          </a:p>
          <a:p>
            <a:pPr marL="514350" indent="-514350">
              <a:buFont typeface="+mj-lt"/>
              <a:buAutoNum type="arabicPeriod" startAt="21"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457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594"/>
            <a:ext cx="10905162" cy="506528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38"/>
            </a:pPr>
            <a:r>
              <a:rPr lang="en-US" sz="1400" dirty="0"/>
              <a:t>W. Yuan, K. He, D. Guan, L. Zhou and C. Li: Graph kernel based link prediction for signed social networks, Information Fusion 2019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sz="1400" dirty="0"/>
              <a:t>N. Bui and V. </a:t>
            </a:r>
            <a:r>
              <a:rPr lang="en-US" sz="1400" dirty="0" err="1"/>
              <a:t>Honavar</a:t>
            </a:r>
            <a:r>
              <a:rPr lang="en-US" sz="1400" dirty="0"/>
              <a:t>: Labeling Actors in Social Networks Using a Heterogeneous Graph Kernel, SBP 2014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U. </a:t>
            </a:r>
            <a:r>
              <a:rPr lang="en-US" sz="1400" dirty="0" err="1"/>
              <a:t>Losch</a:t>
            </a:r>
            <a:r>
              <a:rPr lang="en-US" sz="1400" dirty="0"/>
              <a:t>, S. </a:t>
            </a:r>
            <a:r>
              <a:rPr lang="en-US" sz="1400" dirty="0" err="1"/>
              <a:t>Bloehorn</a:t>
            </a:r>
            <a:r>
              <a:rPr lang="en-US" sz="1400" dirty="0"/>
              <a:t> and A. </a:t>
            </a:r>
            <a:r>
              <a:rPr lang="en-US" sz="1400" dirty="0" err="1"/>
              <a:t>Rettinger</a:t>
            </a:r>
            <a:r>
              <a:rPr lang="en-US" sz="1400" dirty="0"/>
              <a:t>: Graph Kernels for RDF Data, ESWC 2012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Y. Tian, L. Zhao, X. Peng and D. N. Metaxas: Rethinking Kernel Methods for Node Representation Learning on Graphs, </a:t>
            </a:r>
            <a:r>
              <a:rPr lang="en-US" sz="1400" dirty="0" err="1"/>
              <a:t>NeurIPS</a:t>
            </a:r>
            <a:r>
              <a:rPr lang="en-US" sz="1400" dirty="0"/>
              <a:t> 2019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it-IT" sz="1400" dirty="0"/>
              <a:t>B. Perozzi, R. Al-Rfou and S. Skiena: </a:t>
            </a:r>
            <a:r>
              <a:rPr lang="en-US" sz="1400" dirty="0"/>
              <a:t>Deep Walk: Online Learning of Social Representations, KDD 2014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A. Grover and J. </a:t>
            </a:r>
            <a:r>
              <a:rPr lang="en-US" sz="1400" dirty="0" err="1"/>
              <a:t>Leskovec</a:t>
            </a:r>
            <a:r>
              <a:rPr lang="en-US" sz="1400" dirty="0"/>
              <a:t>: node2vec: Scalable Feature Learning for Networks, KDD 2016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D. Wang, P. Cui, W. Zhu: Structural Deep Network Embedding, KDD 2016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W. L. Hamilton, R. Ying, and J. </a:t>
            </a:r>
            <a:r>
              <a:rPr lang="en-US" sz="1400" dirty="0" err="1"/>
              <a:t>Leskovec</a:t>
            </a:r>
            <a:r>
              <a:rPr lang="en-US" sz="1400" dirty="0"/>
              <a:t>: Inductive Representation Learning on Large Graphs, NIPS 2017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2"/>
              </a:rPr>
              <a:t>https://www.kaggle.com/ferdzso/knowledge-graph-analysis-with-node2vec</a:t>
            </a:r>
            <a:r>
              <a:rPr lang="en-US" sz="1400" dirty="0"/>
              <a:t> 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3"/>
              </a:rPr>
              <a:t>https://towardsdatascience.com/an-intuitive-explanation-of-graphsage-6df9437ee64f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4"/>
              </a:rPr>
              <a:t>http://snap.stanford.edu/graphsage/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5"/>
              </a:rPr>
              <a:t>https://medium.com/analytics-vidhya/ohmygraphs-graphsage-and-inductive-representation-learning-ea26d2835331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6"/>
              </a:rPr>
              <a:t>https://towardsdatascience.com/a-gentle-introduction-to-graph-neural-network-basics-deepwalk-and-graphsage-db5d540d50b3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F. </a:t>
            </a:r>
            <a:r>
              <a:rPr lang="en-US" sz="1400" dirty="0" err="1"/>
              <a:t>Scarselli</a:t>
            </a:r>
            <a:r>
              <a:rPr lang="en-US" sz="1400" dirty="0"/>
              <a:t>, M. Gori, A. Tsoi, M. </a:t>
            </a:r>
            <a:r>
              <a:rPr lang="en-US" sz="1400" dirty="0" err="1"/>
              <a:t>Hagenbuchner</a:t>
            </a:r>
            <a:r>
              <a:rPr lang="en-US" sz="1400" dirty="0"/>
              <a:t> and G. </a:t>
            </a:r>
            <a:r>
              <a:rPr lang="en-US" sz="1400" dirty="0" err="1"/>
              <a:t>Monfardini</a:t>
            </a:r>
            <a:r>
              <a:rPr lang="en-US" sz="1400" dirty="0"/>
              <a:t>: The graph neural network model, IEEE Transactions on Neural Networks, 20(1) 2009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7"/>
              </a:rPr>
              <a:t>https://towardsdatascience.com/https-medium-com-aishwaryajadhav-applications-of-graph-neural-networks-1420576be574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J. Zhou, G. Cui, Z. Zhang, C Yang, Z. Liu, L. Wang, C. Li, M. Sun: Graph Neural Networks: A Review of Methods and Applications, </a:t>
            </a:r>
            <a:r>
              <a:rPr lang="en-US" sz="1400" dirty="0" err="1"/>
              <a:t>ArXiv</a:t>
            </a:r>
            <a:r>
              <a:rPr lang="en-US" sz="1400" dirty="0"/>
              <a:t> 2018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8"/>
              </a:rPr>
              <a:t>https://blog.fastforwardlabs.com/2019/10/30/exciting-applications-of-graph-neural-networks.html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9"/>
              </a:rPr>
              <a:t>https://medium.com/dair-ai/an-illustrated-guide-to-graph-neural-networks-d5564a551783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/>
              <a:t>N. </a:t>
            </a:r>
            <a:r>
              <a:rPr lang="en-US" sz="1400" dirty="0" err="1"/>
              <a:t>Shervashidze</a:t>
            </a:r>
            <a:r>
              <a:rPr lang="en-US" sz="1400" dirty="0"/>
              <a:t>, P. Schweitzer, E. J. van Leeuwen, K. </a:t>
            </a:r>
            <a:r>
              <a:rPr lang="en-US" sz="1400" dirty="0" err="1"/>
              <a:t>Mehlhorn</a:t>
            </a:r>
            <a:r>
              <a:rPr lang="en-US" sz="1400" dirty="0"/>
              <a:t> and K. M. </a:t>
            </a:r>
            <a:r>
              <a:rPr lang="en-US" sz="1400" dirty="0" err="1"/>
              <a:t>Borgwardt</a:t>
            </a:r>
            <a:r>
              <a:rPr lang="en-US" sz="1400" dirty="0"/>
              <a:t>: </a:t>
            </a:r>
            <a:r>
              <a:rPr lang="en-US" sz="1400" dirty="0" err="1"/>
              <a:t>Weisfeiler</a:t>
            </a:r>
            <a:r>
              <a:rPr lang="en-US" sz="1400" dirty="0"/>
              <a:t>-Lehman Graph Kernels, Journal of Machine Learning Research 12 (2011)</a:t>
            </a:r>
          </a:p>
          <a:p>
            <a:pPr marL="514350" indent="-514350">
              <a:buFont typeface="+mj-lt"/>
              <a:buAutoNum type="arabicPeriod" startAt="40"/>
            </a:pPr>
            <a:r>
              <a:rPr lang="en-US" sz="1400" dirty="0">
                <a:hlinkClick r:id="rId10"/>
              </a:rPr>
              <a:t>https://en.wikipedia.org/wiki/Kosaraju%27s_algorithm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40"/>
            </a:pPr>
            <a:endParaRPr lang="en-US" sz="1400" dirty="0"/>
          </a:p>
          <a:p>
            <a:pPr marL="514350" indent="-514350">
              <a:buFont typeface="+mj-lt"/>
              <a:buAutoNum type="arabicPeriod" startAt="40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607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Graphs for Data Representation</a:t>
            </a:r>
            <a:r>
              <a:rPr lang="en-US" baseline="30000" dirty="0"/>
              <a:t>1,2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61324" cy="493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Calibri (Body)"/>
              </a:rPr>
              <a:t>Examples of real-world graph data: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WWW, Internet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Social Networks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Citation networks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Protein interaction networks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Communication networks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Word co-occurrences networks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Food webs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Financial networks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Economic networks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Knowledge graphs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……</a:t>
            </a:r>
          </a:p>
          <a:p>
            <a:endParaRPr lang="en-US" dirty="0">
              <a:solidFill>
                <a:srgbClr val="222222"/>
              </a:solidFill>
              <a:latin typeface="Calibri (Body)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for post">
            <a:extLst>
              <a:ext uri="{FF2B5EF4-FFF2-40B4-BE49-F238E27FC236}">
                <a16:creationId xmlns:a16="http://schemas.microsoft.com/office/drawing/2014/main" id="{BA8F087D-720A-460A-AD9C-F99A7108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66" y="2244270"/>
            <a:ext cx="6449139" cy="45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DD2F1-52EF-4675-9647-4CDD93E2C986}"/>
              </a:ext>
            </a:extLst>
          </p:cNvPr>
          <p:cNvSpPr txBox="1"/>
          <p:nvPr/>
        </p:nvSpPr>
        <p:spPr>
          <a:xfrm>
            <a:off x="11357030" y="2315029"/>
            <a:ext cx="5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[55]</a:t>
            </a:r>
          </a:p>
        </p:txBody>
      </p:sp>
    </p:spTree>
    <p:extLst>
      <p:ext uri="{BB962C8B-B14F-4D97-AF65-F5344CB8AC3E}">
        <p14:creationId xmlns:p14="http://schemas.microsoft.com/office/powerpoint/2010/main" val="40526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Graph Based Data Science</a:t>
            </a:r>
            <a:r>
              <a:rPr lang="en-US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7135" cy="4542124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i="1" dirty="0">
                <a:solidFill>
                  <a:srgbClr val="222222"/>
                </a:solidFill>
                <a:latin typeface="Calibri (Body)"/>
              </a:rPr>
              <a:t>Graph based data science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 combines querying, statistics and graph algorithms to power ML/AI applications by leveraging the relationships and topology of graph data</a:t>
            </a:r>
          </a:p>
          <a:p>
            <a:pPr marL="457200" lvl="1" indent="0" algn="ctr">
              <a:buNone/>
            </a:pPr>
            <a:endParaRPr lang="en-US" dirty="0">
              <a:solidFill>
                <a:srgbClr val="222222"/>
              </a:solidFill>
              <a:latin typeface="Calibri (Body)"/>
            </a:endParaRP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Graph Analytics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uses queries and graph statistics/algorithms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**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 to answer such questions as:</a:t>
            </a:r>
          </a:p>
          <a:p>
            <a:pPr lvl="2"/>
            <a:r>
              <a:rPr lang="en-US" dirty="0">
                <a:solidFill>
                  <a:srgbClr val="222222"/>
                </a:solidFill>
                <a:latin typeface="Calibri (Body)"/>
              </a:rPr>
              <a:t>how many customers are in a marketing graph?</a:t>
            </a:r>
          </a:p>
          <a:p>
            <a:pPr lvl="2"/>
            <a:r>
              <a:rPr lang="en-US" dirty="0">
                <a:solidFill>
                  <a:srgbClr val="222222"/>
                </a:solidFill>
                <a:latin typeface="Calibri (Body)"/>
              </a:rPr>
              <a:t>are there any fraud rings in the transaction data?</a:t>
            </a:r>
          </a:p>
          <a:p>
            <a:pPr lvl="2"/>
            <a:r>
              <a:rPr lang="en-US" dirty="0">
                <a:solidFill>
                  <a:srgbClr val="222222"/>
                </a:solidFill>
                <a:latin typeface="Calibri (Body)"/>
              </a:rPr>
              <a:t>who’s the most important influencer in a network?</a:t>
            </a:r>
          </a:p>
          <a:p>
            <a:pPr lvl="2"/>
            <a:endParaRPr lang="en-US" dirty="0">
              <a:solidFill>
                <a:srgbClr val="222222"/>
              </a:solidFill>
              <a:latin typeface="Calibri (Body)"/>
            </a:endParaRP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Graph Enhanced ML and AI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uses queries, graph statistics/algorithms and specialized graph aware ML/AI techniques to describe the global topology or connectivity of a data set. The results define graph-based features that are used as input to downstream ML/AI tasks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8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Graph Based Data Science</a:t>
            </a:r>
            <a:r>
              <a:rPr lang="en-US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5"/>
            <a:ext cx="10761324" cy="4219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22222"/>
                </a:solidFill>
                <a:latin typeface="Calibri (Body)"/>
              </a:rPr>
              <a:t>Graph Queries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retrieve an explicit pattern within the dataset e.g.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fetch the names of George’s co-authors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compute the average salary of a company’s employees</a:t>
            </a: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Calibri (Body)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22222"/>
                </a:solidFill>
                <a:latin typeface="Calibri (Body)"/>
              </a:rPr>
              <a:t>Graph Statistics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are based on local properties of the graph nodes: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Graph size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Graph density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Degree distribution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alibri (Body)"/>
              </a:rPr>
              <a:t>Local clustering coefficient</a:t>
            </a: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2036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Graph Based Data Science</a:t>
            </a:r>
            <a:r>
              <a:rPr lang="en-US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601"/>
            <a:ext cx="10761324" cy="4582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222222"/>
                </a:solidFill>
                <a:latin typeface="Calibri (Body)"/>
              </a:rPr>
              <a:t>Graph Algorithms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employ graph traversals</a:t>
            </a:r>
          </a:p>
          <a:p>
            <a:pPr marL="0" indent="0">
              <a:buNone/>
            </a:pPr>
            <a:endParaRPr lang="en-US" b="1" dirty="0">
              <a:solidFill>
                <a:srgbClr val="222222"/>
              </a:solidFill>
              <a:latin typeface="Calibri (Body)"/>
            </a:endParaRP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Connected Components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identify strongly connected subgraphs</a:t>
            </a:r>
            <a:endParaRPr lang="en-US" b="1" dirty="0">
              <a:solidFill>
                <a:srgbClr val="222222"/>
              </a:solidFill>
              <a:latin typeface="Calibri (Body)"/>
            </a:endParaRP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Community Detection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partition a graph based on relationships</a:t>
            </a: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Centrality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reveal which nodes are important based on graph topology</a:t>
            </a: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Node Similarity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identify similar nodes based on their neighbors or properties</a:t>
            </a: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Pathfinding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find the shortest or most efficient paths to traverse a graph</a:t>
            </a:r>
          </a:p>
          <a:p>
            <a:pPr lvl="1"/>
            <a:r>
              <a:rPr lang="en-US" b="1" dirty="0">
                <a:solidFill>
                  <a:srgbClr val="222222"/>
                </a:solidFill>
                <a:latin typeface="Calibri (Body)"/>
              </a:rPr>
              <a:t>Link Prediction</a:t>
            </a:r>
            <a:r>
              <a:rPr lang="en-US" dirty="0">
                <a:solidFill>
                  <a:srgbClr val="222222"/>
                </a:solidFill>
                <a:latin typeface="Calibri (Body)"/>
              </a:rPr>
              <a:t>: predict unobserved or future relationships between nodes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**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Calibri (Body)"/>
            </a:endParaRPr>
          </a:p>
          <a:p>
            <a:pPr marL="457200" lvl="1" indent="0" algn="ctr">
              <a:buNone/>
            </a:pPr>
            <a:r>
              <a:rPr lang="en-US" dirty="0">
                <a:solidFill>
                  <a:srgbClr val="FF0000"/>
                </a:solidFill>
                <a:latin typeface="Calibri (Body)"/>
              </a:rPr>
              <a:t>Some of the graph algorithms employ ML techniques themselves! </a:t>
            </a:r>
          </a:p>
        </p:txBody>
      </p:sp>
    </p:spTree>
    <p:extLst>
      <p:ext uri="{BB962C8B-B14F-4D97-AF65-F5344CB8AC3E}">
        <p14:creationId xmlns:p14="http://schemas.microsoft.com/office/powerpoint/2010/main" val="311095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Algorithms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142"/>
            <a:ext cx="10761324" cy="48673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latin typeface="Calibri (Body)"/>
              </a:rPr>
              <a:t>Connected Components</a:t>
            </a:r>
            <a:r>
              <a:rPr lang="en-US" sz="2800" baseline="30000" dirty="0">
                <a:latin typeface="Calibri (Body)"/>
              </a:rPr>
              <a:t>5</a:t>
            </a:r>
          </a:p>
          <a:p>
            <a:r>
              <a:rPr lang="en-US" dirty="0">
                <a:latin typeface="Calibri (Body)"/>
              </a:rPr>
              <a:t>Undirected Graph:</a:t>
            </a:r>
          </a:p>
          <a:p>
            <a:pPr lvl="1"/>
            <a:r>
              <a:rPr lang="en-US" dirty="0">
                <a:latin typeface="Calibri (Body)"/>
              </a:rPr>
              <a:t>Breadth First Search</a:t>
            </a:r>
          </a:p>
          <a:p>
            <a:pPr lvl="1"/>
            <a:r>
              <a:rPr lang="en-US" dirty="0">
                <a:latin typeface="Calibri (Body)"/>
              </a:rPr>
              <a:t>Depth First Search</a:t>
            </a:r>
          </a:p>
          <a:p>
            <a:r>
              <a:rPr lang="en-US" dirty="0">
                <a:latin typeface="Calibri (Body)"/>
              </a:rPr>
              <a:t>Directed Graph:</a:t>
            </a:r>
          </a:p>
          <a:p>
            <a:pPr lvl="1"/>
            <a:r>
              <a:rPr lang="en-US" dirty="0">
                <a:latin typeface="Calibri (Body)"/>
              </a:rPr>
              <a:t>Weakly Connected Components: discard edge directions and proceed as before </a:t>
            </a:r>
          </a:p>
          <a:p>
            <a:pPr lvl="1"/>
            <a:r>
              <a:rPr lang="en-US" dirty="0">
                <a:latin typeface="Calibri (Body)"/>
              </a:rPr>
              <a:t>Strongly Connected Components: </a:t>
            </a:r>
            <a:r>
              <a:rPr lang="en-US" dirty="0" err="1">
                <a:latin typeface="Calibri (Body)"/>
              </a:rPr>
              <a:t>Kosaraju's</a:t>
            </a:r>
            <a:r>
              <a:rPr lang="en-US" dirty="0">
                <a:latin typeface="Calibri (Body)"/>
              </a:rPr>
              <a:t> algorithm</a:t>
            </a:r>
            <a:r>
              <a:rPr lang="en-US" baseline="30000" dirty="0">
                <a:latin typeface="Calibri (Body)"/>
              </a:rPr>
              <a:t>57</a:t>
            </a:r>
          </a:p>
          <a:p>
            <a:endParaRPr lang="en-US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Use Cases</a:t>
            </a:r>
          </a:p>
          <a:p>
            <a:pPr lvl="1"/>
            <a:r>
              <a:rPr lang="en-US" dirty="0">
                <a:latin typeface="Calibri (Body)"/>
              </a:rPr>
              <a:t>Image Processing</a:t>
            </a:r>
            <a:r>
              <a:rPr lang="en-US" baseline="30000" dirty="0">
                <a:latin typeface="Calibri (Body)"/>
              </a:rPr>
              <a:t>29</a:t>
            </a:r>
          </a:p>
          <a:p>
            <a:pPr lvl="1"/>
            <a:r>
              <a:rPr lang="en-US" dirty="0">
                <a:latin typeface="Calibri (Body)"/>
              </a:rPr>
              <a:t>Entity Resolution/deduplication</a:t>
            </a:r>
          </a:p>
          <a:p>
            <a:pPr lvl="1"/>
            <a:r>
              <a:rPr lang="en-US" dirty="0">
                <a:latin typeface="Calibri (Body)"/>
              </a:rPr>
              <a:t>Cybersecurity</a:t>
            </a:r>
            <a:r>
              <a:rPr lang="en-US" baseline="30000" dirty="0">
                <a:latin typeface="Calibri (Body)"/>
              </a:rPr>
              <a:t>30</a:t>
            </a:r>
          </a:p>
          <a:p>
            <a:pPr lvl="1"/>
            <a:r>
              <a:rPr lang="en-US" dirty="0">
                <a:latin typeface="Calibri (Body)"/>
              </a:rPr>
              <a:t>Fraud Detection</a:t>
            </a:r>
          </a:p>
          <a:p>
            <a:pPr lvl="1"/>
            <a:r>
              <a:rPr lang="en-US" dirty="0">
                <a:latin typeface="Calibri (Body)"/>
              </a:rPr>
              <a:t>etc.</a:t>
            </a:r>
            <a:endParaRPr lang="en-US" baseline="30000" dirty="0">
              <a:latin typeface="Calibri (Body)"/>
            </a:endParaRPr>
          </a:p>
          <a:p>
            <a:pPr marL="457200" lvl="1" indent="0">
              <a:buNone/>
            </a:pPr>
            <a:endParaRPr lang="en-US" baseline="30000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</p:txBody>
      </p:sp>
      <p:pic>
        <p:nvPicPr>
          <p:cNvPr id="5" name="Picture 2" descr="SAS Help Center: Connected Components">
            <a:extLst>
              <a:ext uri="{FF2B5EF4-FFF2-40B4-BE49-F238E27FC236}">
                <a16:creationId xmlns:a16="http://schemas.microsoft.com/office/drawing/2014/main" id="{D201C95E-28D4-426E-B5BC-53972BD5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95" y="214828"/>
            <a:ext cx="3920118" cy="22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1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B8F-A2E0-4016-9A09-9542FAA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Algorithms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E4DC-56CF-4203-A911-8FAD17A5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262"/>
            <a:ext cx="10761324" cy="53817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latin typeface="Calibri (Body)"/>
              </a:rPr>
              <a:t>Community Detection</a:t>
            </a:r>
            <a:r>
              <a:rPr lang="en-US" sz="2800" baseline="30000" dirty="0">
                <a:latin typeface="Calibri (Body)"/>
              </a:rPr>
              <a:t>11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r>
              <a:rPr lang="en-US" sz="2800" dirty="0">
                <a:latin typeface="Calibri (Body)"/>
              </a:rPr>
              <a:t>Algorithms:</a:t>
            </a:r>
          </a:p>
          <a:p>
            <a:pPr lvl="2"/>
            <a:r>
              <a:rPr lang="en-US" sz="2400" dirty="0">
                <a:latin typeface="Calibri (Body)"/>
              </a:rPr>
              <a:t>Louvain</a:t>
            </a:r>
            <a:r>
              <a:rPr lang="en-US" sz="2400" baseline="30000" dirty="0">
                <a:latin typeface="Calibri (Body)"/>
              </a:rPr>
              <a:t>6</a:t>
            </a:r>
          </a:p>
          <a:p>
            <a:pPr lvl="2"/>
            <a:r>
              <a:rPr lang="en-US" sz="2400" dirty="0">
                <a:latin typeface="Calibri (Body)"/>
              </a:rPr>
              <a:t>Label Propagation</a:t>
            </a:r>
            <a:r>
              <a:rPr lang="en-US" sz="2400" baseline="30000" dirty="0">
                <a:latin typeface="Calibri (Body)"/>
              </a:rPr>
              <a:t>7</a:t>
            </a:r>
            <a:endParaRPr lang="en-US" sz="2400" dirty="0">
              <a:latin typeface="Calibri (Body)"/>
            </a:endParaRPr>
          </a:p>
          <a:p>
            <a:pPr lvl="2"/>
            <a:r>
              <a:rPr lang="en-US" sz="2400" dirty="0">
                <a:latin typeface="Calibri (Body)"/>
              </a:rPr>
              <a:t>many more</a:t>
            </a:r>
            <a:r>
              <a:rPr lang="en-US" sz="2400" baseline="30000" dirty="0">
                <a:latin typeface="Calibri (Body)"/>
              </a:rPr>
              <a:t>8</a:t>
            </a:r>
          </a:p>
          <a:p>
            <a:pPr lvl="2"/>
            <a:endParaRPr lang="en-US" sz="2400" baseline="30000" dirty="0">
              <a:latin typeface="Calibri (Body)"/>
            </a:endParaRPr>
          </a:p>
          <a:p>
            <a:pPr lvl="2"/>
            <a:endParaRPr lang="en-US" sz="2400" baseline="30000" dirty="0">
              <a:latin typeface="Calibri (Body)"/>
            </a:endParaRPr>
          </a:p>
          <a:p>
            <a:pPr lvl="1"/>
            <a:r>
              <a:rPr lang="en-US" sz="2800" dirty="0">
                <a:latin typeface="Calibri (Body)"/>
              </a:rPr>
              <a:t>Use Cases:</a:t>
            </a:r>
            <a:endParaRPr lang="en-US" sz="2400" dirty="0">
              <a:latin typeface="Calibri (Body)"/>
            </a:endParaRPr>
          </a:p>
          <a:p>
            <a:pPr lvl="2"/>
            <a:r>
              <a:rPr lang="en-US" sz="2400" dirty="0">
                <a:latin typeface="Calibri (Body)"/>
              </a:rPr>
              <a:t>Social networks analysis: e.g., extracting topics from online social platforms</a:t>
            </a:r>
            <a:r>
              <a:rPr lang="en-US" sz="2400" baseline="30000" dirty="0">
                <a:latin typeface="Calibri (Body)"/>
              </a:rPr>
              <a:t>9</a:t>
            </a:r>
          </a:p>
          <a:p>
            <a:pPr lvl="2"/>
            <a:r>
              <a:rPr lang="en-US" sz="2400" dirty="0">
                <a:latin typeface="Calibri (Body)"/>
              </a:rPr>
              <a:t>Criminology: identification of groups in criminal networks</a:t>
            </a:r>
          </a:p>
          <a:p>
            <a:pPr lvl="2"/>
            <a:r>
              <a:rPr lang="en-US" sz="2400" dirty="0">
                <a:latin typeface="Calibri (Body)"/>
              </a:rPr>
              <a:t>Public Health: discover dynamics of certain groups susceptible to an epidemic disease</a:t>
            </a:r>
          </a:p>
          <a:p>
            <a:pPr lvl="2"/>
            <a:r>
              <a:rPr lang="en-US" sz="2400" dirty="0">
                <a:latin typeface="Calibri (Body)"/>
              </a:rPr>
              <a:t>Customer Segmentation: identify groups of people that are using the same financial service</a:t>
            </a:r>
          </a:p>
          <a:p>
            <a:pPr lvl="2"/>
            <a:r>
              <a:rPr lang="en-US" sz="2400" dirty="0">
                <a:latin typeface="Calibri (Body)"/>
              </a:rPr>
              <a:t>Bioinformatics: investigating the human brain and finding hierarchical community structures within the brain’s functional network</a:t>
            </a:r>
            <a:r>
              <a:rPr lang="en-US" sz="2400" baseline="30000" dirty="0">
                <a:latin typeface="Calibri (Body)"/>
              </a:rPr>
              <a:t>10</a:t>
            </a:r>
          </a:p>
          <a:p>
            <a:pPr lvl="2"/>
            <a:r>
              <a:rPr lang="en-US" sz="2400" dirty="0">
                <a:latin typeface="Calibri (Body)"/>
              </a:rPr>
              <a:t>etc.</a:t>
            </a:r>
          </a:p>
          <a:p>
            <a:pPr lvl="2"/>
            <a:endParaRPr lang="en-US" sz="2400" baseline="30000" dirty="0">
              <a:latin typeface="Calibri (Body)"/>
            </a:endParaRPr>
          </a:p>
          <a:p>
            <a:pPr lvl="2"/>
            <a:endParaRPr lang="en-US" baseline="30000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dirty="0">
              <a:latin typeface="Calibri (Body)"/>
            </a:endParaRPr>
          </a:p>
        </p:txBody>
      </p:sp>
      <p:pic>
        <p:nvPicPr>
          <p:cNvPr id="2050" name="Picture 2" descr="A smart local moving algorithm for large-scale modularity-based community  detection">
            <a:extLst>
              <a:ext uri="{FF2B5EF4-FFF2-40B4-BE49-F238E27FC236}">
                <a16:creationId xmlns:a16="http://schemas.microsoft.com/office/drawing/2014/main" id="{E2428345-1F2D-4AB2-94A5-C4981FBA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77" y="82623"/>
            <a:ext cx="4034744" cy="24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4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3326</Words>
  <Application>Microsoft Office PowerPoint</Application>
  <PresentationFormat>Widescreen</PresentationFormat>
  <Paragraphs>417</Paragraphs>
  <Slides>37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(Body)</vt:lpstr>
      <vt:lpstr>Calibri Light</vt:lpstr>
      <vt:lpstr>Georgia</vt:lpstr>
      <vt:lpstr>Office Theme</vt:lpstr>
      <vt:lpstr>Bitmap Image</vt:lpstr>
      <vt:lpstr>Graph Based Data Science</vt:lpstr>
      <vt:lpstr>Outline</vt:lpstr>
      <vt:lpstr>Graphs for Data Representation1,2,46</vt:lpstr>
      <vt:lpstr>Graphs for Data Representation1,2</vt:lpstr>
      <vt:lpstr>Overview of Graph Based Data Science3</vt:lpstr>
      <vt:lpstr>Overview of Graph Based Data Science3</vt:lpstr>
      <vt:lpstr>Overview of Graph Based Data Science3</vt:lpstr>
      <vt:lpstr>Graph Algorithms</vt:lpstr>
      <vt:lpstr>Graph Algorithms</vt:lpstr>
      <vt:lpstr>Graph Algorithms</vt:lpstr>
      <vt:lpstr>Graph Algorithms</vt:lpstr>
      <vt:lpstr>Graph Algorithms</vt:lpstr>
      <vt:lpstr>Graph Aware ML/AI Techniques</vt:lpstr>
      <vt:lpstr>Graph Kernels32</vt:lpstr>
      <vt:lpstr>Graph Kernels32,33</vt:lpstr>
      <vt:lpstr>Graph Kernels32,33</vt:lpstr>
      <vt:lpstr>Graph Kernels32,33</vt:lpstr>
      <vt:lpstr>Graph Kernels32,33</vt:lpstr>
      <vt:lpstr>Graph Embeddings22</vt:lpstr>
      <vt:lpstr>Graph Embeddings22</vt:lpstr>
      <vt:lpstr>Node Embeddings24</vt:lpstr>
      <vt:lpstr>Node Embeddings24</vt:lpstr>
      <vt:lpstr>Node Embeddings24</vt:lpstr>
      <vt:lpstr>Node Embeddings24, 47, 48</vt:lpstr>
      <vt:lpstr>Node Embeddings24, 47, 48</vt:lpstr>
      <vt:lpstr>Node Embeddings24, 47, 48, 49</vt:lpstr>
      <vt:lpstr>Whole Graph Embeddings24</vt:lpstr>
      <vt:lpstr>Whole Graph Embeddings24</vt:lpstr>
      <vt:lpstr>Graph Neural Networks50,51,53,55</vt:lpstr>
      <vt:lpstr>Graph Neural Networks50,51,53,55</vt:lpstr>
      <vt:lpstr>Graph Neural Networks50,51,53,55</vt:lpstr>
      <vt:lpstr>Graph Neural Networks50,51,53,55</vt:lpstr>
      <vt:lpstr>Graph Neural Networks52,53,54</vt:lpstr>
      <vt:lpstr>Hands-on graph-based ML/AI example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Networks</dc:title>
  <dc:creator> </dc:creator>
  <cp:lastModifiedBy> </cp:lastModifiedBy>
  <cp:revision>444</cp:revision>
  <dcterms:created xsi:type="dcterms:W3CDTF">2020-10-09T11:08:18Z</dcterms:created>
  <dcterms:modified xsi:type="dcterms:W3CDTF">2022-01-19T09:42:28Z</dcterms:modified>
</cp:coreProperties>
</file>