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351" r:id="rId4"/>
    <p:sldId id="411" r:id="rId5"/>
    <p:sldId id="352" r:id="rId6"/>
    <p:sldId id="353" r:id="rId7"/>
    <p:sldId id="326" r:id="rId8"/>
    <p:sldId id="410" r:id="rId9"/>
    <p:sldId id="409" r:id="rId10"/>
    <p:sldId id="397" r:id="rId11"/>
    <p:sldId id="354" r:id="rId12"/>
    <p:sldId id="355" r:id="rId13"/>
    <p:sldId id="356" r:id="rId14"/>
    <p:sldId id="357" r:id="rId15"/>
    <p:sldId id="358" r:id="rId16"/>
    <p:sldId id="359" r:id="rId17"/>
    <p:sldId id="360" r:id="rId18"/>
    <p:sldId id="361" r:id="rId19"/>
    <p:sldId id="362" r:id="rId20"/>
    <p:sldId id="363" r:id="rId21"/>
    <p:sldId id="365" r:id="rId22"/>
    <p:sldId id="364" r:id="rId23"/>
    <p:sldId id="413" r:id="rId24"/>
    <p:sldId id="412" r:id="rId25"/>
    <p:sldId id="387" r:id="rId26"/>
    <p:sldId id="368" r:id="rId27"/>
    <p:sldId id="404" r:id="rId28"/>
    <p:sldId id="405" r:id="rId29"/>
    <p:sldId id="414" r:id="rId30"/>
    <p:sldId id="26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1" autoAdjust="0"/>
    <p:restoredTop sz="93534" autoAdjust="0"/>
  </p:normalViewPr>
  <p:slideViewPr>
    <p:cSldViewPr snapToGrid="0">
      <p:cViewPr varScale="1">
        <p:scale>
          <a:sx n="95" d="100"/>
          <a:sy n="95" d="100"/>
        </p:scale>
        <p:origin x="702" y="7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237CB-4AE2-4032-AD36-F8C5B3B7C225}" type="datetimeFigureOut">
              <a:rPr lang="en-US" smtClean="0"/>
              <a:t>2022-02-16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86A86D-C467-429D-BB27-E7D4361F5A5E}" type="slidenum">
              <a:rPr lang="en-US" smtClean="0"/>
              <a:t>‹#›</a:t>
            </a:fld>
            <a:endParaRPr lang="en-US"/>
          </a:p>
        </p:txBody>
      </p:sp>
    </p:spTree>
    <p:extLst>
      <p:ext uri="{BB962C8B-B14F-4D97-AF65-F5344CB8AC3E}">
        <p14:creationId xmlns:p14="http://schemas.microsoft.com/office/powerpoint/2010/main" val="3893407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86A86D-C467-429D-BB27-E7D4361F5A5E}" type="slidenum">
              <a:rPr lang="en-US" smtClean="0"/>
              <a:t>3</a:t>
            </a:fld>
            <a:endParaRPr lang="en-US"/>
          </a:p>
        </p:txBody>
      </p:sp>
    </p:spTree>
    <p:extLst>
      <p:ext uri="{BB962C8B-B14F-4D97-AF65-F5344CB8AC3E}">
        <p14:creationId xmlns:p14="http://schemas.microsoft.com/office/powerpoint/2010/main" val="25980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that’s where Probabilistic Graphical Models come in place</a:t>
            </a:r>
          </a:p>
        </p:txBody>
      </p:sp>
      <p:sp>
        <p:nvSpPr>
          <p:cNvPr id="4" name="Slide Number Placeholder 3"/>
          <p:cNvSpPr>
            <a:spLocks noGrp="1"/>
          </p:cNvSpPr>
          <p:nvPr>
            <p:ph type="sldNum" sz="quarter" idx="5"/>
          </p:nvPr>
        </p:nvSpPr>
        <p:spPr/>
        <p:txBody>
          <a:bodyPr/>
          <a:lstStyle/>
          <a:p>
            <a:fld id="{C786A86D-C467-429D-BB27-E7D4361F5A5E}" type="slidenum">
              <a:rPr lang="en-US" smtClean="0"/>
              <a:t>6</a:t>
            </a:fld>
            <a:endParaRPr lang="en-US"/>
          </a:p>
        </p:txBody>
      </p:sp>
    </p:spTree>
    <p:extLst>
      <p:ext uri="{BB962C8B-B14F-4D97-AF65-F5344CB8AC3E}">
        <p14:creationId xmlns:p14="http://schemas.microsoft.com/office/powerpoint/2010/main" val="3036313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general, MRFs where the go to model for image processing before DL and many powerful models are a combination of PGM+DL</a:t>
            </a:r>
          </a:p>
        </p:txBody>
      </p:sp>
      <p:sp>
        <p:nvSpPr>
          <p:cNvPr id="4" name="Slide Number Placeholder 3"/>
          <p:cNvSpPr>
            <a:spLocks noGrp="1"/>
          </p:cNvSpPr>
          <p:nvPr>
            <p:ph type="sldNum" sz="quarter" idx="5"/>
          </p:nvPr>
        </p:nvSpPr>
        <p:spPr/>
        <p:txBody>
          <a:bodyPr/>
          <a:lstStyle/>
          <a:p>
            <a:fld id="{C786A86D-C467-429D-BB27-E7D4361F5A5E}" type="slidenum">
              <a:rPr lang="en-US" smtClean="0"/>
              <a:t>8</a:t>
            </a:fld>
            <a:endParaRPr lang="en-US"/>
          </a:p>
        </p:txBody>
      </p:sp>
    </p:spTree>
    <p:extLst>
      <p:ext uri="{BB962C8B-B14F-4D97-AF65-F5344CB8AC3E}">
        <p14:creationId xmlns:p14="http://schemas.microsoft.com/office/powerpoint/2010/main" val="2009284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86A86D-C467-429D-BB27-E7D4361F5A5E}" type="slidenum">
              <a:rPr lang="en-US" smtClean="0"/>
              <a:t>22</a:t>
            </a:fld>
            <a:endParaRPr lang="en-US"/>
          </a:p>
        </p:txBody>
      </p:sp>
    </p:spTree>
    <p:extLst>
      <p:ext uri="{BB962C8B-B14F-4D97-AF65-F5344CB8AC3E}">
        <p14:creationId xmlns:p14="http://schemas.microsoft.com/office/powerpoint/2010/main" val="1905717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86A86D-C467-429D-BB27-E7D4361F5A5E}" type="slidenum">
              <a:rPr lang="en-US" smtClean="0"/>
              <a:t>23</a:t>
            </a:fld>
            <a:endParaRPr lang="en-US"/>
          </a:p>
        </p:txBody>
      </p:sp>
    </p:spTree>
    <p:extLst>
      <p:ext uri="{BB962C8B-B14F-4D97-AF65-F5344CB8AC3E}">
        <p14:creationId xmlns:p14="http://schemas.microsoft.com/office/powerpoint/2010/main" val="2476131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A common application is for </a:t>
            </a:r>
            <a:r>
              <a:rPr lang="en-US" b="1" i="0" dirty="0">
                <a:solidFill>
                  <a:srgbClr val="202124"/>
                </a:solidFill>
                <a:effectLst/>
                <a:latin typeface="arial" panose="020B0604020202020204" pitchFamily="34" charset="0"/>
              </a:rPr>
              <a:t>guidance, navigation, and control of vehicles</a:t>
            </a:r>
          </a:p>
          <a:p>
            <a:r>
              <a:rPr lang="en-US" b="1" i="0">
                <a:solidFill>
                  <a:srgbClr val="202124"/>
                </a:solidFill>
                <a:effectLst/>
                <a:latin typeface="arial" panose="020B0604020202020204" pitchFamily="34" charset="0"/>
              </a:rPr>
              <a:t>Spatial statistics</a:t>
            </a:r>
            <a:endParaRPr lang="en-US" dirty="0"/>
          </a:p>
        </p:txBody>
      </p:sp>
      <p:sp>
        <p:nvSpPr>
          <p:cNvPr id="4" name="Slide Number Placeholder 3"/>
          <p:cNvSpPr>
            <a:spLocks noGrp="1"/>
          </p:cNvSpPr>
          <p:nvPr>
            <p:ph type="sldNum" sz="quarter" idx="5"/>
          </p:nvPr>
        </p:nvSpPr>
        <p:spPr/>
        <p:txBody>
          <a:bodyPr/>
          <a:lstStyle/>
          <a:p>
            <a:fld id="{C786A86D-C467-429D-BB27-E7D4361F5A5E}" type="slidenum">
              <a:rPr lang="en-US" smtClean="0"/>
              <a:t>29</a:t>
            </a:fld>
            <a:endParaRPr lang="en-US"/>
          </a:p>
        </p:txBody>
      </p:sp>
    </p:spTree>
    <p:extLst>
      <p:ext uri="{BB962C8B-B14F-4D97-AF65-F5344CB8AC3E}">
        <p14:creationId xmlns:p14="http://schemas.microsoft.com/office/powerpoint/2010/main" val="3728729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76773-D3A1-4D38-AE44-D8B6F1CC6B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D4C01C-CA1F-47A1-A98A-A3BF20F424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F43EF0-B6EC-4180-AD2B-4C96522A7A10}"/>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5" name="Footer Placeholder 4">
            <a:extLst>
              <a:ext uri="{FF2B5EF4-FFF2-40B4-BE49-F238E27FC236}">
                <a16:creationId xmlns:a16="http://schemas.microsoft.com/office/drawing/2014/main" id="{FA978188-03F3-460D-8DA2-A4AEBF7DC3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F2280-63F2-44A7-9552-96D2AB049866}"/>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399865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5DC1-B826-44B4-B110-C4B22A26AB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1C8999-463A-4141-A8D3-DE6637872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79073-3289-4E44-BF76-C965CCEE6271}"/>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5" name="Footer Placeholder 4">
            <a:extLst>
              <a:ext uri="{FF2B5EF4-FFF2-40B4-BE49-F238E27FC236}">
                <a16:creationId xmlns:a16="http://schemas.microsoft.com/office/drawing/2014/main" id="{E4CBD2F2-CFCF-49DC-81C4-F423D59E3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F45601-5562-45F7-B39C-2331CAF74EB3}"/>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255654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C65AB3-F184-462D-B5F6-10AFB30B06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FB1777-E111-4EC0-BD6F-BB1483557F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0C22AA-9BE8-4E23-B3BC-CCD741D0068A}"/>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5" name="Footer Placeholder 4">
            <a:extLst>
              <a:ext uri="{FF2B5EF4-FFF2-40B4-BE49-F238E27FC236}">
                <a16:creationId xmlns:a16="http://schemas.microsoft.com/office/drawing/2014/main" id="{DB3B3F2F-D9AB-4354-A8D6-2B878D2D7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B0FE39-B17D-43F6-9A1F-27FD4F76A905}"/>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194715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72D40-FB83-4CAE-8394-58FC909804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826E64-0774-4FEB-8D12-1A6AB6AB3C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460FB-93F1-4FC1-9FF0-E9D645398571}"/>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5" name="Footer Placeholder 4">
            <a:extLst>
              <a:ext uri="{FF2B5EF4-FFF2-40B4-BE49-F238E27FC236}">
                <a16:creationId xmlns:a16="http://schemas.microsoft.com/office/drawing/2014/main" id="{4A2C5A6C-07DE-4245-8134-5553FCB076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0EFD2-C752-40C1-A180-542441DF6664}"/>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270412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ED97C-87D3-4F75-BB31-2D04BE0014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7B8717-D189-4C64-8BBB-BD1E6551D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D762B2-42E3-4862-907D-4476E898FBA3}"/>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5" name="Footer Placeholder 4">
            <a:extLst>
              <a:ext uri="{FF2B5EF4-FFF2-40B4-BE49-F238E27FC236}">
                <a16:creationId xmlns:a16="http://schemas.microsoft.com/office/drawing/2014/main" id="{5C1248E2-1F45-4CFD-82AE-81B3D35760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CB4C28-0F85-4EDB-BBB6-C645582D86CC}"/>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428215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A45D9-E4EE-4406-BB1B-8A58A4B5E1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C42E97-F0E0-4F26-9FB1-C499CDB2BA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4F8B61-A2BA-4EED-81AB-9E31157E2D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D0C156-C74E-4E40-BA54-2B37F653D2E2}"/>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6" name="Footer Placeholder 5">
            <a:extLst>
              <a:ext uri="{FF2B5EF4-FFF2-40B4-BE49-F238E27FC236}">
                <a16:creationId xmlns:a16="http://schemas.microsoft.com/office/drawing/2014/main" id="{DF0ACD28-8EB0-4B28-A3DF-2E2EB7264E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9767F2-FA79-42E6-B265-092723F39DBA}"/>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72372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1CFD9-B0C0-4F0D-B609-01C1ED88C8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7B8500-EFB6-4543-9C65-36536C6376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E46173-95C3-432E-B6C5-F67F2AE3C8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0E29D0-2175-487B-9C76-5FBAF5B2ED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D2DC83-EDC1-4F90-91C9-61B7E77ADA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F47510-A15D-44DB-875E-3221DCD5B298}"/>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8" name="Footer Placeholder 7">
            <a:extLst>
              <a:ext uri="{FF2B5EF4-FFF2-40B4-BE49-F238E27FC236}">
                <a16:creationId xmlns:a16="http://schemas.microsoft.com/office/drawing/2014/main" id="{E73DFDCF-0C21-4C3B-BA6C-E8FA24F871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A94FFC-84A1-4E8E-BF15-DBEBF452949D}"/>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206902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E4FE-DDA8-4242-92B5-C01937C5C2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09B46C-B41B-4CBA-AAC6-D6070C178B50}"/>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4" name="Footer Placeholder 3">
            <a:extLst>
              <a:ext uri="{FF2B5EF4-FFF2-40B4-BE49-F238E27FC236}">
                <a16:creationId xmlns:a16="http://schemas.microsoft.com/office/drawing/2014/main" id="{9C0F6A87-DAF0-4E5F-90FE-A3D0B10D3C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A23124-C289-4EB2-9E25-99B62B74CF77}"/>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1272127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96F516-9FDD-41CD-9E62-8ED16CD91328}"/>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3" name="Footer Placeholder 2">
            <a:extLst>
              <a:ext uri="{FF2B5EF4-FFF2-40B4-BE49-F238E27FC236}">
                <a16:creationId xmlns:a16="http://schemas.microsoft.com/office/drawing/2014/main" id="{050F0787-802F-43DB-8981-330724036C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F9F93B-DB88-4F59-8DD5-3F4CD9B3D0A9}"/>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29904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C9ED-C726-4160-86C4-422CF13CE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B1F515-3AD9-4B9B-98EB-64869DA5A9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071287-9376-4F48-9D1F-E535C20FAB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668BD9-6955-4472-8FF6-01B4F7D33F5B}"/>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6" name="Footer Placeholder 5">
            <a:extLst>
              <a:ext uri="{FF2B5EF4-FFF2-40B4-BE49-F238E27FC236}">
                <a16:creationId xmlns:a16="http://schemas.microsoft.com/office/drawing/2014/main" id="{02C36AA3-C046-468C-863C-81CFC0D544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F2AF7F-D3C7-4EF4-8C37-6D9995395A3B}"/>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38709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238A3-1B5E-4C5C-A696-1FFEDC9C04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1437CF-9C9F-49B8-B701-8686F92336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34EB05-A0FF-4305-A1A6-E3D2E74AB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FC5F2-2F13-4AA3-B7E5-B2AF8962F955}"/>
              </a:ext>
            </a:extLst>
          </p:cNvPr>
          <p:cNvSpPr>
            <a:spLocks noGrp="1"/>
          </p:cNvSpPr>
          <p:nvPr>
            <p:ph type="dt" sz="half" idx="10"/>
          </p:nvPr>
        </p:nvSpPr>
        <p:spPr/>
        <p:txBody>
          <a:bodyPr/>
          <a:lstStyle/>
          <a:p>
            <a:fld id="{008D4D4D-6D07-4578-8E28-92A0274B1B94}" type="datetimeFigureOut">
              <a:rPr lang="en-US" smtClean="0"/>
              <a:t>2022-02-16</a:t>
            </a:fld>
            <a:endParaRPr lang="en-US"/>
          </a:p>
        </p:txBody>
      </p:sp>
      <p:sp>
        <p:nvSpPr>
          <p:cNvPr id="6" name="Footer Placeholder 5">
            <a:extLst>
              <a:ext uri="{FF2B5EF4-FFF2-40B4-BE49-F238E27FC236}">
                <a16:creationId xmlns:a16="http://schemas.microsoft.com/office/drawing/2014/main" id="{42522636-63CF-4375-95FA-9F5CF2CA2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561219-AEDD-47C3-8D54-C4F77C4DE576}"/>
              </a:ext>
            </a:extLst>
          </p:cNvPr>
          <p:cNvSpPr>
            <a:spLocks noGrp="1"/>
          </p:cNvSpPr>
          <p:nvPr>
            <p:ph type="sldNum" sz="quarter" idx="12"/>
          </p:nvPr>
        </p:nvSpPr>
        <p:spPr/>
        <p:txBody>
          <a:bodyPr/>
          <a:lstStyle/>
          <a:p>
            <a:fld id="{D93BAA55-9331-46DA-BB8F-9686E49D8C60}" type="slidenum">
              <a:rPr lang="en-US" smtClean="0"/>
              <a:t>‹#›</a:t>
            </a:fld>
            <a:endParaRPr lang="en-US"/>
          </a:p>
        </p:txBody>
      </p:sp>
    </p:spTree>
    <p:extLst>
      <p:ext uri="{BB962C8B-B14F-4D97-AF65-F5344CB8AC3E}">
        <p14:creationId xmlns:p14="http://schemas.microsoft.com/office/powerpoint/2010/main" val="1878266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CE5CF3-27C7-42FE-B600-7902FD0FA9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AA8C77-EF5F-4D39-85BE-22EAFC5649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F11D8-9BB8-478D-911D-99FA73AED3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D4D4D-6D07-4578-8E28-92A0274B1B94}" type="datetimeFigureOut">
              <a:rPr lang="en-US" smtClean="0"/>
              <a:t>2022-02-16</a:t>
            </a:fld>
            <a:endParaRPr lang="en-US"/>
          </a:p>
        </p:txBody>
      </p:sp>
      <p:sp>
        <p:nvSpPr>
          <p:cNvPr id="5" name="Footer Placeholder 4">
            <a:extLst>
              <a:ext uri="{FF2B5EF4-FFF2-40B4-BE49-F238E27FC236}">
                <a16:creationId xmlns:a16="http://schemas.microsoft.com/office/drawing/2014/main" id="{322CE9A6-8BA6-4FF4-B9DE-C9D53D0FC5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41B499-236A-4C4C-B76F-32F1814091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AA55-9331-46DA-BB8F-9686E49D8C60}" type="slidenum">
              <a:rPr lang="en-US" smtClean="0"/>
              <a:t>‹#›</a:t>
            </a:fld>
            <a:endParaRPr lang="en-US"/>
          </a:p>
        </p:txBody>
      </p:sp>
    </p:spTree>
    <p:extLst>
      <p:ext uri="{BB962C8B-B14F-4D97-AF65-F5344CB8AC3E}">
        <p14:creationId xmlns:p14="http://schemas.microsoft.com/office/powerpoint/2010/main" val="198619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ftp.mi.fu-berlin.de/pub/bkeller/MatLab/Examples/bayes/lungbayesdemo.html" TargetMode="External"/><Relationship Id="rId2" Type="http://schemas.openxmlformats.org/officeDocument/2006/relationships/hyperlink" Target="https://cs.stanford.edu/~ermon/cs228/index.html" TargetMode="External"/><Relationship Id="rId1" Type="http://schemas.openxmlformats.org/officeDocument/2006/relationships/slideLayout" Target="../slideLayouts/slideLayout2.xml"/><Relationship Id="rId4" Type="http://schemas.openxmlformats.org/officeDocument/2006/relationships/hyperlink" Target="https://www.mpi-inf.mpg.de/fileadmin/inf/d2/GM/2016/gm-2016-1213-imageprocessing.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3DE9C-9A1A-4C19-B1F0-B24F3A88BBA2}"/>
              </a:ext>
            </a:extLst>
          </p:cNvPr>
          <p:cNvSpPr>
            <a:spLocks noGrp="1"/>
          </p:cNvSpPr>
          <p:nvPr>
            <p:ph type="ctrTitle"/>
          </p:nvPr>
        </p:nvSpPr>
        <p:spPr/>
        <p:txBody>
          <a:bodyPr/>
          <a:lstStyle/>
          <a:p>
            <a:r>
              <a:rPr lang="en-US" dirty="0"/>
              <a:t>Probabilistic Graphical Models</a:t>
            </a:r>
          </a:p>
        </p:txBody>
      </p:sp>
      <p:sp>
        <p:nvSpPr>
          <p:cNvPr id="3" name="Subtitle 2">
            <a:extLst>
              <a:ext uri="{FF2B5EF4-FFF2-40B4-BE49-F238E27FC236}">
                <a16:creationId xmlns:a16="http://schemas.microsoft.com/office/drawing/2014/main" id="{F33E6D03-32BE-40A1-9AB6-34B2632F69B4}"/>
              </a:ext>
            </a:extLst>
          </p:cNvPr>
          <p:cNvSpPr>
            <a:spLocks noGrp="1"/>
          </p:cNvSpPr>
          <p:nvPr>
            <p:ph type="subTitle" idx="1"/>
          </p:nvPr>
        </p:nvSpPr>
        <p:spPr/>
        <p:txBody>
          <a:bodyPr/>
          <a:lstStyle/>
          <a:p>
            <a:r>
              <a:rPr lang="en-US" dirty="0"/>
              <a:t>Part 1: Overview and Applications </a:t>
            </a:r>
          </a:p>
        </p:txBody>
      </p:sp>
    </p:spTree>
    <p:extLst>
      <p:ext uri="{BB962C8B-B14F-4D97-AF65-F5344CB8AC3E}">
        <p14:creationId xmlns:p14="http://schemas.microsoft.com/office/powerpoint/2010/main" val="1026245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3DE9C-9A1A-4C19-B1F0-B24F3A88BBA2}"/>
              </a:ext>
            </a:extLst>
          </p:cNvPr>
          <p:cNvSpPr>
            <a:spLocks noGrp="1"/>
          </p:cNvSpPr>
          <p:nvPr>
            <p:ph type="ctrTitle"/>
          </p:nvPr>
        </p:nvSpPr>
        <p:spPr>
          <a:xfrm>
            <a:off x="1524000" y="2049138"/>
            <a:ext cx="9144000" cy="1229472"/>
          </a:xfrm>
        </p:spPr>
        <p:txBody>
          <a:bodyPr>
            <a:normAutofit/>
          </a:bodyPr>
          <a:lstStyle/>
          <a:p>
            <a:r>
              <a:rPr lang="en-US" sz="5400" dirty="0"/>
              <a:t>Graphical Model Representation</a:t>
            </a:r>
          </a:p>
        </p:txBody>
      </p:sp>
    </p:spTree>
    <p:extLst>
      <p:ext uri="{BB962C8B-B14F-4D97-AF65-F5344CB8AC3E}">
        <p14:creationId xmlns:p14="http://schemas.microsoft.com/office/powerpoint/2010/main" val="851243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Graphical Model Representation</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825625"/>
            <a:ext cx="10761324" cy="4295476"/>
          </a:xfrm>
        </p:spPr>
        <p:txBody>
          <a:bodyPr>
            <a:normAutofit lnSpcReduction="10000"/>
          </a:bodyPr>
          <a:lstStyle/>
          <a:p>
            <a:pPr marL="457200" lvl="1" indent="0" algn="ctr">
              <a:buNone/>
            </a:pPr>
            <a:r>
              <a:rPr lang="en-US" b="0" dirty="0">
                <a:solidFill>
                  <a:srgbClr val="222222"/>
                </a:solidFill>
                <a:effectLst/>
                <a:latin typeface="Calibri (Body)"/>
              </a:rPr>
              <a:t>In PGMs the relationships between random variables are described by graphs whose properties (e.g., connectivity, tree-width) reveal probabilistic and algorithmic features of the model (e.g., independence, learning complexity). </a:t>
            </a:r>
          </a:p>
          <a:p>
            <a:pPr marL="457200" lvl="1" indent="0" algn="ctr">
              <a:buNone/>
            </a:pPr>
            <a:endParaRPr lang="en-US" b="0" dirty="0">
              <a:solidFill>
                <a:srgbClr val="222222"/>
              </a:solidFill>
              <a:effectLst/>
              <a:latin typeface="Calibri (Body)"/>
            </a:endParaRPr>
          </a:p>
          <a:p>
            <a:r>
              <a:rPr lang="en-US" sz="2400" dirty="0"/>
              <a:t>Directed Graphical Models (DGMs) : employ directed graphs</a:t>
            </a:r>
          </a:p>
          <a:p>
            <a:pPr lvl="1"/>
            <a:r>
              <a:rPr lang="en-US" sz="2000" dirty="0"/>
              <a:t>directed edges describe causality relationship between random variables</a:t>
            </a:r>
          </a:p>
          <a:p>
            <a:r>
              <a:rPr lang="en-US" sz="2400" dirty="0"/>
              <a:t> Undirected Graphical Models (UGMs) : employ undirected graphs</a:t>
            </a:r>
          </a:p>
          <a:p>
            <a:pPr lvl="1"/>
            <a:r>
              <a:rPr lang="en-US" sz="2000" dirty="0"/>
              <a:t>Moralized Graphs: undirected versions of DGMs</a:t>
            </a:r>
          </a:p>
          <a:p>
            <a:pPr lvl="1"/>
            <a:r>
              <a:rPr lang="en-US" sz="2000" dirty="0"/>
              <a:t>Conditional Random Fields: discriminative incarnation of UGMs</a:t>
            </a:r>
          </a:p>
          <a:p>
            <a:pPr lvl="1"/>
            <a:r>
              <a:rPr lang="en-US" sz="2000" dirty="0"/>
              <a:t>Factor Graphs: both variables and functions are represented in the graph</a:t>
            </a:r>
          </a:p>
          <a:p>
            <a:r>
              <a:rPr lang="en-US" sz="2400" dirty="0"/>
              <a:t>Latent Variable Models: DGMs or UGMs where some variables are never observed</a:t>
            </a:r>
          </a:p>
          <a:p>
            <a:r>
              <a:rPr lang="en-US" sz="2400" dirty="0"/>
              <a:t>Models with Continuous Variables</a:t>
            </a:r>
          </a:p>
        </p:txBody>
      </p:sp>
    </p:spTree>
    <p:extLst>
      <p:ext uri="{BB962C8B-B14F-4D97-AF65-F5344CB8AC3E}">
        <p14:creationId xmlns:p14="http://schemas.microsoft.com/office/powerpoint/2010/main" val="204289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Directed Graphical Models</a:t>
            </a:r>
            <a:r>
              <a:rPr lang="en-US" sz="3600" baseline="30000" dirty="0"/>
              <a:t>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825625"/>
                <a:ext cx="10761324" cy="4667250"/>
              </a:xfrm>
            </p:spPr>
            <p:txBody>
              <a:bodyPr>
                <a:normAutofit/>
              </a:bodyPr>
              <a:lstStyle/>
              <a:p>
                <a:pPr marL="457200" lvl="1" indent="0" algn="ctr">
                  <a:buNone/>
                </a:pPr>
                <a:r>
                  <a:rPr lang="en-US" b="0" dirty="0">
                    <a:solidFill>
                      <a:srgbClr val="222222"/>
                    </a:solidFill>
                    <a:effectLst/>
                    <a:latin typeface="Calibri (Body)"/>
                  </a:rPr>
                  <a:t>A </a:t>
                </a:r>
                <a:r>
                  <a:rPr lang="en-US" b="0" i="1" dirty="0">
                    <a:solidFill>
                      <a:srgbClr val="222222"/>
                    </a:solidFill>
                    <a:effectLst/>
                    <a:latin typeface="Calibri (Body)"/>
                  </a:rPr>
                  <a:t>Directed Graphical Model (Bayesian Network)</a:t>
                </a:r>
                <a:r>
                  <a:rPr lang="en-US" b="0" dirty="0">
                    <a:solidFill>
                      <a:srgbClr val="222222"/>
                    </a:solidFill>
                    <a:effectLst/>
                    <a:latin typeface="Calibri (Body)"/>
                  </a:rPr>
                  <a:t> is a directed graph </a:t>
                </a:r>
                <a:r>
                  <a:rPr lang="en-US" b="0" i="1" dirty="0">
                    <a:solidFill>
                      <a:srgbClr val="222222"/>
                    </a:solidFill>
                    <a:effectLst/>
                    <a:latin typeface="Calibri (Body)"/>
                  </a:rPr>
                  <a:t>G = (V, E)</a:t>
                </a:r>
                <a:r>
                  <a:rPr lang="en-US" b="0" dirty="0">
                    <a:solidFill>
                      <a:srgbClr val="222222"/>
                    </a:solidFill>
                    <a:effectLst/>
                    <a:latin typeface="Calibri (Body)"/>
                  </a:rPr>
                  <a:t> together with:</a:t>
                </a:r>
              </a:p>
              <a:p>
                <a:pPr marL="457200" lvl="1" indent="0" algn="ctr">
                  <a:buNone/>
                </a:pPr>
                <a:endParaRPr lang="en-US" dirty="0">
                  <a:solidFill>
                    <a:srgbClr val="222222"/>
                  </a:solidFill>
                  <a:latin typeface="Calibri (Body)"/>
                </a:endParaRPr>
              </a:p>
              <a:p>
                <a:pPr marL="457200" lvl="1" indent="0" algn="ctr">
                  <a:buNone/>
                </a:pPr>
                <a:endParaRPr lang="en-US" b="0" dirty="0">
                  <a:solidFill>
                    <a:srgbClr val="222222"/>
                  </a:solidFill>
                  <a:effectLst/>
                  <a:latin typeface="Calibri (Body)"/>
                </a:endParaRPr>
              </a:p>
              <a:p>
                <a:pPr lvl="1"/>
                <a:r>
                  <a:rPr lang="en-US" b="0" dirty="0">
                    <a:solidFill>
                      <a:srgbClr val="222222"/>
                    </a:solidFill>
                    <a:effectLst/>
                    <a:latin typeface="Calibri (Body)"/>
                  </a:rPr>
                  <a:t>a random variable </a:t>
                </a:r>
                <a:r>
                  <a:rPr lang="en-US" b="0" i="1" dirty="0">
                    <a:solidFill>
                      <a:srgbClr val="222222"/>
                    </a:solidFill>
                    <a:effectLst/>
                    <a:latin typeface="Calibri (Body)"/>
                  </a:rPr>
                  <a:t>X</a:t>
                </a:r>
                <a:r>
                  <a:rPr lang="en-US" b="0" i="1" baseline="-25000" dirty="0">
                    <a:solidFill>
                      <a:srgbClr val="222222"/>
                    </a:solidFill>
                    <a:effectLst/>
                    <a:latin typeface="Calibri (Body)"/>
                  </a:rPr>
                  <a:t>i</a:t>
                </a:r>
                <a:r>
                  <a:rPr lang="en-US" b="0" dirty="0">
                    <a:solidFill>
                      <a:srgbClr val="222222"/>
                    </a:solidFill>
                    <a:effectLst/>
                    <a:latin typeface="Calibri (Body)"/>
                  </a:rPr>
                  <a:t> associated with each node </a:t>
                </a:r>
                <a:r>
                  <a:rPr lang="en-US" b="0" i="1" dirty="0">
                    <a:solidFill>
                      <a:srgbClr val="222222"/>
                    </a:solidFill>
                    <a:effectLst/>
                    <a:latin typeface="Calibri (Body)"/>
                  </a:rPr>
                  <a:t>i∈ V</a:t>
                </a:r>
              </a:p>
              <a:p>
                <a:pPr lvl="1"/>
                <a:r>
                  <a:rPr lang="en-US" b="0" dirty="0">
                    <a:solidFill>
                      <a:srgbClr val="222222"/>
                    </a:solidFill>
                    <a:effectLst/>
                    <a:latin typeface="Calibri (Body)"/>
                  </a:rPr>
                  <a:t>a </a:t>
                </a:r>
                <a:r>
                  <a:rPr lang="en-US" b="0" u="sng" dirty="0">
                    <a:solidFill>
                      <a:srgbClr val="222222"/>
                    </a:solidFill>
                    <a:effectLst/>
                    <a:latin typeface="Calibri (Body)"/>
                  </a:rPr>
                  <a:t>conditional</a:t>
                </a:r>
                <a:r>
                  <a:rPr lang="en-US" b="0" dirty="0">
                    <a:solidFill>
                      <a:srgbClr val="222222"/>
                    </a:solidFill>
                    <a:effectLst/>
                    <a:latin typeface="Calibri (Body)"/>
                  </a:rPr>
                  <a:t> probability distribution P(X</a:t>
                </a:r>
                <a:r>
                  <a:rPr lang="en-US" b="0" baseline="-25000" dirty="0">
                    <a:solidFill>
                      <a:srgbClr val="222222"/>
                    </a:solidFill>
                    <a:effectLst/>
                    <a:latin typeface="Calibri (Body)"/>
                  </a:rPr>
                  <a:t>i</a:t>
                </a:r>
                <a:r>
                  <a:rPr lang="en-US" b="0" dirty="0">
                    <a:solidFill>
                      <a:srgbClr val="222222"/>
                    </a:solidFill>
                    <a:effectLst/>
                    <a:latin typeface="Calibri (Body)"/>
                  </a:rPr>
                  <a:t> ∣ X</a:t>
                </a:r>
                <a:r>
                  <a:rPr lang="en-US" b="0" baseline="-25000" dirty="0">
                    <a:solidFill>
                      <a:srgbClr val="222222"/>
                    </a:solidFill>
                    <a:effectLst/>
                    <a:latin typeface="Calibri (Body)"/>
                  </a:rPr>
                  <a:t>Ai</a:t>
                </a:r>
                <a:r>
                  <a:rPr lang="en-US" b="0" dirty="0">
                    <a:solidFill>
                      <a:srgbClr val="222222"/>
                    </a:solidFill>
                    <a:effectLst/>
                    <a:latin typeface="Calibri (Body)"/>
                  </a:rPr>
                  <a:t>) for each </a:t>
                </a:r>
                <a:r>
                  <a:rPr lang="en-US" b="0" i="1" dirty="0">
                    <a:solidFill>
                      <a:srgbClr val="222222"/>
                    </a:solidFill>
                    <a:effectLst/>
                    <a:latin typeface="Calibri (Body)"/>
                  </a:rPr>
                  <a:t>X</a:t>
                </a:r>
                <a:r>
                  <a:rPr lang="en-US" b="0" i="1" baseline="-25000" dirty="0">
                    <a:solidFill>
                      <a:srgbClr val="222222"/>
                    </a:solidFill>
                    <a:effectLst/>
                    <a:latin typeface="Calibri (Body)"/>
                  </a:rPr>
                  <a:t>i</a:t>
                </a:r>
                <a:r>
                  <a:rPr lang="en-US" b="0" dirty="0">
                    <a:solidFill>
                      <a:srgbClr val="222222"/>
                    </a:solidFill>
                    <a:effectLst/>
                    <a:latin typeface="Calibri (Body)"/>
                  </a:rPr>
                  <a:t>, specifying the probability of X</a:t>
                </a:r>
                <a:r>
                  <a:rPr lang="en-US" b="0" baseline="-25000" dirty="0">
                    <a:solidFill>
                      <a:srgbClr val="222222"/>
                    </a:solidFill>
                    <a:effectLst/>
                    <a:latin typeface="Calibri (Body)"/>
                  </a:rPr>
                  <a:t>i</a:t>
                </a:r>
                <a:r>
                  <a:rPr lang="en-US" b="0" dirty="0">
                    <a:solidFill>
                      <a:srgbClr val="222222"/>
                    </a:solidFill>
                    <a:effectLst/>
                    <a:latin typeface="Calibri (Body)"/>
                  </a:rPr>
                  <a:t> conditioned on its parents’ values</a:t>
                </a:r>
              </a:p>
              <a:p>
                <a:pPr marL="457200" lvl="1" indent="0">
                  <a:buNone/>
                </a:pPr>
                <a:endParaRPr lang="en-US" dirty="0">
                  <a:solidFill>
                    <a:srgbClr val="222222"/>
                  </a:solidFill>
                  <a:latin typeface="Calibri (Body)"/>
                </a:endParaRPr>
              </a:p>
              <a:p>
                <a:pPr marL="457200" lvl="1" indent="0" algn="ctr">
                  <a:buNone/>
                </a:pPr>
                <a:r>
                  <a:rPr lang="en-US" b="0" dirty="0">
                    <a:solidFill>
                      <a:srgbClr val="222222"/>
                    </a:solidFill>
                    <a:effectLst/>
                    <a:latin typeface="Calibri (Body)"/>
                  </a:rPr>
                  <a:t>That Bayesian network defines the probability distribution </a:t>
                </a:r>
                <a14:m>
                  <m:oMath xmlns:m="http://schemas.openxmlformats.org/officeDocument/2006/math">
                    <m:nary>
                      <m:naryPr>
                        <m:chr m:val="∏"/>
                        <m:limLoc m:val="subSup"/>
                        <m:supHide m:val="on"/>
                        <m:ctrlPr>
                          <a:rPr lang="en-US" b="0" i="1" smtClean="0">
                            <a:solidFill>
                              <a:srgbClr val="222222"/>
                            </a:solidFill>
                            <a:effectLst/>
                            <a:latin typeface="Cambria Math" panose="02040503050406030204" pitchFamily="18" charset="0"/>
                          </a:rPr>
                        </m:ctrlPr>
                      </m:naryPr>
                      <m:sub>
                        <m:r>
                          <m:rPr>
                            <m:brk m:alnAt="9"/>
                          </m:rPr>
                          <a:rPr lang="en-US" b="0" i="1" smtClean="0">
                            <a:solidFill>
                              <a:srgbClr val="222222"/>
                            </a:solidFill>
                            <a:effectLst/>
                            <a:latin typeface="Cambria Math" panose="02040503050406030204" pitchFamily="18" charset="0"/>
                          </a:rPr>
                          <m:t>𝑖</m:t>
                        </m:r>
                      </m:sub>
                      <m:sup/>
                      <m:e>
                        <m:r>
                          <a:rPr lang="en-US" b="0" i="1" smtClean="0">
                            <a:solidFill>
                              <a:srgbClr val="222222"/>
                            </a:solidFill>
                            <a:effectLst/>
                            <a:latin typeface="Cambria Math" panose="02040503050406030204" pitchFamily="18" charset="0"/>
                          </a:rPr>
                          <m:t>𝑃</m:t>
                        </m:r>
                        <m:r>
                          <a:rPr lang="en-US" b="0" i="1" smtClean="0">
                            <a:solidFill>
                              <a:srgbClr val="222222"/>
                            </a:solidFill>
                            <a:effectLst/>
                            <a:latin typeface="Cambria Math" panose="02040503050406030204" pitchFamily="18" charset="0"/>
                          </a:rPr>
                          <m:t>(</m:t>
                        </m:r>
                        <m:r>
                          <m:rPr>
                            <m:nor/>
                          </m:rPr>
                          <a:rPr lang="en-US" b="0" i="0" dirty="0" smtClean="0">
                            <a:solidFill>
                              <a:srgbClr val="222222"/>
                            </a:solidFill>
                            <a:latin typeface="Calibri (Body)"/>
                          </a:rPr>
                          <m:t>X</m:t>
                        </m:r>
                        <m:r>
                          <m:rPr>
                            <m:nor/>
                          </m:rPr>
                          <a:rPr lang="en-US" baseline="-25000" dirty="0">
                            <a:solidFill>
                              <a:srgbClr val="222222"/>
                            </a:solidFill>
                            <a:latin typeface="Calibri (Body)"/>
                          </a:rPr>
                          <m:t>i</m:t>
                        </m:r>
                        <m:r>
                          <m:rPr>
                            <m:nor/>
                          </m:rPr>
                          <a:rPr lang="en-US" dirty="0">
                            <a:solidFill>
                              <a:srgbClr val="222222"/>
                            </a:solidFill>
                            <a:latin typeface="Calibri (Body)"/>
                          </a:rPr>
                          <m:t>∣ </m:t>
                        </m:r>
                        <m:r>
                          <m:rPr>
                            <m:nor/>
                          </m:rPr>
                          <a:rPr lang="en-US" b="0" i="0" smtClean="0">
                            <a:solidFill>
                              <a:srgbClr val="222222"/>
                            </a:solidFill>
                            <a:latin typeface="Calibri (Body)"/>
                          </a:rPr>
                          <m:t>X</m:t>
                        </m:r>
                        <m:r>
                          <m:rPr>
                            <m:nor/>
                          </m:rPr>
                          <a:rPr lang="en-US" baseline="-25000">
                            <a:solidFill>
                              <a:srgbClr val="222222"/>
                            </a:solidFill>
                            <a:latin typeface="Calibri (Body)"/>
                          </a:rPr>
                          <m:t>Ai</m:t>
                        </m:r>
                        <m:r>
                          <a:rPr lang="en-US" b="0" i="1" smtClean="0">
                            <a:solidFill>
                              <a:srgbClr val="222222"/>
                            </a:solidFill>
                            <a:effectLst/>
                            <a:latin typeface="Cambria Math" panose="02040503050406030204" pitchFamily="18" charset="0"/>
                          </a:rPr>
                          <m:t>)</m:t>
                        </m:r>
                      </m:e>
                    </m:nary>
                  </m:oMath>
                </a14:m>
                <a:r>
                  <a:rPr lang="en-US" b="0" dirty="0">
                    <a:solidFill>
                      <a:srgbClr val="222222"/>
                    </a:solidFill>
                    <a:effectLst/>
                    <a:latin typeface="Calibri (Body)"/>
                  </a:rPr>
                  <a:t>.</a:t>
                </a:r>
              </a:p>
              <a:p>
                <a:pPr marL="457200" lvl="1" indent="0" algn="ctr">
                  <a:buNone/>
                </a:pPr>
                <a:endParaRPr lang="en-US" b="0" dirty="0">
                  <a:solidFill>
                    <a:srgbClr val="222222"/>
                  </a:solidFill>
                  <a:effectLst/>
                  <a:latin typeface="Calibri (Body)"/>
                </a:endParaRPr>
              </a:p>
              <a:p>
                <a:pPr marL="457200" lvl="1" indent="0" algn="ctr">
                  <a:buNone/>
                </a:pPr>
                <a:r>
                  <a:rPr lang="en-US" b="0" dirty="0">
                    <a:solidFill>
                      <a:srgbClr val="222222"/>
                    </a:solidFill>
                    <a:effectLst/>
                    <a:latin typeface="Calibri (Body)"/>
                  </a:rPr>
                  <a:t> We say that </a:t>
                </a:r>
                <a:r>
                  <a:rPr lang="en-US" b="0" i="1" dirty="0">
                    <a:solidFill>
                      <a:srgbClr val="222222"/>
                    </a:solidFill>
                    <a:effectLst/>
                    <a:latin typeface="Calibri (Body)"/>
                  </a:rPr>
                  <a:t>a probability factorizes over a DAG G</a:t>
                </a:r>
                <a:r>
                  <a:rPr lang="en-US" b="0" dirty="0">
                    <a:solidFill>
                      <a:srgbClr val="222222"/>
                    </a:solidFill>
                    <a:effectLst/>
                    <a:latin typeface="Calibri (Body)"/>
                  </a:rPr>
                  <a:t> if it can be decomposed into a product of factors, as specified by G.</a:t>
                </a:r>
              </a:p>
            </p:txBody>
          </p:sp>
        </mc:Choice>
        <mc:Fallback xmlns="">
          <p:sp>
            <p:nvSpPr>
              <p:cNvPr id="3" name="Content Placeholder 2">
                <a:extLst>
                  <a:ext uri="{FF2B5EF4-FFF2-40B4-BE49-F238E27FC236}">
                    <a16:creationId xmlns:a16="http://schemas.microsoft.com/office/drawing/2014/main" id="{114CE4DC-56CF-4203-A911-8FAD17A522CF}"/>
                  </a:ext>
                </a:extLst>
              </p:cNvPr>
              <p:cNvSpPr>
                <a:spLocks noGrp="1" noRot="1" noChangeAspect="1" noMove="1" noResize="1" noEditPoints="1" noAdjustHandles="1" noChangeArrowheads="1" noChangeShapeType="1" noTextEdit="1"/>
              </p:cNvSpPr>
              <p:nvPr>
                <p:ph idx="1"/>
              </p:nvPr>
            </p:nvSpPr>
            <p:spPr>
              <a:xfrm>
                <a:off x="838200" y="1825625"/>
                <a:ext cx="10761324" cy="4667250"/>
              </a:xfrm>
              <a:blipFill>
                <a:blip r:embed="rId2"/>
                <a:stretch>
                  <a:fillRect t="-1828" r="-453" b="-392"/>
                </a:stretch>
              </a:blipFill>
            </p:spPr>
            <p:txBody>
              <a:bodyPr/>
              <a:lstStyle/>
              <a:p>
                <a:r>
                  <a:rPr lang="en-US">
                    <a:noFill/>
                  </a:rPr>
                  <a:t> </a:t>
                </a:r>
              </a:p>
            </p:txBody>
          </p:sp>
        </mc:Fallback>
      </mc:AlternateContent>
    </p:spTree>
    <p:extLst>
      <p:ext uri="{BB962C8B-B14F-4D97-AF65-F5344CB8AC3E}">
        <p14:creationId xmlns:p14="http://schemas.microsoft.com/office/powerpoint/2010/main" val="294815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Directed Graphical Models</a:t>
            </a:r>
            <a:r>
              <a:rPr lang="en-US" sz="3600" baseline="30000" dirty="0"/>
              <a:t>2</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463040"/>
            <a:ext cx="10761324" cy="5029835"/>
          </a:xfrm>
        </p:spPr>
        <p:txBody>
          <a:bodyPr>
            <a:normAutofit/>
          </a:bodyPr>
          <a:lstStyle/>
          <a:p>
            <a:pPr marL="457200" lvl="1" indent="0" algn="ctr">
              <a:buNone/>
            </a:pPr>
            <a:r>
              <a:rPr lang="en-US" dirty="0">
                <a:solidFill>
                  <a:srgbClr val="222222"/>
                </a:solidFill>
                <a:latin typeface="Calibri (Body)"/>
              </a:rPr>
              <a:t>Bayesian network model for lung cancer diagnosis:</a:t>
            </a:r>
          </a:p>
          <a:p>
            <a:pPr marL="457200" lvl="1" indent="0" algn="ctr">
              <a:buNone/>
            </a:pPr>
            <a:endParaRPr lang="en-US" b="0" dirty="0">
              <a:solidFill>
                <a:srgbClr val="222222"/>
              </a:solidFill>
              <a:effectLst/>
              <a:latin typeface="Calibri (Body)"/>
            </a:endParaRPr>
          </a:p>
        </p:txBody>
      </p:sp>
      <p:sp>
        <p:nvSpPr>
          <p:cNvPr id="4" name="Oval 3">
            <a:extLst>
              <a:ext uri="{FF2B5EF4-FFF2-40B4-BE49-F238E27FC236}">
                <a16:creationId xmlns:a16="http://schemas.microsoft.com/office/drawing/2014/main" id="{AB3FD77F-C93B-44DD-A683-C854DD242E63}"/>
              </a:ext>
            </a:extLst>
          </p:cNvPr>
          <p:cNvSpPr/>
          <p:nvPr/>
        </p:nvSpPr>
        <p:spPr>
          <a:xfrm>
            <a:off x="4980797" y="1979404"/>
            <a:ext cx="1742740" cy="484092"/>
          </a:xfrm>
          <a:prstGeom prst="ellipse">
            <a:avLst/>
          </a:prstGeom>
          <a:solidFill>
            <a:schemeClr val="bg1">
              <a:lumMod val="85000"/>
            </a:schemeClr>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a:solidFill>
                  <a:schemeClr val="tx1"/>
                </a:solidFill>
              </a:rPr>
              <a:t>is_smoking</a:t>
            </a:r>
          </a:p>
        </p:txBody>
      </p:sp>
      <p:sp>
        <p:nvSpPr>
          <p:cNvPr id="5" name="Oval 4">
            <a:extLst>
              <a:ext uri="{FF2B5EF4-FFF2-40B4-BE49-F238E27FC236}">
                <a16:creationId xmlns:a16="http://schemas.microsoft.com/office/drawing/2014/main" id="{5FCF7A18-D2CE-4269-A0BE-B6005D4E556B}"/>
              </a:ext>
            </a:extLst>
          </p:cNvPr>
          <p:cNvSpPr/>
          <p:nvPr/>
        </p:nvSpPr>
        <p:spPr>
          <a:xfrm>
            <a:off x="3214298" y="2981662"/>
            <a:ext cx="2559870" cy="557602"/>
          </a:xfrm>
          <a:prstGeom prst="ellipse">
            <a:avLst/>
          </a:prstGeom>
          <a:solidFill>
            <a:schemeClr val="bg1">
              <a:lumMod val="85000"/>
            </a:schemeClr>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a:solidFill>
                  <a:schemeClr val="tx1"/>
                </a:solidFill>
              </a:rPr>
              <a:t>has_lung_cancer</a:t>
            </a:r>
          </a:p>
        </p:txBody>
      </p:sp>
      <p:sp>
        <p:nvSpPr>
          <p:cNvPr id="7" name="Oval 6">
            <a:extLst>
              <a:ext uri="{FF2B5EF4-FFF2-40B4-BE49-F238E27FC236}">
                <a16:creationId xmlns:a16="http://schemas.microsoft.com/office/drawing/2014/main" id="{17388118-75BA-47C3-B2F4-31FDC30AD0F0}"/>
              </a:ext>
            </a:extLst>
          </p:cNvPr>
          <p:cNvSpPr/>
          <p:nvPr/>
        </p:nvSpPr>
        <p:spPr>
          <a:xfrm>
            <a:off x="6167707" y="2981662"/>
            <a:ext cx="2305281" cy="557602"/>
          </a:xfrm>
          <a:prstGeom prst="ellipse">
            <a:avLst/>
          </a:prstGeom>
          <a:solidFill>
            <a:schemeClr val="bg1">
              <a:lumMod val="85000"/>
            </a:schemeClr>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a:solidFill>
                  <a:schemeClr val="tx1"/>
                </a:solidFill>
              </a:rPr>
              <a:t>has_bronchitis</a:t>
            </a:r>
          </a:p>
        </p:txBody>
      </p:sp>
      <p:sp>
        <p:nvSpPr>
          <p:cNvPr id="9" name="Oval 8">
            <a:extLst>
              <a:ext uri="{FF2B5EF4-FFF2-40B4-BE49-F238E27FC236}">
                <a16:creationId xmlns:a16="http://schemas.microsoft.com/office/drawing/2014/main" id="{A088EAD1-59BA-40E8-9342-218C4BF56DF0}"/>
              </a:ext>
            </a:extLst>
          </p:cNvPr>
          <p:cNvSpPr/>
          <p:nvPr/>
        </p:nvSpPr>
        <p:spPr>
          <a:xfrm>
            <a:off x="2883052" y="4930590"/>
            <a:ext cx="3222362" cy="557602"/>
          </a:xfrm>
          <a:prstGeom prst="ellipse">
            <a:avLst/>
          </a:prstGeom>
          <a:solidFill>
            <a:schemeClr val="bg1">
              <a:lumMod val="85000"/>
            </a:schemeClr>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a:solidFill>
                  <a:schemeClr val="tx1"/>
                </a:solidFill>
              </a:rPr>
              <a:t>has_abnormal_X-rays</a:t>
            </a:r>
          </a:p>
        </p:txBody>
      </p:sp>
      <p:cxnSp>
        <p:nvCxnSpPr>
          <p:cNvPr id="12" name="Straight Arrow Connector 11">
            <a:extLst>
              <a:ext uri="{FF2B5EF4-FFF2-40B4-BE49-F238E27FC236}">
                <a16:creationId xmlns:a16="http://schemas.microsoft.com/office/drawing/2014/main" id="{DAED46F4-78AF-403F-AD2D-34DDEDA6172A}"/>
              </a:ext>
            </a:extLst>
          </p:cNvPr>
          <p:cNvCxnSpPr>
            <a:cxnSpLocks/>
            <a:stCxn id="4" idx="4"/>
            <a:endCxn id="5" idx="0"/>
          </p:cNvCxnSpPr>
          <p:nvPr/>
        </p:nvCxnSpPr>
        <p:spPr>
          <a:xfrm flipH="1">
            <a:off x="4494233" y="2463496"/>
            <a:ext cx="1357934" cy="518166"/>
          </a:xfrm>
          <a:prstGeom prst="straightConnector1">
            <a:avLst/>
          </a:prstGeom>
          <a:ln w="50800">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id="{425110F3-5941-4015-8BE3-C2EF8C876B0E}"/>
              </a:ext>
            </a:extLst>
          </p:cNvPr>
          <p:cNvCxnSpPr>
            <a:cxnSpLocks/>
            <a:stCxn id="4" idx="4"/>
            <a:endCxn id="7" idx="0"/>
          </p:cNvCxnSpPr>
          <p:nvPr/>
        </p:nvCxnSpPr>
        <p:spPr>
          <a:xfrm>
            <a:off x="5852167" y="2463496"/>
            <a:ext cx="1468181" cy="518166"/>
          </a:xfrm>
          <a:prstGeom prst="straightConnector1">
            <a:avLst/>
          </a:prstGeom>
          <a:ln w="50800">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a:extLst>
              <a:ext uri="{FF2B5EF4-FFF2-40B4-BE49-F238E27FC236}">
                <a16:creationId xmlns:a16="http://schemas.microsoft.com/office/drawing/2014/main" id="{7560F465-D0D6-42F6-B597-612257865F54}"/>
              </a:ext>
            </a:extLst>
          </p:cNvPr>
          <p:cNvCxnSpPr>
            <a:cxnSpLocks/>
            <a:stCxn id="5" idx="4"/>
            <a:endCxn id="9" idx="0"/>
          </p:cNvCxnSpPr>
          <p:nvPr/>
        </p:nvCxnSpPr>
        <p:spPr>
          <a:xfrm>
            <a:off x="4494233" y="3539264"/>
            <a:ext cx="0" cy="1391326"/>
          </a:xfrm>
          <a:prstGeom prst="straightConnector1">
            <a:avLst/>
          </a:prstGeom>
          <a:ln w="50800">
            <a:tailEnd type="triangle"/>
          </a:ln>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D654DF83-A1A5-4B00-9C70-680083F7015A}"/>
              </a:ext>
            </a:extLst>
          </p:cNvPr>
          <p:cNvSpPr txBox="1"/>
          <p:nvPr/>
        </p:nvSpPr>
        <p:spPr>
          <a:xfrm>
            <a:off x="6809591" y="1947136"/>
            <a:ext cx="2560320" cy="584775"/>
          </a:xfrm>
          <a:prstGeom prst="rect">
            <a:avLst/>
          </a:prstGeom>
          <a:noFill/>
        </p:spPr>
        <p:txBody>
          <a:bodyPr wrap="square" rtlCol="0">
            <a:spAutoFit/>
          </a:bodyPr>
          <a:lstStyle/>
          <a:p>
            <a:r>
              <a:rPr lang="en-US" sz="1600" b="1" dirty="0"/>
              <a:t>p(is_smoking = T) = 0.2</a:t>
            </a:r>
          </a:p>
          <a:p>
            <a:r>
              <a:rPr lang="en-US" sz="1600" b="1" dirty="0"/>
              <a:t>p(is_smoking = F) = 0.8</a:t>
            </a:r>
          </a:p>
        </p:txBody>
      </p:sp>
      <p:sp>
        <p:nvSpPr>
          <p:cNvPr id="31" name="TextBox 30">
            <a:extLst>
              <a:ext uri="{FF2B5EF4-FFF2-40B4-BE49-F238E27FC236}">
                <a16:creationId xmlns:a16="http://schemas.microsoft.com/office/drawing/2014/main" id="{2B02243F-1C50-47C1-B4B5-51157BCE698E}"/>
              </a:ext>
            </a:extLst>
          </p:cNvPr>
          <p:cNvSpPr txBox="1"/>
          <p:nvPr/>
        </p:nvSpPr>
        <p:spPr>
          <a:xfrm>
            <a:off x="6809597" y="3637881"/>
            <a:ext cx="3993853" cy="1323439"/>
          </a:xfrm>
          <a:prstGeom prst="rect">
            <a:avLst/>
          </a:prstGeom>
          <a:noFill/>
        </p:spPr>
        <p:txBody>
          <a:bodyPr wrap="square" rtlCol="0">
            <a:spAutoFit/>
          </a:bodyPr>
          <a:lstStyle/>
          <a:p>
            <a:r>
              <a:rPr lang="en-US" sz="1600" b="1" dirty="0"/>
              <a:t>p(has_bronchitis = T | is_smoking = T) = 0.25</a:t>
            </a:r>
          </a:p>
          <a:p>
            <a:r>
              <a:rPr lang="en-US" sz="1600" b="1" dirty="0"/>
              <a:t>p(has_bronchitis = F | is_smoking = T) = 0.75</a:t>
            </a:r>
          </a:p>
          <a:p>
            <a:endParaRPr lang="en-US" sz="1600" b="1" dirty="0"/>
          </a:p>
          <a:p>
            <a:r>
              <a:rPr lang="en-US" sz="1600" b="1" dirty="0"/>
              <a:t>p(has_bronchitis = T | is_smoking = F) = 0.05</a:t>
            </a:r>
          </a:p>
          <a:p>
            <a:r>
              <a:rPr lang="en-US" sz="1600" b="1" dirty="0"/>
              <a:t>p(has_bronchitis = F | is_smoking = F) = 0.95</a:t>
            </a:r>
          </a:p>
        </p:txBody>
      </p:sp>
      <p:sp>
        <p:nvSpPr>
          <p:cNvPr id="33" name="TextBox 32">
            <a:extLst>
              <a:ext uri="{FF2B5EF4-FFF2-40B4-BE49-F238E27FC236}">
                <a16:creationId xmlns:a16="http://schemas.microsoft.com/office/drawing/2014/main" id="{277B198F-5313-4252-BFCC-AACC32B15D78}"/>
              </a:ext>
            </a:extLst>
          </p:cNvPr>
          <p:cNvSpPr txBox="1"/>
          <p:nvPr/>
        </p:nvSpPr>
        <p:spPr>
          <a:xfrm>
            <a:off x="141666" y="3510584"/>
            <a:ext cx="4442896" cy="1323439"/>
          </a:xfrm>
          <a:prstGeom prst="rect">
            <a:avLst/>
          </a:prstGeom>
          <a:noFill/>
        </p:spPr>
        <p:txBody>
          <a:bodyPr wrap="square" rtlCol="0">
            <a:spAutoFit/>
          </a:bodyPr>
          <a:lstStyle/>
          <a:p>
            <a:r>
              <a:rPr lang="en-US" sz="1600" b="1" dirty="0"/>
              <a:t>p(has_lung_cancer = T | is_smoking = T) = 0.3</a:t>
            </a:r>
          </a:p>
          <a:p>
            <a:r>
              <a:rPr lang="en-US" sz="1600" b="1" dirty="0"/>
              <a:t>p(has_lung_cancer = F | is_smoking = T) = 0.7</a:t>
            </a:r>
          </a:p>
          <a:p>
            <a:endParaRPr lang="en-US" sz="1600" b="1" dirty="0"/>
          </a:p>
          <a:p>
            <a:r>
              <a:rPr lang="en-US" sz="1600" b="1" dirty="0"/>
              <a:t>p(has_lung_cancer = T | is_smoking = F) = 0.005</a:t>
            </a:r>
          </a:p>
          <a:p>
            <a:r>
              <a:rPr lang="en-US" sz="1600" b="1" dirty="0"/>
              <a:t>p(has_lung_cancer = F | is_smoking = F) = 0.995</a:t>
            </a:r>
          </a:p>
        </p:txBody>
      </p:sp>
      <p:sp>
        <p:nvSpPr>
          <p:cNvPr id="35" name="TextBox 34">
            <a:extLst>
              <a:ext uri="{FF2B5EF4-FFF2-40B4-BE49-F238E27FC236}">
                <a16:creationId xmlns:a16="http://schemas.microsoft.com/office/drawing/2014/main" id="{3B53251A-2A14-49F2-896D-D094532DB068}"/>
              </a:ext>
            </a:extLst>
          </p:cNvPr>
          <p:cNvSpPr txBox="1"/>
          <p:nvPr/>
        </p:nvSpPr>
        <p:spPr>
          <a:xfrm>
            <a:off x="2510140" y="5556331"/>
            <a:ext cx="5375215" cy="1323439"/>
          </a:xfrm>
          <a:prstGeom prst="rect">
            <a:avLst/>
          </a:prstGeom>
          <a:noFill/>
        </p:spPr>
        <p:txBody>
          <a:bodyPr wrap="square" rtlCol="0">
            <a:spAutoFit/>
          </a:bodyPr>
          <a:lstStyle/>
          <a:p>
            <a:r>
              <a:rPr lang="en-US" sz="1600" b="1" dirty="0"/>
              <a:t>p(has_abnormal_X-rays = T | has_lung_cancer = T) = 0.6</a:t>
            </a:r>
          </a:p>
          <a:p>
            <a:r>
              <a:rPr lang="en-US" sz="1600" b="1" dirty="0"/>
              <a:t>p(has_abnormal_X-rays = F | has_lung_cancer = T) = 0.4</a:t>
            </a:r>
          </a:p>
          <a:p>
            <a:endParaRPr lang="en-US" sz="1600" b="1" dirty="0"/>
          </a:p>
          <a:p>
            <a:r>
              <a:rPr lang="en-US" sz="1600" b="1" dirty="0"/>
              <a:t>p(has_abnormal_X-rays = T | has_lung_cancer = F) = 0.02</a:t>
            </a:r>
          </a:p>
          <a:p>
            <a:r>
              <a:rPr lang="en-US" sz="1600" b="1" dirty="0"/>
              <a:t>p(has_abnormal_X-rays = F | has_lung_cancer = F) = 0.98</a:t>
            </a:r>
          </a:p>
        </p:txBody>
      </p:sp>
    </p:spTree>
    <p:extLst>
      <p:ext uri="{BB962C8B-B14F-4D97-AF65-F5344CB8AC3E}">
        <p14:creationId xmlns:p14="http://schemas.microsoft.com/office/powerpoint/2010/main" val="4210614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Directed Graphical Models</a:t>
            </a:r>
            <a:r>
              <a:rPr lang="en-US" sz="3600" baseline="30000" dirty="0"/>
              <a:t>2</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463040"/>
            <a:ext cx="10761324" cy="5029835"/>
          </a:xfrm>
        </p:spPr>
        <p:txBody>
          <a:bodyPr>
            <a:normAutofit/>
          </a:bodyPr>
          <a:lstStyle/>
          <a:p>
            <a:pPr marL="457200" lvl="1" indent="0" algn="ctr">
              <a:buNone/>
            </a:pPr>
            <a:r>
              <a:rPr lang="en-US" dirty="0">
                <a:solidFill>
                  <a:srgbClr val="222222"/>
                </a:solidFill>
                <a:latin typeface="Calibri (Body)"/>
              </a:rPr>
              <a:t>Bayesian network model for lung cancer diagnosis. It defines the joint probability distribution:</a:t>
            </a:r>
          </a:p>
          <a:p>
            <a:pPr marL="457200" lvl="1" indent="0" algn="ctr">
              <a:buNone/>
            </a:pPr>
            <a:endParaRPr lang="en-US" dirty="0">
              <a:solidFill>
                <a:srgbClr val="222222"/>
              </a:solidFill>
              <a:latin typeface="Calibri (Body)"/>
            </a:endParaRPr>
          </a:p>
          <a:p>
            <a:pPr marL="457200" lvl="1" indent="0">
              <a:buNone/>
            </a:pPr>
            <a:r>
              <a:rPr lang="en-US" dirty="0">
                <a:solidFill>
                  <a:srgbClr val="222222"/>
                </a:solidFill>
                <a:latin typeface="Calibri (Body)"/>
              </a:rPr>
              <a:t>P(has_abnormal_X-rays, has_lung_cancer, has_bronchitis, is_smoking) = </a:t>
            </a:r>
          </a:p>
          <a:p>
            <a:pPr marL="457200" lvl="1" indent="0">
              <a:buNone/>
            </a:pPr>
            <a:endParaRPr lang="en-US" dirty="0">
              <a:solidFill>
                <a:srgbClr val="222222"/>
              </a:solidFill>
              <a:latin typeface="Calibri (Body)"/>
            </a:endParaRPr>
          </a:p>
          <a:p>
            <a:pPr marL="1371600" lvl="3" indent="0">
              <a:buNone/>
            </a:pPr>
            <a:r>
              <a:rPr lang="en-US" sz="2400" dirty="0">
                <a:solidFill>
                  <a:srgbClr val="222222"/>
                </a:solidFill>
                <a:latin typeface="Calibri (Body)"/>
              </a:rPr>
              <a:t>P(is_smoking) *</a:t>
            </a:r>
          </a:p>
          <a:p>
            <a:pPr marL="1371600" lvl="3" indent="0">
              <a:buNone/>
            </a:pPr>
            <a:r>
              <a:rPr lang="en-US" sz="2400" dirty="0">
                <a:solidFill>
                  <a:srgbClr val="222222"/>
                </a:solidFill>
                <a:latin typeface="Calibri (Body)"/>
              </a:rPr>
              <a:t>P(has_lung_cancer | is_smoking) *</a:t>
            </a:r>
          </a:p>
          <a:p>
            <a:pPr marL="1371600" lvl="3" indent="0">
              <a:buNone/>
            </a:pPr>
            <a:r>
              <a:rPr lang="en-US" sz="2400" dirty="0">
                <a:solidFill>
                  <a:srgbClr val="222222"/>
                </a:solidFill>
                <a:latin typeface="Calibri (Body)"/>
              </a:rPr>
              <a:t>P(has_bronchitis | is_smoking) *</a:t>
            </a:r>
          </a:p>
          <a:p>
            <a:pPr marL="1371600" lvl="3" indent="0">
              <a:buNone/>
            </a:pPr>
            <a:r>
              <a:rPr lang="en-US" sz="2400" dirty="0">
                <a:solidFill>
                  <a:srgbClr val="222222"/>
                </a:solidFill>
                <a:latin typeface="Calibri (Body)"/>
              </a:rPr>
              <a:t>P(has_abnormal_X-rays | has_lung_cancer) </a:t>
            </a:r>
          </a:p>
          <a:p>
            <a:pPr marL="457200" lvl="1" indent="0" algn="ctr">
              <a:buNone/>
            </a:pPr>
            <a:endParaRPr lang="en-US" b="0" dirty="0">
              <a:solidFill>
                <a:srgbClr val="222222"/>
              </a:solidFill>
              <a:effectLst/>
              <a:latin typeface="Calibri (Body)"/>
            </a:endParaRPr>
          </a:p>
        </p:txBody>
      </p:sp>
    </p:spTree>
    <p:extLst>
      <p:ext uri="{BB962C8B-B14F-4D97-AF65-F5344CB8AC3E}">
        <p14:creationId xmlns:p14="http://schemas.microsoft.com/office/powerpoint/2010/main" val="2085690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Directed Graphical Models</a:t>
            </a:r>
            <a:r>
              <a:rPr lang="en-US" sz="3600" baseline="30000" dirty="0"/>
              <a:t>2</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561861" y="1463040"/>
            <a:ext cx="11037664" cy="5029835"/>
          </a:xfrm>
        </p:spPr>
        <p:txBody>
          <a:bodyPr>
            <a:normAutofit/>
          </a:bodyPr>
          <a:lstStyle/>
          <a:p>
            <a:pPr marL="457200" lvl="1" indent="0" algn="ctr">
              <a:buNone/>
            </a:pPr>
            <a:r>
              <a:rPr lang="en-US" dirty="0">
                <a:solidFill>
                  <a:srgbClr val="222222"/>
                </a:solidFill>
                <a:latin typeface="Calibri (Body)"/>
              </a:rPr>
              <a:t>Bayesian network model for lung cancer diagnosis. It defines the probability distribution:</a:t>
            </a:r>
          </a:p>
          <a:p>
            <a:pPr marL="457200" lvl="1" indent="0" algn="ctr">
              <a:buNone/>
            </a:pPr>
            <a:endParaRPr lang="en-US" dirty="0">
              <a:solidFill>
                <a:srgbClr val="222222"/>
              </a:solidFill>
              <a:latin typeface="Calibri (Body)"/>
            </a:endParaRPr>
          </a:p>
          <a:p>
            <a:pPr marL="457200" lvl="1" indent="0">
              <a:buNone/>
            </a:pPr>
            <a:r>
              <a:rPr lang="en-US" dirty="0">
                <a:solidFill>
                  <a:srgbClr val="222222"/>
                </a:solidFill>
                <a:latin typeface="Calibri (Body)"/>
              </a:rPr>
              <a:t>P(has_abnormal_X-rays, has_lung_cancer, has_bronchitis, is_smoking) = </a:t>
            </a:r>
          </a:p>
          <a:p>
            <a:pPr marL="457200" lvl="1" indent="0">
              <a:buNone/>
            </a:pPr>
            <a:endParaRPr lang="en-US" dirty="0">
              <a:solidFill>
                <a:srgbClr val="222222"/>
              </a:solidFill>
              <a:latin typeface="Calibri (Body)"/>
            </a:endParaRPr>
          </a:p>
          <a:p>
            <a:pPr marL="1371600" lvl="3" indent="0">
              <a:buNone/>
            </a:pPr>
            <a:r>
              <a:rPr lang="en-US" sz="2400" dirty="0">
                <a:solidFill>
                  <a:srgbClr val="222222"/>
                </a:solidFill>
                <a:latin typeface="Calibri (Body)"/>
              </a:rPr>
              <a:t>P(is_smoking) *</a:t>
            </a:r>
          </a:p>
          <a:p>
            <a:pPr marL="1371600" lvl="3" indent="0">
              <a:buNone/>
            </a:pPr>
            <a:r>
              <a:rPr lang="en-US" sz="2400" dirty="0">
                <a:solidFill>
                  <a:srgbClr val="222222"/>
                </a:solidFill>
                <a:latin typeface="Calibri (Body)"/>
              </a:rPr>
              <a:t>P(has_lung_cancer | is_smoking) *</a:t>
            </a:r>
          </a:p>
          <a:p>
            <a:pPr marL="1371600" lvl="3" indent="0">
              <a:buNone/>
            </a:pPr>
            <a:r>
              <a:rPr lang="en-US" sz="2400" dirty="0">
                <a:solidFill>
                  <a:srgbClr val="222222"/>
                </a:solidFill>
                <a:latin typeface="Calibri (Body)"/>
              </a:rPr>
              <a:t>P(has_bronchitis | is_smoking) *</a:t>
            </a:r>
          </a:p>
          <a:p>
            <a:pPr marL="1371600" lvl="3" indent="0">
              <a:buNone/>
            </a:pPr>
            <a:r>
              <a:rPr lang="en-US" sz="2400" dirty="0">
                <a:solidFill>
                  <a:srgbClr val="222222"/>
                </a:solidFill>
                <a:latin typeface="Calibri (Body)"/>
              </a:rPr>
              <a:t>P(has_abnormal_X-rays | has_lung_cancer) </a:t>
            </a:r>
          </a:p>
          <a:p>
            <a:pPr marL="1371600" lvl="3" indent="0">
              <a:buNone/>
            </a:pPr>
            <a:endParaRPr lang="en-US" sz="2400" dirty="0">
              <a:solidFill>
                <a:srgbClr val="222222"/>
              </a:solidFill>
              <a:latin typeface="Calibri (Body)"/>
            </a:endParaRPr>
          </a:p>
          <a:p>
            <a:pPr marL="1371600" lvl="3" indent="0" algn="ctr">
              <a:buNone/>
            </a:pPr>
            <a:r>
              <a:rPr lang="en-US" sz="2400" dirty="0">
                <a:solidFill>
                  <a:srgbClr val="222222"/>
                </a:solidFill>
                <a:latin typeface="Calibri (Body)"/>
              </a:rPr>
              <a:t>This distribution can be represented with 7 parameters as opposed to 2</a:t>
            </a:r>
            <a:r>
              <a:rPr lang="en-US" sz="2400" baseline="30000" dirty="0">
                <a:solidFill>
                  <a:srgbClr val="222222"/>
                </a:solidFill>
                <a:latin typeface="Calibri (Body)"/>
              </a:rPr>
              <a:t>4</a:t>
            </a:r>
            <a:r>
              <a:rPr lang="en-US" sz="2400" dirty="0">
                <a:solidFill>
                  <a:srgbClr val="222222"/>
                </a:solidFill>
                <a:latin typeface="Calibri (Body)"/>
              </a:rPr>
              <a:t>- 1 = 15 parameters that the distribution with no independence assumptions needs</a:t>
            </a:r>
            <a:endParaRPr lang="en-US" sz="2400" baseline="30000" dirty="0">
              <a:solidFill>
                <a:srgbClr val="222222"/>
              </a:solidFill>
              <a:latin typeface="Calibri (Body)"/>
            </a:endParaRPr>
          </a:p>
          <a:p>
            <a:pPr marL="457200" lvl="1" indent="0" algn="ctr">
              <a:buNone/>
            </a:pPr>
            <a:endParaRPr lang="en-US" b="0" dirty="0">
              <a:solidFill>
                <a:srgbClr val="222222"/>
              </a:solidFill>
              <a:effectLst/>
              <a:latin typeface="Calibri (Body)"/>
            </a:endParaRPr>
          </a:p>
        </p:txBody>
      </p:sp>
    </p:spTree>
    <p:extLst>
      <p:ext uri="{BB962C8B-B14F-4D97-AF65-F5344CB8AC3E}">
        <p14:creationId xmlns:p14="http://schemas.microsoft.com/office/powerpoint/2010/main" val="3625504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Relationships described by Directed Graphical Models</a:t>
            </a:r>
            <a:r>
              <a:rPr lang="en-US" sz="3600" baseline="30000" dirty="0"/>
              <a:t>2</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463040"/>
            <a:ext cx="10761324" cy="5029835"/>
          </a:xfrm>
        </p:spPr>
        <p:txBody>
          <a:bodyPr>
            <a:normAutofit/>
          </a:bodyPr>
          <a:lstStyle/>
          <a:p>
            <a:pPr marL="457200" lvl="1" indent="0" algn="ctr">
              <a:buNone/>
            </a:pPr>
            <a:r>
              <a:rPr lang="en-US" dirty="0">
                <a:solidFill>
                  <a:srgbClr val="222222"/>
                </a:solidFill>
                <a:latin typeface="Calibri (Body)"/>
              </a:rPr>
              <a:t>Independencies can be recovered from a DGM graph by looking at three types of structures:</a:t>
            </a:r>
          </a:p>
          <a:p>
            <a:pPr lvl="1"/>
            <a:endParaRPr lang="en-US" dirty="0">
              <a:solidFill>
                <a:srgbClr val="222222"/>
              </a:solidFill>
              <a:latin typeface="Calibri (Body)"/>
            </a:endParaRPr>
          </a:p>
          <a:p>
            <a:pPr lvl="1"/>
            <a:endParaRPr lang="en-US" dirty="0">
              <a:solidFill>
                <a:srgbClr val="222222"/>
              </a:solidFill>
              <a:latin typeface="Calibri (Body)"/>
            </a:endParaRPr>
          </a:p>
          <a:p>
            <a:pPr lvl="1"/>
            <a:r>
              <a:rPr lang="en-US" dirty="0">
                <a:solidFill>
                  <a:srgbClr val="222222"/>
                </a:solidFill>
                <a:latin typeface="Calibri (Body)"/>
              </a:rPr>
              <a:t>Cascade (a), (b): </a:t>
            </a:r>
          </a:p>
          <a:p>
            <a:pPr marL="457200" lvl="1" indent="0">
              <a:buNone/>
            </a:pPr>
            <a:r>
              <a:rPr lang="en-US" sz="2400" dirty="0">
                <a:solidFill>
                  <a:srgbClr val="222222"/>
                </a:solidFill>
                <a:latin typeface="Calibri (Body)"/>
              </a:rPr>
              <a:t>	if Z is observed </a:t>
            </a:r>
            <a:r>
              <a:rPr lang="en-US" sz="2400" i="1" dirty="0">
                <a:solidFill>
                  <a:srgbClr val="222222"/>
                </a:solidFill>
                <a:latin typeface="Calibri (Body)"/>
              </a:rPr>
              <a:t>X </a:t>
            </a:r>
            <a:r>
              <a:rPr lang="en-US" sz="2400" b="0" i="1" dirty="0">
                <a:solidFill>
                  <a:srgbClr val="242729"/>
                </a:solidFill>
                <a:effectLst/>
                <a:latin typeface="Arial" panose="020B0604020202020204" pitchFamily="34" charset="0"/>
              </a:rPr>
              <a:t>⫫ </a:t>
            </a:r>
            <a:r>
              <a:rPr lang="en-US" sz="2400" i="1" dirty="0">
                <a:solidFill>
                  <a:srgbClr val="222222"/>
                </a:solidFill>
                <a:latin typeface="Calibri (Body)"/>
              </a:rPr>
              <a:t>Y | Z</a:t>
            </a:r>
            <a:endParaRPr lang="en-US" dirty="0">
              <a:solidFill>
                <a:srgbClr val="222222"/>
              </a:solidFill>
              <a:latin typeface="Calibri (Body)"/>
            </a:endParaRPr>
          </a:p>
          <a:p>
            <a:pPr lvl="1"/>
            <a:r>
              <a:rPr lang="en-US" dirty="0">
                <a:solidFill>
                  <a:srgbClr val="222222"/>
                </a:solidFill>
                <a:latin typeface="Calibri (Body)"/>
              </a:rPr>
              <a:t>Common Parent (c) : </a:t>
            </a:r>
          </a:p>
          <a:p>
            <a:pPr marL="457200" lvl="1" indent="0">
              <a:buNone/>
            </a:pPr>
            <a:r>
              <a:rPr lang="en-US" sz="2400" dirty="0">
                <a:solidFill>
                  <a:srgbClr val="222222"/>
                </a:solidFill>
                <a:latin typeface="Calibri (Body)"/>
              </a:rPr>
              <a:t>	if Z is observed </a:t>
            </a:r>
            <a:r>
              <a:rPr lang="en-US" sz="2400" i="1" dirty="0">
                <a:solidFill>
                  <a:srgbClr val="222222"/>
                </a:solidFill>
                <a:latin typeface="Calibri (Body)"/>
              </a:rPr>
              <a:t>X </a:t>
            </a:r>
            <a:r>
              <a:rPr lang="en-US" sz="2400" b="0" i="1" dirty="0">
                <a:solidFill>
                  <a:srgbClr val="242729"/>
                </a:solidFill>
                <a:effectLst/>
                <a:latin typeface="Arial" panose="020B0604020202020204" pitchFamily="34" charset="0"/>
              </a:rPr>
              <a:t>⫫ </a:t>
            </a:r>
            <a:r>
              <a:rPr lang="en-US" sz="2400" i="1" dirty="0">
                <a:solidFill>
                  <a:srgbClr val="222222"/>
                </a:solidFill>
                <a:latin typeface="Calibri (Body)"/>
              </a:rPr>
              <a:t>Y | Z</a:t>
            </a:r>
          </a:p>
          <a:p>
            <a:pPr lvl="1"/>
            <a:r>
              <a:rPr lang="en-US" dirty="0">
                <a:solidFill>
                  <a:srgbClr val="222222"/>
                </a:solidFill>
                <a:latin typeface="Calibri (Body)"/>
              </a:rPr>
              <a:t>V-structure (d)</a:t>
            </a:r>
          </a:p>
          <a:p>
            <a:pPr marL="457200" lvl="1" indent="0">
              <a:buNone/>
            </a:pPr>
            <a:r>
              <a:rPr lang="en-US" dirty="0">
                <a:solidFill>
                  <a:srgbClr val="222222"/>
                </a:solidFill>
                <a:latin typeface="Calibri (Body)"/>
              </a:rPr>
              <a:t>	if Z is unobserved </a:t>
            </a:r>
            <a:r>
              <a:rPr lang="en-US" sz="2400" i="1" dirty="0">
                <a:solidFill>
                  <a:srgbClr val="222222"/>
                </a:solidFill>
                <a:latin typeface="Calibri (Body)"/>
              </a:rPr>
              <a:t>X </a:t>
            </a:r>
            <a:r>
              <a:rPr lang="en-US" sz="2400" b="0" i="1" dirty="0">
                <a:solidFill>
                  <a:srgbClr val="242729"/>
                </a:solidFill>
                <a:effectLst/>
                <a:latin typeface="Arial" panose="020B0604020202020204" pitchFamily="34" charset="0"/>
              </a:rPr>
              <a:t>⫫ </a:t>
            </a:r>
            <a:r>
              <a:rPr lang="en-US" sz="2400" i="1" dirty="0">
                <a:solidFill>
                  <a:srgbClr val="222222"/>
                </a:solidFill>
                <a:latin typeface="Calibri (Body)"/>
              </a:rPr>
              <a:t>Y | Z</a:t>
            </a:r>
          </a:p>
          <a:p>
            <a:pPr marL="457200" lvl="1" indent="0">
              <a:buNone/>
            </a:pPr>
            <a:endParaRPr lang="en-US" sz="2400" i="1" dirty="0">
              <a:solidFill>
                <a:srgbClr val="222222"/>
              </a:solidFill>
              <a:latin typeface="Calibri (Body)"/>
            </a:endParaRPr>
          </a:p>
          <a:p>
            <a:pPr lvl="1"/>
            <a:r>
              <a:rPr lang="en-US" dirty="0">
                <a:solidFill>
                  <a:srgbClr val="222222"/>
                </a:solidFill>
                <a:latin typeface="Calibri (Body)"/>
              </a:rPr>
              <a:t>The above rules are applied recursively on larger graphs</a:t>
            </a:r>
          </a:p>
          <a:p>
            <a:pPr marL="457200" lvl="1" indent="0">
              <a:buNone/>
            </a:pPr>
            <a:endParaRPr lang="en-US" dirty="0">
              <a:solidFill>
                <a:srgbClr val="222222"/>
              </a:solidFill>
              <a:latin typeface="Calibri (Body)"/>
            </a:endParaRPr>
          </a:p>
          <a:p>
            <a:pPr marL="457200" lvl="1" indent="0" algn="ctr">
              <a:buNone/>
            </a:pPr>
            <a:endParaRPr lang="en-US" b="0" dirty="0">
              <a:solidFill>
                <a:srgbClr val="222222"/>
              </a:solidFill>
              <a:effectLst/>
              <a:latin typeface="Calibri (Body)"/>
            </a:endParaRPr>
          </a:p>
        </p:txBody>
      </p:sp>
      <p:pic>
        <p:nvPicPr>
          <p:cNvPr id="2050" name="Picture 2" descr="Bayesian networks over three variables, encoding different types of dependencies: cascade (a,b), common parent (c), and v-structure (d).">
            <a:extLst>
              <a:ext uri="{FF2B5EF4-FFF2-40B4-BE49-F238E27FC236}">
                <a16:creationId xmlns:a16="http://schemas.microsoft.com/office/drawing/2014/main" id="{977AAF21-C962-4135-A85A-BEC3C18096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8833" y="2549733"/>
            <a:ext cx="4788386" cy="317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279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Undirected Graphical Models</a:t>
            </a:r>
            <a:r>
              <a:rPr lang="en-US" sz="3600" baseline="30000" dirty="0"/>
              <a:t>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794132" y="1596281"/>
                <a:ext cx="10761324" cy="5072866"/>
              </a:xfrm>
            </p:spPr>
            <p:txBody>
              <a:bodyPr>
                <a:normAutofit fontScale="77500" lnSpcReduction="20000"/>
              </a:bodyPr>
              <a:lstStyle/>
              <a:p>
                <a:pPr marL="457200" lvl="1" indent="0" algn="ctr">
                  <a:buNone/>
                </a:pPr>
                <a:r>
                  <a:rPr lang="en-US" dirty="0">
                    <a:solidFill>
                      <a:srgbClr val="222222"/>
                    </a:solidFill>
                    <a:latin typeface="Calibri (Body)"/>
                  </a:rPr>
                  <a:t>An Undirected Graphical Model or Markov Random Field (MRF) is a probability distribution </a:t>
                </a:r>
                <a:r>
                  <a:rPr lang="en-US" i="1" dirty="0">
                    <a:solidFill>
                      <a:srgbClr val="222222"/>
                    </a:solidFill>
                    <a:latin typeface="Calibri (Body)"/>
                  </a:rPr>
                  <a:t>P</a:t>
                </a:r>
                <a:r>
                  <a:rPr lang="en-US" dirty="0">
                    <a:solidFill>
                      <a:srgbClr val="222222"/>
                    </a:solidFill>
                    <a:latin typeface="Calibri (Body)"/>
                  </a:rPr>
                  <a:t> over variables </a:t>
                </a:r>
                <a:r>
                  <a:rPr lang="en-US" i="1" dirty="0">
                    <a:solidFill>
                      <a:srgbClr val="222222"/>
                    </a:solidFill>
                    <a:latin typeface="Calibri (Body)"/>
                  </a:rPr>
                  <a:t>X</a:t>
                </a:r>
                <a:r>
                  <a:rPr lang="en-US" i="1" baseline="-25000" dirty="0">
                    <a:solidFill>
                      <a:srgbClr val="222222"/>
                    </a:solidFill>
                    <a:latin typeface="Calibri (Body)"/>
                  </a:rPr>
                  <a:t>1</a:t>
                </a:r>
                <a:r>
                  <a:rPr lang="en-US" i="1" dirty="0">
                    <a:solidFill>
                      <a:srgbClr val="222222"/>
                    </a:solidFill>
                    <a:latin typeface="Calibri (Body)"/>
                  </a:rPr>
                  <a:t>, X</a:t>
                </a:r>
                <a:r>
                  <a:rPr lang="en-US" i="1" baseline="-25000" dirty="0">
                    <a:solidFill>
                      <a:srgbClr val="222222"/>
                    </a:solidFill>
                    <a:latin typeface="Calibri (Body)"/>
                  </a:rPr>
                  <a:t>2</a:t>
                </a:r>
                <a:r>
                  <a:rPr lang="en-US" i="1" dirty="0">
                    <a:solidFill>
                      <a:srgbClr val="222222"/>
                    </a:solidFill>
                    <a:latin typeface="Calibri (Body)"/>
                  </a:rPr>
                  <a:t>,…,X</a:t>
                </a:r>
                <a:r>
                  <a:rPr lang="en-US" i="1" baseline="-25000" dirty="0">
                    <a:solidFill>
                      <a:srgbClr val="222222"/>
                    </a:solidFill>
                    <a:latin typeface="Calibri (Body)"/>
                  </a:rPr>
                  <a:t>n</a:t>
                </a:r>
                <a:r>
                  <a:rPr lang="en-US" dirty="0">
                    <a:solidFill>
                      <a:srgbClr val="222222"/>
                    </a:solidFill>
                    <a:latin typeface="Calibri (Body)"/>
                  </a:rPr>
                  <a:t> defined by an undirected graph G in which:</a:t>
                </a:r>
              </a:p>
              <a:p>
                <a:pPr marL="457200" lvl="1" indent="0" algn="ctr">
                  <a:buNone/>
                </a:pPr>
                <a:endParaRPr lang="en-US" dirty="0">
                  <a:solidFill>
                    <a:srgbClr val="222222"/>
                  </a:solidFill>
                  <a:latin typeface="Calibri (Body)"/>
                </a:endParaRPr>
              </a:p>
              <a:p>
                <a:pPr lvl="1"/>
                <a:r>
                  <a:rPr lang="en-US" dirty="0">
                    <a:solidFill>
                      <a:srgbClr val="222222"/>
                    </a:solidFill>
                    <a:latin typeface="Calibri (Body)"/>
                  </a:rPr>
                  <a:t>each node </a:t>
                </a:r>
                <a:r>
                  <a:rPr lang="en-US" dirty="0" err="1">
                    <a:solidFill>
                      <a:srgbClr val="222222"/>
                    </a:solidFill>
                    <a:latin typeface="Calibri (Body)"/>
                  </a:rPr>
                  <a:t>i</a:t>
                </a:r>
                <a:r>
                  <a:rPr lang="en-US" dirty="0">
                    <a:solidFill>
                      <a:srgbClr val="222222"/>
                    </a:solidFill>
                    <a:latin typeface="Calibri (Body)"/>
                  </a:rPr>
                  <a:t> correspond to a variables </a:t>
                </a:r>
                <a:r>
                  <a:rPr lang="en-US" i="1" dirty="0">
                    <a:solidFill>
                      <a:srgbClr val="222222"/>
                    </a:solidFill>
                    <a:latin typeface="Calibri (Body)"/>
                  </a:rPr>
                  <a:t>X</a:t>
                </a:r>
                <a:r>
                  <a:rPr lang="en-US" i="1" baseline="-25000" dirty="0">
                    <a:solidFill>
                      <a:srgbClr val="222222"/>
                    </a:solidFill>
                    <a:latin typeface="Calibri (Body)"/>
                  </a:rPr>
                  <a:t>i</a:t>
                </a:r>
              </a:p>
              <a:p>
                <a:pPr lvl="1"/>
                <a:r>
                  <a:rPr lang="en-US" dirty="0">
                    <a:solidFill>
                      <a:srgbClr val="222222"/>
                    </a:solidFill>
                    <a:latin typeface="Calibri (Body)"/>
                  </a:rPr>
                  <a:t>the probability </a:t>
                </a:r>
                <a:r>
                  <a:rPr lang="en-US" i="1" dirty="0">
                    <a:solidFill>
                      <a:srgbClr val="222222"/>
                    </a:solidFill>
                    <a:latin typeface="Calibri (Body)"/>
                  </a:rPr>
                  <a:t>P </a:t>
                </a:r>
                <a:r>
                  <a:rPr lang="en-US" dirty="0">
                    <a:solidFill>
                      <a:srgbClr val="222222"/>
                    </a:solidFill>
                    <a:latin typeface="Calibri (Body)"/>
                  </a:rPr>
                  <a:t>has the form</a:t>
                </a:r>
              </a:p>
              <a:p>
                <a:pPr marL="457200" lvl="1" indent="0">
                  <a:buNone/>
                </a:pPr>
                <a:endParaRPr lang="en-US" dirty="0">
                  <a:solidFill>
                    <a:srgbClr val="222222"/>
                  </a:solidFill>
                  <a:latin typeface="Calibri (Body)"/>
                </a:endParaRPr>
              </a:p>
              <a:p>
                <a:pPr marL="457200" lvl="1" indent="0">
                  <a:buNone/>
                </a:pPr>
                <a:r>
                  <a:rPr lang="en-US" dirty="0">
                    <a:solidFill>
                      <a:srgbClr val="222222"/>
                    </a:solidFill>
                    <a:latin typeface="Calibri (Body)"/>
                  </a:rPr>
                  <a:t>		</a:t>
                </a:r>
                <a14:m>
                  <m:oMath xmlns:m="http://schemas.openxmlformats.org/officeDocument/2006/math">
                    <m:r>
                      <a:rPr lang="en-US" b="0" i="1" smtClean="0">
                        <a:solidFill>
                          <a:srgbClr val="222222"/>
                        </a:solidFill>
                        <a:latin typeface="Cambria Math" panose="02040503050406030204" pitchFamily="18" charset="0"/>
                      </a:rPr>
                      <m:t>𝑃</m:t>
                    </m:r>
                    <m:d>
                      <m:dPr>
                        <m:ctrlPr>
                          <a:rPr lang="en-US" b="0" i="1" smtClean="0">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𝑋</m:t>
                        </m:r>
                        <m:r>
                          <a:rPr lang="en-US" b="0" i="1" baseline="-25000" smtClean="0">
                            <a:solidFill>
                              <a:srgbClr val="222222"/>
                            </a:solidFill>
                            <a:latin typeface="Cambria Math" panose="02040503050406030204" pitchFamily="18" charset="0"/>
                          </a:rPr>
                          <m:t>1</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𝑋</m:t>
                        </m:r>
                        <m:r>
                          <a:rPr lang="en-US" b="0" i="1" baseline="-25000" smtClean="0">
                            <a:solidFill>
                              <a:srgbClr val="222222"/>
                            </a:solidFill>
                            <a:latin typeface="Cambria Math" panose="02040503050406030204" pitchFamily="18" charset="0"/>
                          </a:rPr>
                          <m:t>2</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𝑋𝑛</m:t>
                        </m:r>
                      </m:e>
                    </m:d>
                    <m:r>
                      <a:rPr lang="en-US" b="0" i="1" smtClean="0">
                        <a:solidFill>
                          <a:srgbClr val="222222"/>
                        </a:solidFill>
                        <a:latin typeface="Cambria Math" panose="02040503050406030204" pitchFamily="18" charset="0"/>
                      </a:rPr>
                      <m:t>= </m:t>
                    </m:r>
                    <m:f>
                      <m:fPr>
                        <m:ctrlPr>
                          <a:rPr lang="en-US" b="0" i="1" smtClean="0">
                            <a:solidFill>
                              <a:srgbClr val="222222"/>
                            </a:solidFill>
                            <a:latin typeface="Cambria Math" panose="02040503050406030204" pitchFamily="18" charset="0"/>
                          </a:rPr>
                        </m:ctrlPr>
                      </m:fPr>
                      <m:num>
                        <m:r>
                          <a:rPr lang="en-US" b="0" i="1" smtClean="0">
                            <a:solidFill>
                              <a:srgbClr val="222222"/>
                            </a:solidFill>
                            <a:latin typeface="Cambria Math" panose="02040503050406030204" pitchFamily="18" charset="0"/>
                          </a:rPr>
                          <m:t>1</m:t>
                        </m:r>
                      </m:num>
                      <m:den>
                        <m:r>
                          <a:rPr lang="en-US" b="0" i="1" smtClean="0">
                            <a:solidFill>
                              <a:srgbClr val="222222"/>
                            </a:solidFill>
                            <a:latin typeface="Cambria Math" panose="02040503050406030204" pitchFamily="18" charset="0"/>
                          </a:rPr>
                          <m:t>𝑍</m:t>
                        </m:r>
                      </m:den>
                    </m:f>
                    <m:r>
                      <a:rPr lang="en-US" b="0" i="1" smtClean="0">
                        <a:solidFill>
                          <a:srgbClr val="222222"/>
                        </a:solidFill>
                        <a:latin typeface="Cambria Math" panose="02040503050406030204" pitchFamily="18" charset="0"/>
                      </a:rPr>
                      <m:t> ∗ </m:t>
                    </m:r>
                    <m:nary>
                      <m:naryPr>
                        <m:chr m:val="∏"/>
                        <m:supHide m:val="on"/>
                        <m:ctrlPr>
                          <a:rPr lang="en-US" b="0" i="1" smtClean="0">
                            <a:solidFill>
                              <a:srgbClr val="222222"/>
                            </a:solidFill>
                            <a:latin typeface="Cambria Math" panose="02040503050406030204" pitchFamily="18" charset="0"/>
                          </a:rPr>
                        </m:ctrlPr>
                      </m:naryPr>
                      <m:sub>
                        <m:r>
                          <m:rPr>
                            <m:brk m:alnAt="7"/>
                          </m:rPr>
                          <a:rPr lang="en-US" b="0" i="1" smtClean="0">
                            <a:solidFill>
                              <a:srgbClr val="222222"/>
                            </a:solidFill>
                            <a:latin typeface="Cambria Math" panose="02040503050406030204" pitchFamily="18" charset="0"/>
                          </a:rPr>
                          <m:t>𝑐</m:t>
                        </m:r>
                        <m:r>
                          <a:rPr lang="en-US" b="0" i="1" smtClean="0">
                            <a:solidFill>
                              <a:srgbClr val="222222"/>
                            </a:solidFill>
                            <a:latin typeface="Cambria Math" panose="02040503050406030204" pitchFamily="18" charset="0"/>
                          </a:rPr>
                          <m:t> </m:t>
                        </m:r>
                        <m:r>
                          <m:rPr>
                            <m:nor/>
                          </m:rPr>
                          <a:rPr lang="en-US" i="1" dirty="0">
                            <a:solidFill>
                              <a:srgbClr val="222222"/>
                            </a:solidFill>
                            <a:latin typeface="Calibri (Body)"/>
                          </a:rPr>
                          <m:t>∈</m:t>
                        </m:r>
                        <m:r>
                          <m:rPr>
                            <m:nor/>
                          </m:rPr>
                          <a:rPr lang="en-US" b="0" i="1" dirty="0" smtClean="0">
                            <a:solidFill>
                              <a:srgbClr val="222222"/>
                            </a:solidFill>
                            <a:latin typeface="Calibri (Body)"/>
                          </a:rPr>
                          <m:t> </m:t>
                        </m:r>
                        <m:r>
                          <m:rPr>
                            <m:brk m:alnAt="7"/>
                          </m:rPr>
                          <a:rPr lang="en-US" b="1" i="1" smtClean="0">
                            <a:solidFill>
                              <a:srgbClr val="222222"/>
                            </a:solidFill>
                            <a:latin typeface="Cambria Math" panose="02040503050406030204" pitchFamily="18" charset="0"/>
                          </a:rPr>
                          <m:t>𝑪</m:t>
                        </m:r>
                      </m:sub>
                      <m:sup/>
                      <m:e>
                        <m:r>
                          <m:rPr>
                            <m:sty m:val="p"/>
                          </m:rPr>
                          <a:rPr lang="el-GR" b="0" i="1" smtClean="0">
                            <a:solidFill>
                              <a:srgbClr val="222222"/>
                            </a:solidFill>
                            <a:latin typeface="Cambria Math" panose="02040503050406030204" pitchFamily="18" charset="0"/>
                          </a:rPr>
                          <m:t>φ</m:t>
                        </m:r>
                        <m:r>
                          <a:rPr lang="en-US" b="0" i="1" smtClean="0">
                            <a:solidFill>
                              <a:srgbClr val="222222"/>
                            </a:solidFill>
                            <a:latin typeface="Cambria Math" panose="02040503050406030204" pitchFamily="18" charset="0"/>
                          </a:rPr>
                          <m:t>(</m:t>
                        </m:r>
                        <m:r>
                          <a:rPr lang="en-US" b="0" i="1" smtClean="0">
                            <a:solidFill>
                              <a:srgbClr val="222222"/>
                            </a:solidFill>
                            <a:latin typeface="Cambria Math" panose="02040503050406030204" pitchFamily="18" charset="0"/>
                          </a:rPr>
                          <m:t>𝑋𝑐</m:t>
                        </m:r>
                        <m:r>
                          <a:rPr lang="en-US" b="0" i="1" smtClean="0">
                            <a:solidFill>
                              <a:srgbClr val="222222"/>
                            </a:solidFill>
                            <a:latin typeface="Cambria Math" panose="02040503050406030204" pitchFamily="18" charset="0"/>
                          </a:rPr>
                          <m:t>)</m:t>
                        </m:r>
                      </m:e>
                    </m:nary>
                  </m:oMath>
                </a14:m>
                <a:endParaRPr lang="en-US" dirty="0">
                  <a:solidFill>
                    <a:srgbClr val="222222"/>
                  </a:solidFill>
                  <a:latin typeface="Calibri (Body)"/>
                </a:endParaRPr>
              </a:p>
              <a:p>
                <a:pPr marL="457200" lvl="1" indent="0">
                  <a:buNone/>
                </a:pPr>
                <a:endParaRPr lang="en-US" dirty="0">
                  <a:solidFill>
                    <a:srgbClr val="222222"/>
                  </a:solidFill>
                  <a:latin typeface="Calibri (Body)"/>
                </a:endParaRPr>
              </a:p>
              <a:p>
                <a:pPr marL="457200" lvl="1" indent="0">
                  <a:buNone/>
                </a:pPr>
                <a:r>
                  <a:rPr lang="en-US" dirty="0">
                    <a:solidFill>
                      <a:srgbClr val="222222"/>
                    </a:solidFill>
                    <a:latin typeface="Calibri (Body)"/>
                  </a:rPr>
                  <a:t>	where C denotes the set of cliques (i.e., fully connected subgraphs) of G, and each </a:t>
                </a:r>
                <a:r>
                  <a:rPr lang="en-US" i="1" dirty="0">
                    <a:solidFill>
                      <a:srgbClr val="222222"/>
                    </a:solidFill>
                    <a:latin typeface="Calibri (Body)"/>
                  </a:rPr>
                  <a:t>ϕ</a:t>
                </a:r>
                <a:r>
                  <a:rPr lang="en-US" i="1" baseline="-25000" dirty="0">
                    <a:solidFill>
                      <a:srgbClr val="222222"/>
                    </a:solidFill>
                    <a:latin typeface="Calibri (Body)"/>
                  </a:rPr>
                  <a:t>c </a:t>
                </a:r>
                <a:r>
                  <a:rPr lang="en-US" dirty="0">
                    <a:solidFill>
                      <a:srgbClr val="222222"/>
                    </a:solidFill>
                    <a:latin typeface="Calibri (Body)"/>
                  </a:rPr>
                  <a:t>is a non-negative function (usually called potential function) over all the variables in a clique. </a:t>
                </a:r>
              </a:p>
              <a:p>
                <a:pPr marL="457200" lvl="1" indent="0">
                  <a:buNone/>
                </a:pPr>
                <a:endParaRPr lang="en-US" dirty="0">
                  <a:solidFill>
                    <a:srgbClr val="222222"/>
                  </a:solidFill>
                  <a:latin typeface="Calibri (Body)"/>
                </a:endParaRPr>
              </a:p>
              <a:p>
                <a:pPr lvl="1"/>
                <a:r>
                  <a:rPr lang="en-US" dirty="0">
                    <a:solidFill>
                      <a:srgbClr val="222222"/>
                    </a:solidFill>
                    <a:latin typeface="Calibri (Body)"/>
                  </a:rPr>
                  <a:t>the partition function:</a:t>
                </a:r>
              </a:p>
              <a:p>
                <a:pPr marL="457200" lvl="1" indent="0">
                  <a:buNone/>
                </a:pPr>
                <a:endParaRPr lang="en-US" dirty="0">
                  <a:solidFill>
                    <a:srgbClr val="222222"/>
                  </a:solidFill>
                  <a:latin typeface="Calibri (Body)"/>
                </a:endParaRPr>
              </a:p>
              <a:p>
                <a:pPr marL="457200" lvl="1" indent="0">
                  <a:buNone/>
                </a:pPr>
                <a:r>
                  <a:rPr lang="en-US" dirty="0">
                    <a:solidFill>
                      <a:srgbClr val="222222"/>
                    </a:solidFill>
                    <a:latin typeface="Calibri (Body)"/>
                  </a:rPr>
                  <a:t>		</a:t>
                </a:r>
                <a14:m>
                  <m:oMath xmlns:m="http://schemas.openxmlformats.org/officeDocument/2006/math">
                    <m:r>
                      <a:rPr lang="en-US" b="0" i="1" smtClean="0">
                        <a:solidFill>
                          <a:srgbClr val="222222"/>
                        </a:solidFill>
                        <a:latin typeface="Cambria Math" panose="02040503050406030204" pitchFamily="18" charset="0"/>
                      </a:rPr>
                      <m:t>𝑍</m:t>
                    </m:r>
                    <m:r>
                      <a:rPr lang="en-US" b="0" i="1" smtClean="0">
                        <a:solidFill>
                          <a:srgbClr val="222222"/>
                        </a:solidFill>
                        <a:latin typeface="Cambria Math" panose="02040503050406030204" pitchFamily="18" charset="0"/>
                      </a:rPr>
                      <m:t>= </m:t>
                    </m:r>
                    <m:nary>
                      <m:naryPr>
                        <m:chr m:val="∑"/>
                        <m:supHide m:val="on"/>
                        <m:ctrlPr>
                          <a:rPr lang="en-US" b="0" i="1" smtClean="0">
                            <a:solidFill>
                              <a:srgbClr val="222222"/>
                            </a:solidFill>
                            <a:latin typeface="Cambria Math" panose="02040503050406030204" pitchFamily="18" charset="0"/>
                          </a:rPr>
                        </m:ctrlPr>
                      </m:naryPr>
                      <m:sub>
                        <m:r>
                          <a:rPr lang="en-US" b="0" i="1" smtClean="0">
                            <a:solidFill>
                              <a:srgbClr val="222222"/>
                            </a:solidFill>
                            <a:latin typeface="Cambria Math" panose="02040503050406030204" pitchFamily="18" charset="0"/>
                          </a:rPr>
                          <m:t>𝑋</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𝑋</m:t>
                        </m:r>
                        <m:r>
                          <a:rPr lang="en-US" b="0" i="1" baseline="-25000" smtClean="0">
                            <a:solidFill>
                              <a:srgbClr val="222222"/>
                            </a:solidFill>
                            <a:latin typeface="Cambria Math" panose="02040503050406030204" pitchFamily="18" charset="0"/>
                          </a:rPr>
                          <m:t>2</m:t>
                        </m:r>
                        <m:r>
                          <a:rPr lang="en-US" b="0" i="1" smtClean="0">
                            <a:solidFill>
                              <a:srgbClr val="222222"/>
                            </a:solidFill>
                            <a:latin typeface="Cambria Math" panose="02040503050406030204" pitchFamily="18" charset="0"/>
                          </a:rPr>
                          <m:t>, …, </m:t>
                        </m:r>
                        <m:r>
                          <a:rPr lang="en-US" b="0" i="1" smtClean="0">
                            <a:solidFill>
                              <a:srgbClr val="222222"/>
                            </a:solidFill>
                            <a:latin typeface="Cambria Math" panose="02040503050406030204" pitchFamily="18" charset="0"/>
                          </a:rPr>
                          <m:t>𝑋𝑛</m:t>
                        </m:r>
                      </m:sub>
                      <m:sup/>
                      <m:e>
                        <m:nary>
                          <m:naryPr>
                            <m:chr m:val="∏"/>
                            <m:supHide m:val="on"/>
                            <m:ctrlPr>
                              <a:rPr lang="en-US" b="0" i="1" smtClean="0">
                                <a:solidFill>
                                  <a:srgbClr val="222222"/>
                                </a:solidFill>
                                <a:latin typeface="Cambria Math" panose="02040503050406030204" pitchFamily="18" charset="0"/>
                              </a:rPr>
                            </m:ctrlPr>
                          </m:naryPr>
                          <m:sub>
                            <m:r>
                              <m:rPr>
                                <m:brk m:alnAt="7"/>
                              </m:rPr>
                              <a:rPr lang="en-US" i="1">
                                <a:solidFill>
                                  <a:srgbClr val="222222"/>
                                </a:solidFill>
                                <a:latin typeface="Cambria Math" panose="02040503050406030204" pitchFamily="18" charset="0"/>
                              </a:rPr>
                              <m:t>𝑐</m:t>
                            </m:r>
                            <m:r>
                              <a:rPr lang="en-US" i="1">
                                <a:solidFill>
                                  <a:srgbClr val="222222"/>
                                </a:solidFill>
                                <a:latin typeface="Cambria Math" panose="02040503050406030204" pitchFamily="18" charset="0"/>
                              </a:rPr>
                              <m:t> </m:t>
                            </m:r>
                            <m:r>
                              <m:rPr>
                                <m:nor/>
                              </m:rPr>
                              <a:rPr lang="en-US" i="1" dirty="0">
                                <a:solidFill>
                                  <a:srgbClr val="222222"/>
                                </a:solidFill>
                                <a:latin typeface="Calibri (Body)"/>
                              </a:rPr>
                              <m:t>∈ </m:t>
                            </m:r>
                            <m:r>
                              <m:rPr>
                                <m:brk m:alnAt="7"/>
                              </m:rPr>
                              <a:rPr lang="en-US" b="1" i="1">
                                <a:solidFill>
                                  <a:srgbClr val="222222"/>
                                </a:solidFill>
                                <a:latin typeface="Cambria Math" panose="02040503050406030204" pitchFamily="18" charset="0"/>
                              </a:rPr>
                              <m:t>𝑪</m:t>
                            </m:r>
                          </m:sub>
                          <m:sup/>
                          <m:e>
                            <m:r>
                              <m:rPr>
                                <m:sty m:val="p"/>
                              </m:rPr>
                              <a:rPr lang="el-GR" i="1">
                                <a:solidFill>
                                  <a:srgbClr val="222222"/>
                                </a:solidFill>
                                <a:latin typeface="Cambria Math" panose="02040503050406030204" pitchFamily="18" charset="0"/>
                              </a:rPr>
                              <m:t>φ</m:t>
                            </m:r>
                            <m:r>
                              <a:rPr lang="en-US" i="1">
                                <a:solidFill>
                                  <a:srgbClr val="222222"/>
                                </a:solidFill>
                                <a:latin typeface="Cambria Math" panose="02040503050406030204" pitchFamily="18" charset="0"/>
                              </a:rPr>
                              <m:t>(</m:t>
                            </m:r>
                            <m:r>
                              <a:rPr lang="en-US" b="0" i="1" smtClean="0">
                                <a:solidFill>
                                  <a:srgbClr val="222222"/>
                                </a:solidFill>
                                <a:latin typeface="Cambria Math" panose="02040503050406030204" pitchFamily="18" charset="0"/>
                              </a:rPr>
                              <m:t>𝑋</m:t>
                            </m:r>
                            <m:r>
                              <a:rPr lang="en-US" i="1">
                                <a:solidFill>
                                  <a:srgbClr val="222222"/>
                                </a:solidFill>
                                <a:latin typeface="Cambria Math" panose="02040503050406030204" pitchFamily="18" charset="0"/>
                              </a:rPr>
                              <m:t>𝑐</m:t>
                            </m:r>
                            <m:r>
                              <a:rPr lang="en-US" i="1">
                                <a:solidFill>
                                  <a:srgbClr val="222222"/>
                                </a:solidFill>
                                <a:latin typeface="Cambria Math" panose="02040503050406030204" pitchFamily="18" charset="0"/>
                              </a:rPr>
                              <m:t>)</m:t>
                            </m:r>
                          </m:e>
                        </m:nary>
                      </m:e>
                    </m:nary>
                  </m:oMath>
                </a14:m>
                <a:endParaRPr lang="en-US" dirty="0">
                  <a:solidFill>
                    <a:srgbClr val="222222"/>
                  </a:solidFill>
                  <a:latin typeface="Calibri (Body)"/>
                </a:endParaRPr>
              </a:p>
              <a:p>
                <a:pPr marL="457200" lvl="1" indent="0">
                  <a:buNone/>
                </a:pPr>
                <a:r>
                  <a:rPr lang="en-US" dirty="0">
                    <a:solidFill>
                      <a:srgbClr val="222222"/>
                    </a:solidFill>
                    <a:latin typeface="Calibri (Body)"/>
                  </a:rPr>
                  <a:t>	</a:t>
                </a:r>
              </a:p>
              <a:p>
                <a:pPr marL="457200" lvl="1" indent="0">
                  <a:buNone/>
                </a:pPr>
                <a:r>
                  <a:rPr lang="en-US" dirty="0">
                    <a:solidFill>
                      <a:srgbClr val="222222"/>
                    </a:solidFill>
                    <a:latin typeface="Calibri (Body)"/>
                  </a:rPr>
                  <a:t>	is a normalization constant to ensure that the distribution sums up to 1</a:t>
                </a:r>
              </a:p>
              <a:p>
                <a:pPr marL="457200" lvl="1" indent="0">
                  <a:buNone/>
                </a:pPr>
                <a:endParaRPr lang="en-US" dirty="0">
                  <a:solidFill>
                    <a:srgbClr val="222222"/>
                  </a:solidFill>
                  <a:latin typeface="Calibri (Body)"/>
                </a:endParaRPr>
              </a:p>
              <a:p>
                <a:pPr lvl="1"/>
                <a:r>
                  <a:rPr lang="en-US" dirty="0">
                    <a:solidFill>
                      <a:srgbClr val="222222"/>
                    </a:solidFill>
                    <a:latin typeface="Calibri (Body)"/>
                  </a:rPr>
                  <a:t>the potential functions simply define related variables and quantify the strength of their interactions</a:t>
                </a:r>
              </a:p>
              <a:p>
                <a:pPr marL="457200" lvl="1" indent="0">
                  <a:buNone/>
                </a:pPr>
                <a:endParaRPr lang="en-US" dirty="0">
                  <a:solidFill>
                    <a:srgbClr val="222222"/>
                  </a:solidFill>
                  <a:latin typeface="Calibri (Body)"/>
                </a:endParaRPr>
              </a:p>
            </p:txBody>
          </p:sp>
        </mc:Choice>
        <mc:Fallback xmlns="">
          <p:sp>
            <p:nvSpPr>
              <p:cNvPr id="3" name="Content Placeholder 2">
                <a:extLst>
                  <a:ext uri="{FF2B5EF4-FFF2-40B4-BE49-F238E27FC236}">
                    <a16:creationId xmlns:a16="http://schemas.microsoft.com/office/drawing/2014/main" id="{114CE4DC-56CF-4203-A911-8FAD17A522CF}"/>
                  </a:ext>
                </a:extLst>
              </p:cNvPr>
              <p:cNvSpPr>
                <a:spLocks noGrp="1" noRot="1" noChangeAspect="1" noMove="1" noResize="1" noEditPoints="1" noAdjustHandles="1" noChangeArrowheads="1" noChangeShapeType="1" noTextEdit="1"/>
              </p:cNvSpPr>
              <p:nvPr>
                <p:ph idx="1"/>
              </p:nvPr>
            </p:nvSpPr>
            <p:spPr>
              <a:xfrm>
                <a:off x="794132" y="1596281"/>
                <a:ext cx="10761324" cy="5072866"/>
              </a:xfrm>
              <a:blipFill>
                <a:blip r:embed="rId2"/>
                <a:stretch>
                  <a:fillRect t="-2043"/>
                </a:stretch>
              </a:blipFill>
            </p:spPr>
            <p:txBody>
              <a:bodyPr/>
              <a:lstStyle/>
              <a:p>
                <a:r>
                  <a:rPr lang="en-US">
                    <a:noFill/>
                  </a:rPr>
                  <a:t> </a:t>
                </a:r>
              </a:p>
            </p:txBody>
          </p:sp>
        </mc:Fallback>
      </mc:AlternateContent>
    </p:spTree>
    <p:extLst>
      <p:ext uri="{BB962C8B-B14F-4D97-AF65-F5344CB8AC3E}">
        <p14:creationId xmlns:p14="http://schemas.microsoft.com/office/powerpoint/2010/main" val="3206323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Undirected Graphical Models</a:t>
            </a:r>
            <a:r>
              <a:rPr lang="en-US" sz="3600" baseline="30000" dirty="0"/>
              <a:t>2</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639309"/>
            <a:ext cx="10761324" cy="4827309"/>
          </a:xfrm>
        </p:spPr>
        <p:txBody>
          <a:bodyPr>
            <a:normAutofit/>
          </a:bodyPr>
          <a:lstStyle/>
          <a:p>
            <a:pPr marL="457200" lvl="1" indent="0" algn="ctr">
              <a:buNone/>
            </a:pPr>
            <a:r>
              <a:rPr lang="en-US" dirty="0">
                <a:solidFill>
                  <a:srgbClr val="222222"/>
                </a:solidFill>
                <a:latin typeface="Calibri (Body)"/>
              </a:rPr>
              <a:t>An MRF to model voting preferences among four people: </a:t>
            </a:r>
            <a:r>
              <a:rPr lang="en-US" i="1" dirty="0">
                <a:solidFill>
                  <a:srgbClr val="222222"/>
                </a:solidFill>
                <a:latin typeface="Calibri (Body)"/>
              </a:rPr>
              <a:t>Alice (A), Bob (B), Charlie (C), David (D). </a:t>
            </a:r>
            <a:r>
              <a:rPr lang="en-US" dirty="0">
                <a:solidFill>
                  <a:srgbClr val="222222"/>
                </a:solidFill>
                <a:latin typeface="Calibri (Body)"/>
              </a:rPr>
              <a:t>Assume an election against two (2) candidates. Also assume (A, B), (B, C), (C, D) and (D, A) are friends. Friends tend to have similar voting preferences:</a:t>
            </a:r>
          </a:p>
          <a:p>
            <a:pPr marL="457200" lvl="1" indent="0" algn="ctr">
              <a:buNone/>
            </a:pPr>
            <a:endParaRPr lang="en-US" b="0" dirty="0">
              <a:solidFill>
                <a:srgbClr val="222222"/>
              </a:solidFill>
              <a:effectLst/>
              <a:latin typeface="Calibri (Body)"/>
            </a:endParaRPr>
          </a:p>
        </p:txBody>
      </p:sp>
      <p:sp>
        <p:nvSpPr>
          <p:cNvPr id="6" name="Oval 5">
            <a:extLst>
              <a:ext uri="{FF2B5EF4-FFF2-40B4-BE49-F238E27FC236}">
                <a16:creationId xmlns:a16="http://schemas.microsoft.com/office/drawing/2014/main" id="{87DB24A7-0523-4692-8109-199F89840586}"/>
              </a:ext>
            </a:extLst>
          </p:cNvPr>
          <p:cNvSpPr/>
          <p:nvPr/>
        </p:nvSpPr>
        <p:spPr>
          <a:xfrm>
            <a:off x="5470973" y="3433631"/>
            <a:ext cx="1392538" cy="5378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a:t>Alice</a:t>
            </a:r>
            <a:r>
              <a:rPr lang="en-US" baseline="-25000" dirty="0" err="1"/>
              <a:t>vote</a:t>
            </a:r>
            <a:endParaRPr lang="en-US" baseline="-25000" dirty="0"/>
          </a:p>
        </p:txBody>
      </p:sp>
      <p:sp>
        <p:nvSpPr>
          <p:cNvPr id="8" name="Oval 7">
            <a:extLst>
              <a:ext uri="{FF2B5EF4-FFF2-40B4-BE49-F238E27FC236}">
                <a16:creationId xmlns:a16="http://schemas.microsoft.com/office/drawing/2014/main" id="{D4921BDA-92B9-4C1A-9341-5C1D3A633F70}"/>
              </a:ext>
            </a:extLst>
          </p:cNvPr>
          <p:cNvSpPr/>
          <p:nvPr/>
        </p:nvSpPr>
        <p:spPr>
          <a:xfrm>
            <a:off x="4340646" y="4500434"/>
            <a:ext cx="1190828" cy="5378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a:t>Bob</a:t>
            </a:r>
            <a:r>
              <a:rPr lang="en-US" baseline="-25000" dirty="0" err="1"/>
              <a:t>vote</a:t>
            </a:r>
            <a:endParaRPr lang="en-US" baseline="-25000" dirty="0"/>
          </a:p>
        </p:txBody>
      </p:sp>
      <p:sp>
        <p:nvSpPr>
          <p:cNvPr id="10" name="Oval 9">
            <a:extLst>
              <a:ext uri="{FF2B5EF4-FFF2-40B4-BE49-F238E27FC236}">
                <a16:creationId xmlns:a16="http://schemas.microsoft.com/office/drawing/2014/main" id="{9DEC0351-7037-4795-AA42-4448ED07FD29}"/>
              </a:ext>
            </a:extLst>
          </p:cNvPr>
          <p:cNvSpPr/>
          <p:nvPr/>
        </p:nvSpPr>
        <p:spPr>
          <a:xfrm>
            <a:off x="6747093" y="4532706"/>
            <a:ext cx="1392538" cy="5378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a:t>David</a:t>
            </a:r>
            <a:r>
              <a:rPr lang="en-US" baseline="-25000" dirty="0" err="1"/>
              <a:t>vote</a:t>
            </a:r>
            <a:endParaRPr lang="en-US" baseline="-25000" dirty="0"/>
          </a:p>
        </p:txBody>
      </p:sp>
      <p:sp>
        <p:nvSpPr>
          <p:cNvPr id="11" name="Oval 10">
            <a:extLst>
              <a:ext uri="{FF2B5EF4-FFF2-40B4-BE49-F238E27FC236}">
                <a16:creationId xmlns:a16="http://schemas.microsoft.com/office/drawing/2014/main" id="{523BC9ED-44CB-417E-9AA6-D1E4D015F45F}"/>
              </a:ext>
            </a:extLst>
          </p:cNvPr>
          <p:cNvSpPr/>
          <p:nvPr/>
        </p:nvSpPr>
        <p:spPr>
          <a:xfrm>
            <a:off x="5398266" y="5576195"/>
            <a:ext cx="1608462" cy="5378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a:t>Charlie</a:t>
            </a:r>
            <a:r>
              <a:rPr lang="en-US" baseline="-25000" dirty="0" err="1"/>
              <a:t>vote</a:t>
            </a:r>
            <a:endParaRPr lang="en-US" baseline="-25000" dirty="0"/>
          </a:p>
        </p:txBody>
      </p:sp>
      <p:cxnSp>
        <p:nvCxnSpPr>
          <p:cNvPr id="14" name="Straight Connector 13">
            <a:extLst>
              <a:ext uri="{FF2B5EF4-FFF2-40B4-BE49-F238E27FC236}">
                <a16:creationId xmlns:a16="http://schemas.microsoft.com/office/drawing/2014/main" id="{C8C35092-4DE0-40C0-AD63-EFBDFDA9084A}"/>
              </a:ext>
            </a:extLst>
          </p:cNvPr>
          <p:cNvCxnSpPr>
            <a:cxnSpLocks/>
            <a:stCxn id="6" idx="2"/>
            <a:endCxn id="8" idx="0"/>
          </p:cNvCxnSpPr>
          <p:nvPr/>
        </p:nvCxnSpPr>
        <p:spPr>
          <a:xfrm flipH="1">
            <a:off x="4936060" y="3702572"/>
            <a:ext cx="534913" cy="7978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F84120-BAAE-441D-ACD5-9F7D5C872564}"/>
              </a:ext>
            </a:extLst>
          </p:cNvPr>
          <p:cNvCxnSpPr>
            <a:cxnSpLocks/>
            <a:stCxn id="6" idx="6"/>
            <a:endCxn id="10" idx="0"/>
          </p:cNvCxnSpPr>
          <p:nvPr/>
        </p:nvCxnSpPr>
        <p:spPr>
          <a:xfrm>
            <a:off x="6863511" y="3702572"/>
            <a:ext cx="579851" cy="83013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9188F88-C301-43A9-A375-752F4084E885}"/>
              </a:ext>
            </a:extLst>
          </p:cNvPr>
          <p:cNvCxnSpPr>
            <a:cxnSpLocks/>
            <a:stCxn id="11" idx="2"/>
            <a:endCxn id="8" idx="4"/>
          </p:cNvCxnSpPr>
          <p:nvPr/>
        </p:nvCxnSpPr>
        <p:spPr>
          <a:xfrm flipH="1" flipV="1">
            <a:off x="4936060" y="5038316"/>
            <a:ext cx="462206" cy="8068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649F636-F2FA-4734-A013-9CF233C4D9E4}"/>
              </a:ext>
            </a:extLst>
          </p:cNvPr>
          <p:cNvCxnSpPr>
            <a:cxnSpLocks/>
            <a:stCxn id="10" idx="4"/>
            <a:endCxn id="11" idx="6"/>
          </p:cNvCxnSpPr>
          <p:nvPr/>
        </p:nvCxnSpPr>
        <p:spPr>
          <a:xfrm flipH="1">
            <a:off x="7006728" y="5070588"/>
            <a:ext cx="436634" cy="7745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0459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Undirected Graphical Models</a:t>
            </a:r>
            <a:r>
              <a:rPr lang="en-US" sz="3600" baseline="30000" dirty="0"/>
              <a:t>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463040"/>
                <a:ext cx="10761324" cy="5238974"/>
              </a:xfrm>
            </p:spPr>
            <p:txBody>
              <a:bodyPr>
                <a:normAutofit fontScale="92500" lnSpcReduction="20000"/>
              </a:bodyPr>
              <a:lstStyle/>
              <a:p>
                <a:pPr marL="457200" lvl="1" indent="0" algn="ctr">
                  <a:buNone/>
                </a:pPr>
                <a:r>
                  <a:rPr lang="en-US" b="0" dirty="0">
                    <a:solidFill>
                      <a:srgbClr val="222222"/>
                    </a:solidFill>
                    <a:effectLst/>
                    <a:latin typeface="Calibri (Body)"/>
                  </a:rPr>
                  <a:t>One way to define a probability over the joint voting decision of </a:t>
                </a:r>
                <a:r>
                  <a:rPr lang="en-US" b="0" i="1" dirty="0">
                    <a:solidFill>
                      <a:srgbClr val="222222"/>
                    </a:solidFill>
                    <a:effectLst/>
                    <a:latin typeface="Calibri (Body)"/>
                  </a:rPr>
                  <a:t>A, B, C, D</a:t>
                </a:r>
              </a:p>
              <a:p>
                <a:pPr marL="457200" lvl="1" indent="0" algn="ctr">
                  <a:buNone/>
                </a:pPr>
                <a:r>
                  <a:rPr lang="en-US" b="0" dirty="0">
                    <a:solidFill>
                      <a:srgbClr val="222222"/>
                    </a:solidFill>
                    <a:effectLst/>
                    <a:latin typeface="Calibri (Body)"/>
                  </a:rPr>
                  <a:t> is to assign scores to each assignment of these variables and then define a probability as the normalized score. We define the score as:</a:t>
                </a:r>
              </a:p>
              <a:p>
                <a:pPr marL="457200" lvl="1" indent="0" algn="ctr">
                  <a:buNone/>
                </a:pPr>
                <a:endParaRPr lang="en-US" dirty="0">
                  <a:solidFill>
                    <a:srgbClr val="222222"/>
                  </a:solidFill>
                  <a:latin typeface="Calibri (Body)"/>
                </a:endParaRPr>
              </a:p>
              <a:p>
                <a:pPr marL="457200" lvl="1" indent="0" algn="ctr">
                  <a:buNone/>
                </a:pPr>
                <a14:m>
                  <m:oMath xmlns:m="http://schemas.openxmlformats.org/officeDocument/2006/math">
                    <m:acc>
                      <m:accPr>
                        <m:chr m:val="̃"/>
                        <m:ctrlPr>
                          <a:rPr lang="en-US" b="0" i="1" smtClean="0">
                            <a:solidFill>
                              <a:srgbClr val="222222"/>
                            </a:solidFill>
                            <a:effectLst/>
                            <a:latin typeface="Cambria Math" panose="02040503050406030204" pitchFamily="18" charset="0"/>
                          </a:rPr>
                        </m:ctrlPr>
                      </m:accPr>
                      <m:e>
                        <m:r>
                          <a:rPr lang="en-US" b="0" i="1" smtClean="0">
                            <a:solidFill>
                              <a:srgbClr val="222222"/>
                            </a:solidFill>
                            <a:effectLst/>
                            <a:latin typeface="Cambria Math" panose="02040503050406030204" pitchFamily="18" charset="0"/>
                          </a:rPr>
                          <m:t>𝑃</m:t>
                        </m:r>
                      </m:e>
                    </m:acc>
                    <m:r>
                      <a:rPr lang="en-US" b="0" i="1" smtClean="0">
                        <a:solidFill>
                          <a:srgbClr val="222222"/>
                        </a:solidFill>
                        <a:effectLst/>
                        <a:latin typeface="Cambria Math" panose="02040503050406030204" pitchFamily="18" charset="0"/>
                      </a:rPr>
                      <m:t>(</m:t>
                    </m:r>
                    <m:r>
                      <a:rPr lang="en-US" b="0" i="1" smtClean="0">
                        <a:solidFill>
                          <a:srgbClr val="222222"/>
                        </a:solidFill>
                        <a:effectLst/>
                        <a:latin typeface="Cambria Math" panose="02040503050406030204" pitchFamily="18" charset="0"/>
                      </a:rPr>
                      <m:t>𝐴</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𝐵</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𝐶</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𝐷</m:t>
                    </m:r>
                    <m:r>
                      <a:rPr lang="en-US" b="0" i="1" smtClean="0">
                        <a:solidFill>
                          <a:srgbClr val="222222"/>
                        </a:solidFill>
                        <a:effectLst/>
                        <a:latin typeface="Cambria Math" panose="02040503050406030204" pitchFamily="18" charset="0"/>
                      </a:rPr>
                      <m:t>)= </m:t>
                    </m:r>
                    <m:r>
                      <m:rPr>
                        <m:sty m:val="p"/>
                      </m:rPr>
                      <a:rPr lang="el-GR" b="0" i="1" smtClean="0">
                        <a:solidFill>
                          <a:srgbClr val="222222"/>
                        </a:solidFill>
                        <a:effectLst/>
                        <a:latin typeface="Cambria Math" panose="02040503050406030204" pitchFamily="18" charset="0"/>
                      </a:rPr>
                      <m:t>φ</m:t>
                    </m:r>
                    <m:d>
                      <m:dPr>
                        <m:ctrlPr>
                          <a:rPr lang="en-US" b="0" i="1" smtClean="0">
                            <a:solidFill>
                              <a:srgbClr val="222222"/>
                            </a:solidFill>
                            <a:effectLst/>
                            <a:latin typeface="Cambria Math" panose="02040503050406030204" pitchFamily="18" charset="0"/>
                          </a:rPr>
                        </m:ctrlPr>
                      </m:dPr>
                      <m:e>
                        <m:r>
                          <a:rPr lang="en-US" b="0" i="1" smtClean="0">
                            <a:solidFill>
                              <a:srgbClr val="222222"/>
                            </a:solidFill>
                            <a:effectLst/>
                            <a:latin typeface="Cambria Math" panose="02040503050406030204" pitchFamily="18" charset="0"/>
                          </a:rPr>
                          <m:t>𝐴</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𝐵</m:t>
                        </m:r>
                      </m:e>
                    </m:d>
                    <m:r>
                      <a:rPr lang="en-US" b="0" i="1" smtClean="0">
                        <a:solidFill>
                          <a:srgbClr val="222222"/>
                        </a:solidFill>
                        <a:effectLst/>
                        <a:latin typeface="Cambria Math" panose="02040503050406030204" pitchFamily="18" charset="0"/>
                      </a:rPr>
                      <m:t>∗</m:t>
                    </m:r>
                    <m:r>
                      <m:rPr>
                        <m:sty m:val="p"/>
                      </m:rPr>
                      <a:rPr lang="el-GR" i="1">
                        <a:solidFill>
                          <a:srgbClr val="222222"/>
                        </a:solidFill>
                        <a:latin typeface="Cambria Math" panose="02040503050406030204" pitchFamily="18" charset="0"/>
                      </a:rPr>
                      <m:t>φ</m:t>
                    </m:r>
                    <m:d>
                      <m:dPr>
                        <m:ctrlPr>
                          <a:rPr lang="en-US" i="1">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𝐵</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𝐶</m:t>
                        </m:r>
                      </m:e>
                    </m:d>
                  </m:oMath>
                </a14:m>
                <a:r>
                  <a:rPr lang="en-US" b="0" dirty="0">
                    <a:solidFill>
                      <a:srgbClr val="222222"/>
                    </a:solidFill>
                    <a:effectLst/>
                    <a:latin typeface="Calibri (Body)"/>
                  </a:rPr>
                  <a:t> * </a:t>
                </a:r>
                <a14:m>
                  <m:oMath xmlns:m="http://schemas.openxmlformats.org/officeDocument/2006/math">
                    <m:r>
                      <a:rPr lang="en-US" i="1">
                        <a:solidFill>
                          <a:srgbClr val="222222"/>
                        </a:solidFill>
                        <a:latin typeface="Cambria Math" panose="02040503050406030204" pitchFamily="18" charset="0"/>
                      </a:rPr>
                      <m:t> </m:t>
                    </m:r>
                    <m:r>
                      <m:rPr>
                        <m:sty m:val="p"/>
                      </m:rPr>
                      <a:rPr lang="el-GR" i="1">
                        <a:solidFill>
                          <a:srgbClr val="222222"/>
                        </a:solidFill>
                        <a:latin typeface="Cambria Math" panose="02040503050406030204" pitchFamily="18" charset="0"/>
                      </a:rPr>
                      <m:t>φ</m:t>
                    </m:r>
                    <m:d>
                      <m:dPr>
                        <m:ctrlPr>
                          <a:rPr lang="en-US" i="1">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𝐶</m:t>
                        </m:r>
                        <m:r>
                          <a:rPr lang="en-US" i="1">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𝐷</m:t>
                        </m:r>
                      </m:e>
                    </m:d>
                  </m:oMath>
                </a14:m>
                <a:r>
                  <a:rPr lang="en-US" b="0" dirty="0">
                    <a:solidFill>
                      <a:srgbClr val="222222"/>
                    </a:solidFill>
                    <a:effectLst/>
                    <a:latin typeface="Calibri (Body)"/>
                  </a:rPr>
                  <a:t> * </a:t>
                </a:r>
                <a14:m>
                  <m:oMath xmlns:m="http://schemas.openxmlformats.org/officeDocument/2006/math">
                    <m:r>
                      <a:rPr lang="en-US" i="1">
                        <a:solidFill>
                          <a:srgbClr val="222222"/>
                        </a:solidFill>
                        <a:latin typeface="Cambria Math" panose="02040503050406030204" pitchFamily="18" charset="0"/>
                      </a:rPr>
                      <m:t> </m:t>
                    </m:r>
                    <m:r>
                      <m:rPr>
                        <m:sty m:val="p"/>
                      </m:rPr>
                      <a:rPr lang="el-GR" i="1">
                        <a:solidFill>
                          <a:srgbClr val="222222"/>
                        </a:solidFill>
                        <a:latin typeface="Cambria Math" panose="02040503050406030204" pitchFamily="18" charset="0"/>
                      </a:rPr>
                      <m:t>φ</m:t>
                    </m:r>
                    <m:d>
                      <m:dPr>
                        <m:ctrlPr>
                          <a:rPr lang="en-US" i="1">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𝐷</m:t>
                        </m:r>
                        <m:r>
                          <a:rPr lang="en-US" i="1">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𝐴</m:t>
                        </m:r>
                      </m:e>
                    </m:d>
                  </m:oMath>
                </a14:m>
                <a:endParaRPr lang="en-US" b="0" dirty="0">
                  <a:solidFill>
                    <a:srgbClr val="222222"/>
                  </a:solidFill>
                  <a:effectLst/>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where </a:t>
                </a:r>
                <a:r>
                  <a:rPr lang="el-GR" i="1" dirty="0">
                    <a:solidFill>
                      <a:srgbClr val="222222"/>
                    </a:solidFill>
                    <a:latin typeface="Calibri" panose="020F0502020204030204" pitchFamily="34" charset="0"/>
                    <a:cs typeface="Calibri" panose="020F0502020204030204" pitchFamily="34" charset="0"/>
                  </a:rPr>
                  <a:t>φ</a:t>
                </a:r>
                <a:r>
                  <a:rPr lang="en-US" i="1" dirty="0">
                    <a:solidFill>
                      <a:srgbClr val="222222"/>
                    </a:solidFill>
                    <a:latin typeface="Calibri" panose="020F0502020204030204" pitchFamily="34" charset="0"/>
                    <a:cs typeface="Calibri" panose="020F0502020204030204" pitchFamily="34" charset="0"/>
                  </a:rPr>
                  <a:t>(X, Y)</a:t>
                </a:r>
                <a:r>
                  <a:rPr lang="en-US" dirty="0">
                    <a:solidFill>
                      <a:srgbClr val="222222"/>
                    </a:solidFill>
                    <a:latin typeface="Calibri" panose="020F0502020204030204" pitchFamily="34" charset="0"/>
                    <a:cs typeface="Calibri" panose="020F0502020204030204" pitchFamily="34" charset="0"/>
                  </a:rPr>
                  <a:t> is defined as:</a:t>
                </a: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		</a:t>
                </a: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then:</a:t>
                </a:r>
              </a:p>
              <a:p>
                <a:pPr marL="457200" lvl="1" indent="0" algn="ctr">
                  <a:buNone/>
                </a:pPr>
                <a:endParaRPr lang="en-US" b="0" dirty="0">
                  <a:solidFill>
                    <a:srgbClr val="222222"/>
                  </a:solidFill>
                  <a:effectLst/>
                  <a:latin typeface="Calibri (Body)"/>
                </a:endParaRPr>
              </a:p>
              <a:p>
                <a:pPr marL="457200" lvl="1" indent="0" algn="ctr">
                  <a:buNone/>
                </a:pPr>
                <a14:m>
                  <m:oMath xmlns:m="http://schemas.openxmlformats.org/officeDocument/2006/math">
                    <m:r>
                      <a:rPr lang="en-US" b="0" i="1" smtClean="0">
                        <a:solidFill>
                          <a:srgbClr val="222222"/>
                        </a:solidFill>
                        <a:effectLst/>
                        <a:latin typeface="Cambria Math" panose="02040503050406030204" pitchFamily="18" charset="0"/>
                      </a:rPr>
                      <m:t>𝑃</m:t>
                    </m:r>
                    <m:d>
                      <m:dPr>
                        <m:ctrlPr>
                          <a:rPr lang="en-US" b="0" i="1" smtClean="0">
                            <a:solidFill>
                              <a:srgbClr val="222222"/>
                            </a:solidFill>
                            <a:effectLst/>
                            <a:latin typeface="Cambria Math" panose="02040503050406030204" pitchFamily="18" charset="0"/>
                          </a:rPr>
                        </m:ctrlPr>
                      </m:dPr>
                      <m:e>
                        <m:r>
                          <a:rPr lang="en-US" b="0" i="1" smtClean="0">
                            <a:solidFill>
                              <a:srgbClr val="222222"/>
                            </a:solidFill>
                            <a:effectLst/>
                            <a:latin typeface="Cambria Math" panose="02040503050406030204" pitchFamily="18" charset="0"/>
                          </a:rPr>
                          <m:t>𝐴</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𝐵</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𝐶</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𝐷</m:t>
                        </m:r>
                      </m:e>
                    </m:d>
                    <m:r>
                      <a:rPr lang="en-US" b="0" i="1" smtClean="0">
                        <a:solidFill>
                          <a:srgbClr val="222222"/>
                        </a:solidFill>
                        <a:effectLst/>
                        <a:latin typeface="Cambria Math" panose="02040503050406030204" pitchFamily="18" charset="0"/>
                      </a:rPr>
                      <m:t>= </m:t>
                    </m:r>
                    <m:f>
                      <m:fPr>
                        <m:ctrlPr>
                          <a:rPr lang="en-US" b="0" i="1" smtClean="0">
                            <a:solidFill>
                              <a:srgbClr val="222222"/>
                            </a:solidFill>
                            <a:effectLst/>
                            <a:latin typeface="Cambria Math" panose="02040503050406030204" pitchFamily="18" charset="0"/>
                          </a:rPr>
                        </m:ctrlPr>
                      </m:fPr>
                      <m:num>
                        <m:r>
                          <a:rPr lang="en-US" b="0" i="1" smtClean="0">
                            <a:solidFill>
                              <a:srgbClr val="222222"/>
                            </a:solidFill>
                            <a:effectLst/>
                            <a:latin typeface="Cambria Math" panose="02040503050406030204" pitchFamily="18" charset="0"/>
                          </a:rPr>
                          <m:t>1</m:t>
                        </m:r>
                      </m:num>
                      <m:den>
                        <m:r>
                          <a:rPr lang="en-US" b="0" i="1" smtClean="0">
                            <a:solidFill>
                              <a:srgbClr val="222222"/>
                            </a:solidFill>
                            <a:effectLst/>
                            <a:latin typeface="Cambria Math" panose="02040503050406030204" pitchFamily="18" charset="0"/>
                          </a:rPr>
                          <m:t>𝑍</m:t>
                        </m:r>
                      </m:den>
                    </m:f>
                  </m:oMath>
                </a14:m>
                <a:r>
                  <a:rPr lang="en-US" b="0" dirty="0">
                    <a:solidFill>
                      <a:srgbClr val="222222"/>
                    </a:solidFill>
                    <a:effectLst/>
                    <a:latin typeface="Calibri (Body)"/>
                  </a:rPr>
                  <a:t> * </a:t>
                </a:r>
                <a14:m>
                  <m:oMath xmlns:m="http://schemas.openxmlformats.org/officeDocument/2006/math">
                    <m:acc>
                      <m:accPr>
                        <m:chr m:val="̃"/>
                        <m:ctrlPr>
                          <a:rPr lang="en-US" i="1" smtClean="0">
                            <a:solidFill>
                              <a:srgbClr val="222222"/>
                            </a:solidFill>
                            <a:latin typeface="Cambria Math" panose="02040503050406030204" pitchFamily="18" charset="0"/>
                          </a:rPr>
                        </m:ctrlPr>
                      </m:accPr>
                      <m:e>
                        <m:r>
                          <a:rPr lang="en-US" b="0" i="1" smtClean="0">
                            <a:solidFill>
                              <a:srgbClr val="222222"/>
                            </a:solidFill>
                            <a:latin typeface="Cambria Math" panose="02040503050406030204" pitchFamily="18" charset="0"/>
                          </a:rPr>
                          <m:t>𝑃</m:t>
                        </m:r>
                      </m:e>
                    </m:acc>
                    <m:d>
                      <m:dPr>
                        <m:ctrlPr>
                          <a:rPr lang="en-US" i="1">
                            <a:solidFill>
                              <a:srgbClr val="222222"/>
                            </a:solidFill>
                            <a:latin typeface="Cambria Math" panose="02040503050406030204" pitchFamily="18" charset="0"/>
                          </a:rPr>
                        </m:ctrlPr>
                      </m:dPr>
                      <m:e>
                        <m:r>
                          <a:rPr lang="en-US" i="1">
                            <a:solidFill>
                              <a:srgbClr val="222222"/>
                            </a:solidFill>
                            <a:latin typeface="Cambria Math" panose="02040503050406030204" pitchFamily="18" charset="0"/>
                          </a:rPr>
                          <m:t>𝐴</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𝐵</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𝐶</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𝐷</m:t>
                        </m:r>
                      </m:e>
                    </m:d>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𝑍</m:t>
                    </m:r>
                    <m:r>
                      <a:rPr lang="en-US" b="0" i="1" smtClean="0">
                        <a:solidFill>
                          <a:srgbClr val="222222"/>
                        </a:solidFill>
                        <a:latin typeface="Cambria Math" panose="02040503050406030204" pitchFamily="18" charset="0"/>
                      </a:rPr>
                      <m:t>= </m:t>
                    </m:r>
                    <m:nary>
                      <m:naryPr>
                        <m:chr m:val="∑"/>
                        <m:supHide m:val="on"/>
                        <m:ctrlPr>
                          <a:rPr lang="en-US" b="0" i="1" smtClean="0">
                            <a:solidFill>
                              <a:srgbClr val="222222"/>
                            </a:solidFill>
                            <a:latin typeface="Cambria Math" panose="02040503050406030204" pitchFamily="18" charset="0"/>
                          </a:rPr>
                        </m:ctrlPr>
                      </m:naryPr>
                      <m:sub>
                        <m:r>
                          <m:rPr>
                            <m:brk m:alnAt="7"/>
                          </m:rPr>
                          <a:rPr lang="en-US" b="0" i="1" smtClean="0">
                            <a:solidFill>
                              <a:srgbClr val="222222"/>
                            </a:solidFill>
                            <a:latin typeface="Cambria Math" panose="02040503050406030204" pitchFamily="18" charset="0"/>
                          </a:rPr>
                          <m:t>𝐴</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𝐵</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𝐶</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𝐷</m:t>
                        </m:r>
                      </m:sub>
                      <m:sup/>
                      <m:e>
                        <m:acc>
                          <m:accPr>
                            <m:chr m:val="̃"/>
                            <m:ctrlPr>
                              <a:rPr lang="en-US" b="0" i="1" smtClean="0">
                                <a:solidFill>
                                  <a:srgbClr val="222222"/>
                                </a:solidFill>
                                <a:latin typeface="Cambria Math" panose="02040503050406030204" pitchFamily="18" charset="0"/>
                              </a:rPr>
                            </m:ctrlPr>
                          </m:accPr>
                          <m:e>
                            <m:r>
                              <a:rPr lang="en-US" b="0" i="1" smtClean="0">
                                <a:solidFill>
                                  <a:srgbClr val="222222"/>
                                </a:solidFill>
                                <a:latin typeface="Cambria Math" panose="02040503050406030204" pitchFamily="18" charset="0"/>
                              </a:rPr>
                              <m:t>𝑃</m:t>
                            </m:r>
                          </m:e>
                        </m:acc>
                        <m:d>
                          <m:dPr>
                            <m:ctrlPr>
                              <a:rPr lang="en-US" i="1">
                                <a:solidFill>
                                  <a:srgbClr val="222222"/>
                                </a:solidFill>
                                <a:latin typeface="Cambria Math" panose="02040503050406030204" pitchFamily="18" charset="0"/>
                              </a:rPr>
                            </m:ctrlPr>
                          </m:dPr>
                          <m:e>
                            <m:r>
                              <a:rPr lang="en-US" i="1">
                                <a:solidFill>
                                  <a:srgbClr val="222222"/>
                                </a:solidFill>
                                <a:latin typeface="Cambria Math" panose="02040503050406030204" pitchFamily="18" charset="0"/>
                              </a:rPr>
                              <m:t>𝐴</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𝐵</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𝐶</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𝐷</m:t>
                            </m:r>
                          </m:e>
                        </m:d>
                      </m:e>
                    </m:nary>
                  </m:oMath>
                </a14:m>
                <a:endParaRPr lang="en-US" b="0" dirty="0">
                  <a:solidFill>
                    <a:srgbClr val="222222"/>
                  </a:solidFill>
                  <a:effectLst/>
                  <a:latin typeface="Calibri (Body)"/>
                </a:endParaRPr>
              </a:p>
            </p:txBody>
          </p:sp>
        </mc:Choice>
        <mc:Fallback xmlns="">
          <p:sp>
            <p:nvSpPr>
              <p:cNvPr id="3" name="Content Placeholder 2">
                <a:extLst>
                  <a:ext uri="{FF2B5EF4-FFF2-40B4-BE49-F238E27FC236}">
                    <a16:creationId xmlns:a16="http://schemas.microsoft.com/office/drawing/2014/main" id="{114CE4DC-56CF-4203-A911-8FAD17A522CF}"/>
                  </a:ext>
                </a:extLst>
              </p:cNvPr>
              <p:cNvSpPr>
                <a:spLocks noGrp="1" noRot="1" noChangeAspect="1" noMove="1" noResize="1" noEditPoints="1" noAdjustHandles="1" noChangeArrowheads="1" noChangeShapeType="1" noTextEdit="1"/>
              </p:cNvSpPr>
              <p:nvPr>
                <p:ph idx="1"/>
              </p:nvPr>
            </p:nvSpPr>
            <p:spPr>
              <a:xfrm>
                <a:off x="838200" y="1463040"/>
                <a:ext cx="10761324" cy="5238974"/>
              </a:xfrm>
              <a:blipFill>
                <a:blip r:embed="rId2"/>
                <a:stretch>
                  <a:fillRect t="-2445" r="-963"/>
                </a:stretch>
              </a:blipFill>
            </p:spPr>
            <p:txBody>
              <a:bodyPr/>
              <a:lstStyle/>
              <a:p>
                <a:r>
                  <a:rPr lang="en-US">
                    <a:noFill/>
                  </a:rPr>
                  <a:t> </a:t>
                </a:r>
              </a:p>
            </p:txBody>
          </p:sp>
        </mc:Fallback>
      </mc:AlternateContent>
      <p:graphicFrame>
        <p:nvGraphicFramePr>
          <p:cNvPr id="9" name="Table 11">
            <a:extLst>
              <a:ext uri="{FF2B5EF4-FFF2-40B4-BE49-F238E27FC236}">
                <a16:creationId xmlns:a16="http://schemas.microsoft.com/office/drawing/2014/main" id="{ECE7E29D-4C8D-4C9E-835D-F5EC9A3DCB4C}"/>
              </a:ext>
            </a:extLst>
          </p:cNvPr>
          <p:cNvGraphicFramePr>
            <a:graphicFrameLocks noGrp="1"/>
          </p:cNvGraphicFramePr>
          <p:nvPr>
            <p:extLst>
              <p:ext uri="{D42A27DB-BD31-4B8C-83A1-F6EECF244321}">
                <p14:modId xmlns:p14="http://schemas.microsoft.com/office/powerpoint/2010/main" val="35401965"/>
              </p:ext>
            </p:extLst>
          </p:nvPr>
        </p:nvGraphicFramePr>
        <p:xfrm>
          <a:off x="4636550" y="3570445"/>
          <a:ext cx="3603810" cy="1854200"/>
        </p:xfrm>
        <a:graphic>
          <a:graphicData uri="http://schemas.openxmlformats.org/drawingml/2006/table">
            <a:tbl>
              <a:tblPr firstRow="1" bandRow="1">
                <a:tableStyleId>{7E9639D4-E3E2-4D34-9284-5A2195B3D0D7}</a:tableStyleId>
              </a:tblPr>
              <a:tblGrid>
                <a:gridCol w="1201270">
                  <a:extLst>
                    <a:ext uri="{9D8B030D-6E8A-4147-A177-3AD203B41FA5}">
                      <a16:colId xmlns:a16="http://schemas.microsoft.com/office/drawing/2014/main" val="868491619"/>
                    </a:ext>
                  </a:extLst>
                </a:gridCol>
                <a:gridCol w="1201270">
                  <a:extLst>
                    <a:ext uri="{9D8B030D-6E8A-4147-A177-3AD203B41FA5}">
                      <a16:colId xmlns:a16="http://schemas.microsoft.com/office/drawing/2014/main" val="519107146"/>
                    </a:ext>
                  </a:extLst>
                </a:gridCol>
                <a:gridCol w="1201270">
                  <a:extLst>
                    <a:ext uri="{9D8B030D-6E8A-4147-A177-3AD203B41FA5}">
                      <a16:colId xmlns:a16="http://schemas.microsoft.com/office/drawing/2014/main" val="1096503309"/>
                    </a:ext>
                  </a:extLst>
                </a:gridCol>
              </a:tblGrid>
              <a:tr h="370840">
                <a:tc>
                  <a:txBody>
                    <a:bodyPr/>
                    <a:lstStyle/>
                    <a:p>
                      <a:pPr algn="ctr"/>
                      <a:r>
                        <a:rPr lang="en-US" dirty="0"/>
                        <a:t>X</a:t>
                      </a:r>
                    </a:p>
                  </a:txBody>
                  <a:tcPr/>
                </a:tc>
                <a:tc>
                  <a:txBody>
                    <a:bodyPr/>
                    <a:lstStyle/>
                    <a:p>
                      <a:pPr algn="ctr"/>
                      <a:r>
                        <a:rPr lang="en-US" dirty="0"/>
                        <a:t>Y</a:t>
                      </a:r>
                    </a:p>
                  </a:txBody>
                  <a:tcPr/>
                </a:tc>
                <a:tc>
                  <a:txBody>
                    <a:bodyPr/>
                    <a:lstStyle/>
                    <a:p>
                      <a:pPr algn="ctr"/>
                      <a:r>
                        <a:rPr lang="el-GR" dirty="0"/>
                        <a:t>φ</a:t>
                      </a:r>
                      <a:endParaRPr lang="en-US" dirty="0"/>
                    </a:p>
                  </a:txBody>
                  <a:tcPr/>
                </a:tc>
                <a:extLst>
                  <a:ext uri="{0D108BD9-81ED-4DB2-BD59-A6C34878D82A}">
                    <a16:rowId xmlns:a16="http://schemas.microsoft.com/office/drawing/2014/main" val="2871567325"/>
                  </a:ext>
                </a:extLst>
              </a:tr>
              <a:tr h="370840">
                <a:tc>
                  <a:txBody>
                    <a:bodyPr/>
                    <a:lstStyle/>
                    <a:p>
                      <a:pPr algn="ctr"/>
                      <a:r>
                        <a:rPr lang="en-US" dirty="0"/>
                        <a:t>1</a:t>
                      </a:r>
                    </a:p>
                  </a:txBody>
                  <a:tcPr/>
                </a:tc>
                <a:tc>
                  <a:txBody>
                    <a:bodyPr/>
                    <a:lstStyle/>
                    <a:p>
                      <a:pPr algn="ctr"/>
                      <a:r>
                        <a:rPr lang="en-US" dirty="0"/>
                        <a:t>1</a:t>
                      </a:r>
                    </a:p>
                  </a:txBody>
                  <a:tcPr/>
                </a:tc>
                <a:tc>
                  <a:txBody>
                    <a:bodyPr/>
                    <a:lstStyle/>
                    <a:p>
                      <a:pPr algn="ctr"/>
                      <a:r>
                        <a:rPr lang="en-US" dirty="0"/>
                        <a:t>10</a:t>
                      </a:r>
                    </a:p>
                  </a:txBody>
                  <a:tcPr/>
                </a:tc>
                <a:extLst>
                  <a:ext uri="{0D108BD9-81ED-4DB2-BD59-A6C34878D82A}">
                    <a16:rowId xmlns:a16="http://schemas.microsoft.com/office/drawing/2014/main" val="1947612263"/>
                  </a:ext>
                </a:extLst>
              </a:tr>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5</a:t>
                      </a:r>
                    </a:p>
                  </a:txBody>
                  <a:tcPr/>
                </a:tc>
                <a:extLst>
                  <a:ext uri="{0D108BD9-81ED-4DB2-BD59-A6C34878D82A}">
                    <a16:rowId xmlns:a16="http://schemas.microsoft.com/office/drawing/2014/main" val="375232244"/>
                  </a:ext>
                </a:extLst>
              </a:tr>
              <a:tr h="370840">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3674884212"/>
                  </a:ext>
                </a:extLst>
              </a:tr>
              <a:tr h="370840">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2908236089"/>
                  </a:ext>
                </a:extLst>
              </a:tr>
            </a:tbl>
          </a:graphicData>
        </a:graphic>
      </p:graphicFrame>
    </p:spTree>
    <p:extLst>
      <p:ext uri="{BB962C8B-B14F-4D97-AF65-F5344CB8AC3E}">
        <p14:creationId xmlns:p14="http://schemas.microsoft.com/office/powerpoint/2010/main" val="2630307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p:txBody>
          <a:bodyPr>
            <a:normAutofit/>
          </a:bodyPr>
          <a:lstStyle/>
          <a:p>
            <a:r>
              <a:rPr lang="en-US" dirty="0"/>
              <a:t>Motivation for Probabilistic Graphical Models</a:t>
            </a:r>
          </a:p>
          <a:p>
            <a:r>
              <a:rPr lang="en-US" dirty="0"/>
              <a:t>Applications of Probabilistic Graphical Models</a:t>
            </a:r>
          </a:p>
          <a:p>
            <a:r>
              <a:rPr lang="en-US" dirty="0"/>
              <a:t>Graphical Model Representation</a:t>
            </a:r>
          </a:p>
          <a:p>
            <a:pPr marL="0" indent="0">
              <a:buNone/>
            </a:pPr>
            <a:endParaRPr lang="en-US" dirty="0"/>
          </a:p>
        </p:txBody>
      </p:sp>
    </p:spTree>
    <p:extLst>
      <p:ext uri="{BB962C8B-B14F-4D97-AF65-F5344CB8AC3E}">
        <p14:creationId xmlns:p14="http://schemas.microsoft.com/office/powerpoint/2010/main" val="200200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Undirected Graphical Models</a:t>
            </a:r>
            <a:r>
              <a:rPr lang="en-US" sz="3600" baseline="30000" dirty="0"/>
              <a:t>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463040"/>
                <a:ext cx="10761324" cy="5238974"/>
              </a:xfrm>
            </p:spPr>
            <p:txBody>
              <a:bodyPr>
                <a:normAutofit fontScale="92500" lnSpcReduction="20000"/>
              </a:bodyPr>
              <a:lstStyle/>
              <a:p>
                <a:pPr marL="457200" lvl="1" indent="0" algn="ctr">
                  <a:buNone/>
                </a:pPr>
                <a:r>
                  <a:rPr lang="en-US" b="0" dirty="0">
                    <a:solidFill>
                      <a:srgbClr val="222222"/>
                    </a:solidFill>
                    <a:effectLst/>
                    <a:latin typeface="Calibri (Body)"/>
                  </a:rPr>
                  <a:t>One way to define a probability over the joint voting decision of </a:t>
                </a:r>
                <a:r>
                  <a:rPr lang="en-US" b="0" i="1" dirty="0">
                    <a:solidFill>
                      <a:srgbClr val="222222"/>
                    </a:solidFill>
                    <a:effectLst/>
                    <a:latin typeface="Calibri (Body)"/>
                  </a:rPr>
                  <a:t>A, B, C, D</a:t>
                </a:r>
              </a:p>
              <a:p>
                <a:pPr marL="457200" lvl="1" indent="0" algn="ctr">
                  <a:buNone/>
                </a:pPr>
                <a:r>
                  <a:rPr lang="en-US" b="0" dirty="0">
                    <a:solidFill>
                      <a:srgbClr val="222222"/>
                    </a:solidFill>
                    <a:effectLst/>
                    <a:latin typeface="Calibri (Body)"/>
                  </a:rPr>
                  <a:t> is to assign scores to each assignment of these variables and then define a probability as the normalized score. We define the score as:</a:t>
                </a:r>
              </a:p>
              <a:p>
                <a:pPr marL="457200" lvl="1" indent="0" algn="ctr">
                  <a:buNone/>
                </a:pPr>
                <a:endParaRPr lang="en-US" dirty="0">
                  <a:solidFill>
                    <a:srgbClr val="222222"/>
                  </a:solidFill>
                  <a:latin typeface="Calibri (Body)"/>
                </a:endParaRPr>
              </a:p>
              <a:p>
                <a:pPr marL="457200" lvl="1" indent="0" algn="ctr">
                  <a:buNone/>
                </a:pPr>
                <a14:m>
                  <m:oMath xmlns:m="http://schemas.openxmlformats.org/officeDocument/2006/math">
                    <m:acc>
                      <m:accPr>
                        <m:chr m:val="̃"/>
                        <m:ctrlPr>
                          <a:rPr lang="en-US" b="0" i="1" smtClean="0">
                            <a:solidFill>
                              <a:srgbClr val="222222"/>
                            </a:solidFill>
                            <a:effectLst/>
                            <a:latin typeface="Cambria Math" panose="02040503050406030204" pitchFamily="18" charset="0"/>
                          </a:rPr>
                        </m:ctrlPr>
                      </m:accPr>
                      <m:e>
                        <m:r>
                          <a:rPr lang="en-US" b="0" i="1" smtClean="0">
                            <a:solidFill>
                              <a:srgbClr val="222222"/>
                            </a:solidFill>
                            <a:effectLst/>
                            <a:latin typeface="Cambria Math" panose="02040503050406030204" pitchFamily="18" charset="0"/>
                          </a:rPr>
                          <m:t>𝑃</m:t>
                        </m:r>
                      </m:e>
                    </m:acc>
                    <m:r>
                      <a:rPr lang="en-US" b="0" i="1" smtClean="0">
                        <a:solidFill>
                          <a:srgbClr val="222222"/>
                        </a:solidFill>
                        <a:effectLst/>
                        <a:latin typeface="Cambria Math" panose="02040503050406030204" pitchFamily="18" charset="0"/>
                      </a:rPr>
                      <m:t>(</m:t>
                    </m:r>
                    <m:r>
                      <a:rPr lang="en-US" b="0" i="1" smtClean="0">
                        <a:solidFill>
                          <a:srgbClr val="222222"/>
                        </a:solidFill>
                        <a:effectLst/>
                        <a:latin typeface="Cambria Math" panose="02040503050406030204" pitchFamily="18" charset="0"/>
                      </a:rPr>
                      <m:t>𝐴</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𝐵</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𝐶</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𝐷</m:t>
                    </m:r>
                    <m:r>
                      <a:rPr lang="en-US" b="0" i="1" smtClean="0">
                        <a:solidFill>
                          <a:srgbClr val="222222"/>
                        </a:solidFill>
                        <a:effectLst/>
                        <a:latin typeface="Cambria Math" panose="02040503050406030204" pitchFamily="18" charset="0"/>
                      </a:rPr>
                      <m:t>)= </m:t>
                    </m:r>
                    <m:r>
                      <m:rPr>
                        <m:sty m:val="p"/>
                      </m:rPr>
                      <a:rPr lang="el-GR" b="0" i="1" smtClean="0">
                        <a:solidFill>
                          <a:srgbClr val="222222"/>
                        </a:solidFill>
                        <a:effectLst/>
                        <a:latin typeface="Cambria Math" panose="02040503050406030204" pitchFamily="18" charset="0"/>
                      </a:rPr>
                      <m:t>φ</m:t>
                    </m:r>
                    <m:d>
                      <m:dPr>
                        <m:ctrlPr>
                          <a:rPr lang="en-US" b="0" i="1" smtClean="0">
                            <a:solidFill>
                              <a:srgbClr val="222222"/>
                            </a:solidFill>
                            <a:effectLst/>
                            <a:latin typeface="Cambria Math" panose="02040503050406030204" pitchFamily="18" charset="0"/>
                          </a:rPr>
                        </m:ctrlPr>
                      </m:dPr>
                      <m:e>
                        <m:r>
                          <a:rPr lang="en-US" b="0" i="1" smtClean="0">
                            <a:solidFill>
                              <a:srgbClr val="222222"/>
                            </a:solidFill>
                            <a:effectLst/>
                            <a:latin typeface="Cambria Math" panose="02040503050406030204" pitchFamily="18" charset="0"/>
                          </a:rPr>
                          <m:t>𝐴</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𝐵</m:t>
                        </m:r>
                      </m:e>
                    </m:d>
                    <m:r>
                      <a:rPr lang="en-US" b="0" i="1" smtClean="0">
                        <a:solidFill>
                          <a:srgbClr val="222222"/>
                        </a:solidFill>
                        <a:effectLst/>
                        <a:latin typeface="Cambria Math" panose="02040503050406030204" pitchFamily="18" charset="0"/>
                      </a:rPr>
                      <m:t>∗</m:t>
                    </m:r>
                    <m:r>
                      <m:rPr>
                        <m:sty m:val="p"/>
                      </m:rPr>
                      <a:rPr lang="el-GR" i="1">
                        <a:solidFill>
                          <a:srgbClr val="222222"/>
                        </a:solidFill>
                        <a:latin typeface="Cambria Math" panose="02040503050406030204" pitchFamily="18" charset="0"/>
                      </a:rPr>
                      <m:t>φ</m:t>
                    </m:r>
                    <m:d>
                      <m:dPr>
                        <m:ctrlPr>
                          <a:rPr lang="en-US" i="1">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𝐵</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𝐶</m:t>
                        </m:r>
                      </m:e>
                    </m:d>
                  </m:oMath>
                </a14:m>
                <a:r>
                  <a:rPr lang="en-US" b="0" dirty="0">
                    <a:solidFill>
                      <a:srgbClr val="222222"/>
                    </a:solidFill>
                    <a:effectLst/>
                    <a:latin typeface="Calibri (Body)"/>
                  </a:rPr>
                  <a:t> * </a:t>
                </a:r>
                <a14:m>
                  <m:oMath xmlns:m="http://schemas.openxmlformats.org/officeDocument/2006/math">
                    <m:r>
                      <a:rPr lang="en-US" i="1">
                        <a:solidFill>
                          <a:srgbClr val="222222"/>
                        </a:solidFill>
                        <a:latin typeface="Cambria Math" panose="02040503050406030204" pitchFamily="18" charset="0"/>
                      </a:rPr>
                      <m:t> </m:t>
                    </m:r>
                    <m:r>
                      <m:rPr>
                        <m:sty m:val="p"/>
                      </m:rPr>
                      <a:rPr lang="el-GR" i="1">
                        <a:solidFill>
                          <a:srgbClr val="222222"/>
                        </a:solidFill>
                        <a:latin typeface="Cambria Math" panose="02040503050406030204" pitchFamily="18" charset="0"/>
                      </a:rPr>
                      <m:t>φ</m:t>
                    </m:r>
                    <m:d>
                      <m:dPr>
                        <m:ctrlPr>
                          <a:rPr lang="en-US" i="1">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𝐶</m:t>
                        </m:r>
                        <m:r>
                          <a:rPr lang="en-US" i="1">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𝐷</m:t>
                        </m:r>
                      </m:e>
                    </m:d>
                  </m:oMath>
                </a14:m>
                <a:r>
                  <a:rPr lang="en-US" b="0" dirty="0">
                    <a:solidFill>
                      <a:srgbClr val="222222"/>
                    </a:solidFill>
                    <a:effectLst/>
                    <a:latin typeface="Calibri (Body)"/>
                  </a:rPr>
                  <a:t> * </a:t>
                </a:r>
                <a14:m>
                  <m:oMath xmlns:m="http://schemas.openxmlformats.org/officeDocument/2006/math">
                    <m:r>
                      <a:rPr lang="en-US" i="1">
                        <a:solidFill>
                          <a:srgbClr val="222222"/>
                        </a:solidFill>
                        <a:latin typeface="Cambria Math" panose="02040503050406030204" pitchFamily="18" charset="0"/>
                      </a:rPr>
                      <m:t> </m:t>
                    </m:r>
                    <m:r>
                      <m:rPr>
                        <m:sty m:val="p"/>
                      </m:rPr>
                      <a:rPr lang="el-GR" i="1">
                        <a:solidFill>
                          <a:srgbClr val="222222"/>
                        </a:solidFill>
                        <a:latin typeface="Cambria Math" panose="02040503050406030204" pitchFamily="18" charset="0"/>
                      </a:rPr>
                      <m:t>φ</m:t>
                    </m:r>
                    <m:d>
                      <m:dPr>
                        <m:ctrlPr>
                          <a:rPr lang="en-US" i="1">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𝐷</m:t>
                        </m:r>
                        <m:r>
                          <a:rPr lang="en-US" i="1">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𝐴</m:t>
                        </m:r>
                      </m:e>
                    </m:d>
                  </m:oMath>
                </a14:m>
                <a:endParaRPr lang="en-US" b="0" dirty="0">
                  <a:solidFill>
                    <a:srgbClr val="222222"/>
                  </a:solidFill>
                  <a:effectLst/>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where </a:t>
                </a:r>
                <a:r>
                  <a:rPr lang="el-GR" i="1" dirty="0">
                    <a:solidFill>
                      <a:srgbClr val="222222"/>
                    </a:solidFill>
                    <a:latin typeface="Calibri" panose="020F0502020204030204" pitchFamily="34" charset="0"/>
                    <a:cs typeface="Calibri" panose="020F0502020204030204" pitchFamily="34" charset="0"/>
                  </a:rPr>
                  <a:t>φ</a:t>
                </a:r>
                <a:r>
                  <a:rPr lang="en-US" i="1" dirty="0">
                    <a:solidFill>
                      <a:srgbClr val="222222"/>
                    </a:solidFill>
                    <a:latin typeface="Calibri" panose="020F0502020204030204" pitchFamily="34" charset="0"/>
                    <a:cs typeface="Calibri" panose="020F0502020204030204" pitchFamily="34" charset="0"/>
                  </a:rPr>
                  <a:t>(X, Y)</a:t>
                </a:r>
                <a:r>
                  <a:rPr lang="en-US" dirty="0">
                    <a:solidFill>
                      <a:srgbClr val="222222"/>
                    </a:solidFill>
                    <a:latin typeface="Calibri" panose="020F0502020204030204" pitchFamily="34" charset="0"/>
                    <a:cs typeface="Calibri" panose="020F0502020204030204" pitchFamily="34" charset="0"/>
                  </a:rPr>
                  <a:t> is defined as:</a:t>
                </a: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		</a:t>
                </a: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then:</a:t>
                </a:r>
              </a:p>
              <a:p>
                <a:pPr marL="457200" lvl="1" indent="0" algn="ctr">
                  <a:buNone/>
                </a:pPr>
                <a:endParaRPr lang="en-US" b="0" dirty="0">
                  <a:solidFill>
                    <a:srgbClr val="222222"/>
                  </a:solidFill>
                  <a:effectLst/>
                  <a:latin typeface="Calibri (Body)"/>
                </a:endParaRPr>
              </a:p>
              <a:p>
                <a:pPr marL="457200" lvl="1" indent="0" algn="ctr">
                  <a:buNone/>
                </a:pPr>
                <a14:m>
                  <m:oMath xmlns:m="http://schemas.openxmlformats.org/officeDocument/2006/math">
                    <m:r>
                      <a:rPr lang="en-US" b="0" i="1" smtClean="0">
                        <a:solidFill>
                          <a:srgbClr val="222222"/>
                        </a:solidFill>
                        <a:effectLst/>
                        <a:latin typeface="Cambria Math" panose="02040503050406030204" pitchFamily="18" charset="0"/>
                      </a:rPr>
                      <m:t>𝑃</m:t>
                    </m:r>
                    <m:d>
                      <m:dPr>
                        <m:ctrlPr>
                          <a:rPr lang="en-US" b="0" i="1" smtClean="0">
                            <a:solidFill>
                              <a:srgbClr val="222222"/>
                            </a:solidFill>
                            <a:effectLst/>
                            <a:latin typeface="Cambria Math" panose="02040503050406030204" pitchFamily="18" charset="0"/>
                          </a:rPr>
                        </m:ctrlPr>
                      </m:dPr>
                      <m:e>
                        <m:r>
                          <a:rPr lang="en-US" b="0" i="1" smtClean="0">
                            <a:solidFill>
                              <a:srgbClr val="222222"/>
                            </a:solidFill>
                            <a:effectLst/>
                            <a:latin typeface="Cambria Math" panose="02040503050406030204" pitchFamily="18" charset="0"/>
                          </a:rPr>
                          <m:t>𝐴</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𝐵</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𝐶</m:t>
                        </m:r>
                        <m:r>
                          <a:rPr lang="en-US" b="0" i="1" smtClean="0">
                            <a:solidFill>
                              <a:srgbClr val="222222"/>
                            </a:solidFill>
                            <a:effectLst/>
                            <a:latin typeface="Cambria Math" panose="02040503050406030204" pitchFamily="18" charset="0"/>
                          </a:rPr>
                          <m:t>, </m:t>
                        </m:r>
                        <m:r>
                          <a:rPr lang="en-US" b="0" i="1" smtClean="0">
                            <a:solidFill>
                              <a:srgbClr val="222222"/>
                            </a:solidFill>
                            <a:effectLst/>
                            <a:latin typeface="Cambria Math" panose="02040503050406030204" pitchFamily="18" charset="0"/>
                          </a:rPr>
                          <m:t>𝐷</m:t>
                        </m:r>
                      </m:e>
                    </m:d>
                    <m:r>
                      <a:rPr lang="en-US" b="0" i="1" smtClean="0">
                        <a:solidFill>
                          <a:srgbClr val="222222"/>
                        </a:solidFill>
                        <a:effectLst/>
                        <a:latin typeface="Cambria Math" panose="02040503050406030204" pitchFamily="18" charset="0"/>
                      </a:rPr>
                      <m:t>= </m:t>
                    </m:r>
                    <m:f>
                      <m:fPr>
                        <m:ctrlPr>
                          <a:rPr lang="en-US" b="0" i="1" smtClean="0">
                            <a:solidFill>
                              <a:srgbClr val="222222"/>
                            </a:solidFill>
                            <a:effectLst/>
                            <a:latin typeface="Cambria Math" panose="02040503050406030204" pitchFamily="18" charset="0"/>
                          </a:rPr>
                        </m:ctrlPr>
                      </m:fPr>
                      <m:num>
                        <m:r>
                          <a:rPr lang="en-US" b="0" i="1" smtClean="0">
                            <a:solidFill>
                              <a:srgbClr val="222222"/>
                            </a:solidFill>
                            <a:effectLst/>
                            <a:latin typeface="Cambria Math" panose="02040503050406030204" pitchFamily="18" charset="0"/>
                          </a:rPr>
                          <m:t>1</m:t>
                        </m:r>
                      </m:num>
                      <m:den>
                        <m:r>
                          <a:rPr lang="en-US" b="0" i="1" smtClean="0">
                            <a:solidFill>
                              <a:srgbClr val="222222"/>
                            </a:solidFill>
                            <a:effectLst/>
                            <a:latin typeface="Cambria Math" panose="02040503050406030204" pitchFamily="18" charset="0"/>
                          </a:rPr>
                          <m:t>𝑍</m:t>
                        </m:r>
                      </m:den>
                    </m:f>
                  </m:oMath>
                </a14:m>
                <a:r>
                  <a:rPr lang="en-US" b="0" dirty="0">
                    <a:solidFill>
                      <a:srgbClr val="222222"/>
                    </a:solidFill>
                    <a:effectLst/>
                    <a:latin typeface="Calibri (Body)"/>
                  </a:rPr>
                  <a:t> * </a:t>
                </a:r>
                <a14:m>
                  <m:oMath xmlns:m="http://schemas.openxmlformats.org/officeDocument/2006/math">
                    <m:acc>
                      <m:accPr>
                        <m:chr m:val="̃"/>
                        <m:ctrlPr>
                          <a:rPr lang="en-US" i="1" smtClean="0">
                            <a:solidFill>
                              <a:srgbClr val="222222"/>
                            </a:solidFill>
                            <a:latin typeface="Cambria Math" panose="02040503050406030204" pitchFamily="18" charset="0"/>
                          </a:rPr>
                        </m:ctrlPr>
                      </m:accPr>
                      <m:e>
                        <m:r>
                          <a:rPr lang="en-US" b="0" i="1" smtClean="0">
                            <a:solidFill>
                              <a:srgbClr val="222222"/>
                            </a:solidFill>
                            <a:latin typeface="Cambria Math" panose="02040503050406030204" pitchFamily="18" charset="0"/>
                          </a:rPr>
                          <m:t>𝑃</m:t>
                        </m:r>
                      </m:e>
                    </m:acc>
                    <m:d>
                      <m:dPr>
                        <m:ctrlPr>
                          <a:rPr lang="en-US" i="1">
                            <a:solidFill>
                              <a:srgbClr val="222222"/>
                            </a:solidFill>
                            <a:latin typeface="Cambria Math" panose="02040503050406030204" pitchFamily="18" charset="0"/>
                          </a:rPr>
                        </m:ctrlPr>
                      </m:dPr>
                      <m:e>
                        <m:r>
                          <a:rPr lang="en-US" i="1">
                            <a:solidFill>
                              <a:srgbClr val="222222"/>
                            </a:solidFill>
                            <a:latin typeface="Cambria Math" panose="02040503050406030204" pitchFamily="18" charset="0"/>
                          </a:rPr>
                          <m:t>𝐴</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𝐵</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𝐶</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𝐷</m:t>
                        </m:r>
                      </m:e>
                    </m:d>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𝑍</m:t>
                    </m:r>
                    <m:r>
                      <a:rPr lang="en-US" b="0" i="1" smtClean="0">
                        <a:solidFill>
                          <a:srgbClr val="222222"/>
                        </a:solidFill>
                        <a:latin typeface="Cambria Math" panose="02040503050406030204" pitchFamily="18" charset="0"/>
                      </a:rPr>
                      <m:t>= </m:t>
                    </m:r>
                    <m:nary>
                      <m:naryPr>
                        <m:chr m:val="∑"/>
                        <m:supHide m:val="on"/>
                        <m:ctrlPr>
                          <a:rPr lang="en-US" b="0" i="1" smtClean="0">
                            <a:solidFill>
                              <a:srgbClr val="222222"/>
                            </a:solidFill>
                            <a:latin typeface="Cambria Math" panose="02040503050406030204" pitchFamily="18" charset="0"/>
                          </a:rPr>
                        </m:ctrlPr>
                      </m:naryPr>
                      <m:sub>
                        <m:r>
                          <m:rPr>
                            <m:brk m:alnAt="7"/>
                          </m:rPr>
                          <a:rPr lang="en-US" b="0" i="1" smtClean="0">
                            <a:solidFill>
                              <a:srgbClr val="222222"/>
                            </a:solidFill>
                            <a:latin typeface="Cambria Math" panose="02040503050406030204" pitchFamily="18" charset="0"/>
                          </a:rPr>
                          <m:t>𝐴</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𝐵</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𝐶</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𝐷</m:t>
                        </m:r>
                      </m:sub>
                      <m:sup/>
                      <m:e>
                        <m:acc>
                          <m:accPr>
                            <m:chr m:val="̃"/>
                            <m:ctrlPr>
                              <a:rPr lang="en-US" b="0" i="1" smtClean="0">
                                <a:solidFill>
                                  <a:srgbClr val="222222"/>
                                </a:solidFill>
                                <a:latin typeface="Cambria Math" panose="02040503050406030204" pitchFamily="18" charset="0"/>
                              </a:rPr>
                            </m:ctrlPr>
                          </m:accPr>
                          <m:e>
                            <m:r>
                              <a:rPr lang="en-US" b="0" i="1" smtClean="0">
                                <a:solidFill>
                                  <a:srgbClr val="222222"/>
                                </a:solidFill>
                                <a:latin typeface="Cambria Math" panose="02040503050406030204" pitchFamily="18" charset="0"/>
                              </a:rPr>
                              <m:t>𝑃</m:t>
                            </m:r>
                          </m:e>
                        </m:acc>
                        <m:d>
                          <m:dPr>
                            <m:ctrlPr>
                              <a:rPr lang="en-US" i="1">
                                <a:solidFill>
                                  <a:srgbClr val="222222"/>
                                </a:solidFill>
                                <a:latin typeface="Cambria Math" panose="02040503050406030204" pitchFamily="18" charset="0"/>
                              </a:rPr>
                            </m:ctrlPr>
                          </m:dPr>
                          <m:e>
                            <m:r>
                              <a:rPr lang="en-US" i="1">
                                <a:solidFill>
                                  <a:srgbClr val="222222"/>
                                </a:solidFill>
                                <a:latin typeface="Cambria Math" panose="02040503050406030204" pitchFamily="18" charset="0"/>
                              </a:rPr>
                              <m:t>𝐴</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𝐵</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𝐶</m:t>
                            </m:r>
                            <m:r>
                              <a:rPr lang="en-US" i="1">
                                <a:solidFill>
                                  <a:srgbClr val="222222"/>
                                </a:solidFill>
                                <a:latin typeface="Cambria Math" panose="02040503050406030204" pitchFamily="18" charset="0"/>
                              </a:rPr>
                              <m:t>, </m:t>
                            </m:r>
                            <m:r>
                              <a:rPr lang="en-US" i="1">
                                <a:solidFill>
                                  <a:srgbClr val="222222"/>
                                </a:solidFill>
                                <a:latin typeface="Cambria Math" panose="02040503050406030204" pitchFamily="18" charset="0"/>
                              </a:rPr>
                              <m:t>𝐷</m:t>
                            </m:r>
                          </m:e>
                        </m:d>
                      </m:e>
                    </m:nary>
                  </m:oMath>
                </a14:m>
                <a:endParaRPr lang="en-US" b="0" dirty="0">
                  <a:solidFill>
                    <a:srgbClr val="222222"/>
                  </a:solidFill>
                  <a:effectLst/>
                  <a:latin typeface="Calibri (Body)"/>
                </a:endParaRPr>
              </a:p>
            </p:txBody>
          </p:sp>
        </mc:Choice>
        <mc:Fallback xmlns="">
          <p:sp>
            <p:nvSpPr>
              <p:cNvPr id="3" name="Content Placeholder 2">
                <a:extLst>
                  <a:ext uri="{FF2B5EF4-FFF2-40B4-BE49-F238E27FC236}">
                    <a16:creationId xmlns:a16="http://schemas.microsoft.com/office/drawing/2014/main" id="{114CE4DC-56CF-4203-A911-8FAD17A522CF}"/>
                  </a:ext>
                </a:extLst>
              </p:cNvPr>
              <p:cNvSpPr>
                <a:spLocks noGrp="1" noRot="1" noChangeAspect="1" noMove="1" noResize="1" noEditPoints="1" noAdjustHandles="1" noChangeArrowheads="1" noChangeShapeType="1" noTextEdit="1"/>
              </p:cNvSpPr>
              <p:nvPr>
                <p:ph idx="1"/>
              </p:nvPr>
            </p:nvSpPr>
            <p:spPr>
              <a:xfrm>
                <a:off x="838200" y="1463040"/>
                <a:ext cx="10761324" cy="5238974"/>
              </a:xfrm>
              <a:blipFill>
                <a:blip r:embed="rId2"/>
                <a:stretch>
                  <a:fillRect t="-2445" r="-963"/>
                </a:stretch>
              </a:blipFill>
            </p:spPr>
            <p:txBody>
              <a:bodyPr/>
              <a:lstStyle/>
              <a:p>
                <a:r>
                  <a:rPr lang="en-US">
                    <a:noFill/>
                  </a:rPr>
                  <a:t> </a:t>
                </a:r>
              </a:p>
            </p:txBody>
          </p:sp>
        </mc:Fallback>
      </mc:AlternateContent>
      <p:graphicFrame>
        <p:nvGraphicFramePr>
          <p:cNvPr id="9" name="Table 11">
            <a:extLst>
              <a:ext uri="{FF2B5EF4-FFF2-40B4-BE49-F238E27FC236}">
                <a16:creationId xmlns:a16="http://schemas.microsoft.com/office/drawing/2014/main" id="{ECE7E29D-4C8D-4C9E-835D-F5EC9A3DCB4C}"/>
              </a:ext>
            </a:extLst>
          </p:cNvPr>
          <p:cNvGraphicFramePr>
            <a:graphicFrameLocks noGrp="1"/>
          </p:cNvGraphicFramePr>
          <p:nvPr/>
        </p:nvGraphicFramePr>
        <p:xfrm>
          <a:off x="4636550" y="3570445"/>
          <a:ext cx="3603810" cy="1854200"/>
        </p:xfrm>
        <a:graphic>
          <a:graphicData uri="http://schemas.openxmlformats.org/drawingml/2006/table">
            <a:tbl>
              <a:tblPr firstRow="1" bandRow="1">
                <a:tableStyleId>{7E9639D4-E3E2-4D34-9284-5A2195B3D0D7}</a:tableStyleId>
              </a:tblPr>
              <a:tblGrid>
                <a:gridCol w="1201270">
                  <a:extLst>
                    <a:ext uri="{9D8B030D-6E8A-4147-A177-3AD203B41FA5}">
                      <a16:colId xmlns:a16="http://schemas.microsoft.com/office/drawing/2014/main" val="868491619"/>
                    </a:ext>
                  </a:extLst>
                </a:gridCol>
                <a:gridCol w="1201270">
                  <a:extLst>
                    <a:ext uri="{9D8B030D-6E8A-4147-A177-3AD203B41FA5}">
                      <a16:colId xmlns:a16="http://schemas.microsoft.com/office/drawing/2014/main" val="519107146"/>
                    </a:ext>
                  </a:extLst>
                </a:gridCol>
                <a:gridCol w="1201270">
                  <a:extLst>
                    <a:ext uri="{9D8B030D-6E8A-4147-A177-3AD203B41FA5}">
                      <a16:colId xmlns:a16="http://schemas.microsoft.com/office/drawing/2014/main" val="1096503309"/>
                    </a:ext>
                  </a:extLst>
                </a:gridCol>
              </a:tblGrid>
              <a:tr h="370840">
                <a:tc>
                  <a:txBody>
                    <a:bodyPr/>
                    <a:lstStyle/>
                    <a:p>
                      <a:pPr algn="ctr"/>
                      <a:r>
                        <a:rPr lang="en-US" dirty="0"/>
                        <a:t>X</a:t>
                      </a:r>
                    </a:p>
                  </a:txBody>
                  <a:tcPr/>
                </a:tc>
                <a:tc>
                  <a:txBody>
                    <a:bodyPr/>
                    <a:lstStyle/>
                    <a:p>
                      <a:pPr algn="ctr"/>
                      <a:r>
                        <a:rPr lang="en-US" dirty="0"/>
                        <a:t>Y</a:t>
                      </a:r>
                    </a:p>
                  </a:txBody>
                  <a:tcPr/>
                </a:tc>
                <a:tc>
                  <a:txBody>
                    <a:bodyPr/>
                    <a:lstStyle/>
                    <a:p>
                      <a:pPr algn="ctr"/>
                      <a:r>
                        <a:rPr lang="el-GR" dirty="0"/>
                        <a:t>φ</a:t>
                      </a:r>
                      <a:endParaRPr lang="en-US" dirty="0"/>
                    </a:p>
                  </a:txBody>
                  <a:tcPr/>
                </a:tc>
                <a:extLst>
                  <a:ext uri="{0D108BD9-81ED-4DB2-BD59-A6C34878D82A}">
                    <a16:rowId xmlns:a16="http://schemas.microsoft.com/office/drawing/2014/main" val="2871567325"/>
                  </a:ext>
                </a:extLst>
              </a:tr>
              <a:tr h="370840">
                <a:tc>
                  <a:txBody>
                    <a:bodyPr/>
                    <a:lstStyle/>
                    <a:p>
                      <a:pPr algn="ctr"/>
                      <a:r>
                        <a:rPr lang="en-US" dirty="0"/>
                        <a:t>1</a:t>
                      </a:r>
                    </a:p>
                  </a:txBody>
                  <a:tcPr/>
                </a:tc>
                <a:tc>
                  <a:txBody>
                    <a:bodyPr/>
                    <a:lstStyle/>
                    <a:p>
                      <a:pPr algn="ctr"/>
                      <a:r>
                        <a:rPr lang="en-US" dirty="0"/>
                        <a:t>1</a:t>
                      </a:r>
                    </a:p>
                  </a:txBody>
                  <a:tcPr/>
                </a:tc>
                <a:tc>
                  <a:txBody>
                    <a:bodyPr/>
                    <a:lstStyle/>
                    <a:p>
                      <a:pPr algn="ctr"/>
                      <a:r>
                        <a:rPr lang="en-US" dirty="0"/>
                        <a:t>10</a:t>
                      </a:r>
                    </a:p>
                  </a:txBody>
                  <a:tcPr/>
                </a:tc>
                <a:extLst>
                  <a:ext uri="{0D108BD9-81ED-4DB2-BD59-A6C34878D82A}">
                    <a16:rowId xmlns:a16="http://schemas.microsoft.com/office/drawing/2014/main" val="1947612263"/>
                  </a:ext>
                </a:extLst>
              </a:tr>
              <a:tr h="370840">
                <a:tc>
                  <a:txBody>
                    <a:bodyPr/>
                    <a:lstStyle/>
                    <a:p>
                      <a:pPr algn="ctr"/>
                      <a:r>
                        <a:rPr lang="en-US" dirty="0"/>
                        <a:t>0</a:t>
                      </a:r>
                    </a:p>
                  </a:txBody>
                  <a:tcPr/>
                </a:tc>
                <a:tc>
                  <a:txBody>
                    <a:bodyPr/>
                    <a:lstStyle/>
                    <a:p>
                      <a:pPr algn="ctr"/>
                      <a:r>
                        <a:rPr lang="en-US" dirty="0"/>
                        <a:t>0</a:t>
                      </a:r>
                    </a:p>
                  </a:txBody>
                  <a:tcPr/>
                </a:tc>
                <a:tc>
                  <a:txBody>
                    <a:bodyPr/>
                    <a:lstStyle/>
                    <a:p>
                      <a:pPr algn="ctr"/>
                      <a:r>
                        <a:rPr lang="en-US" dirty="0"/>
                        <a:t>5</a:t>
                      </a:r>
                    </a:p>
                  </a:txBody>
                  <a:tcPr/>
                </a:tc>
                <a:extLst>
                  <a:ext uri="{0D108BD9-81ED-4DB2-BD59-A6C34878D82A}">
                    <a16:rowId xmlns:a16="http://schemas.microsoft.com/office/drawing/2014/main" val="375232244"/>
                  </a:ext>
                </a:extLst>
              </a:tr>
              <a:tr h="370840">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3674884212"/>
                  </a:ext>
                </a:extLst>
              </a:tr>
              <a:tr h="370840">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2908236089"/>
                  </a:ext>
                </a:extLst>
              </a:tr>
            </a:tbl>
          </a:graphicData>
        </a:graphic>
      </p:graphicFrame>
      <p:sp>
        <p:nvSpPr>
          <p:cNvPr id="4" name="TextBox 3">
            <a:extLst>
              <a:ext uri="{FF2B5EF4-FFF2-40B4-BE49-F238E27FC236}">
                <a16:creationId xmlns:a16="http://schemas.microsoft.com/office/drawing/2014/main" id="{11C39A87-6CA0-4E8B-AFFE-8AD2CF35CED5}"/>
              </a:ext>
            </a:extLst>
          </p:cNvPr>
          <p:cNvSpPr txBox="1"/>
          <p:nvPr/>
        </p:nvSpPr>
        <p:spPr>
          <a:xfrm>
            <a:off x="9057940" y="3827019"/>
            <a:ext cx="2700168" cy="1015663"/>
          </a:xfrm>
          <a:prstGeom prst="rect">
            <a:avLst/>
          </a:prstGeom>
          <a:noFill/>
        </p:spPr>
        <p:txBody>
          <a:bodyPr wrap="square" rtlCol="0">
            <a:spAutoFit/>
          </a:bodyPr>
          <a:lstStyle/>
          <a:p>
            <a:pPr algn="ctr"/>
            <a:r>
              <a:rPr lang="en-US" sz="2000" dirty="0">
                <a:solidFill>
                  <a:srgbClr val="FF0000"/>
                </a:solidFill>
                <a:latin typeface="Calibri (Body)"/>
              </a:rPr>
              <a:t>Dependencies Encoded</a:t>
            </a:r>
          </a:p>
          <a:p>
            <a:pPr algn="ctr"/>
            <a:r>
              <a:rPr lang="en-US" sz="2000" dirty="0">
                <a:solidFill>
                  <a:srgbClr val="FF0000"/>
                </a:solidFill>
                <a:latin typeface="Calibri (Body)"/>
              </a:rPr>
              <a:t>A </a:t>
            </a:r>
            <a:r>
              <a:rPr lang="en-US" sz="2000" b="0" dirty="0">
                <a:solidFill>
                  <a:srgbClr val="FF0000"/>
                </a:solidFill>
                <a:effectLst/>
                <a:latin typeface="Arial" panose="020B0604020202020204" pitchFamily="34" charset="0"/>
              </a:rPr>
              <a:t>⫫ </a:t>
            </a:r>
            <a:r>
              <a:rPr lang="en-US" sz="2000" dirty="0">
                <a:solidFill>
                  <a:srgbClr val="FF0000"/>
                </a:solidFill>
                <a:latin typeface="Calibri (Body)"/>
              </a:rPr>
              <a:t>C | {B, D}</a:t>
            </a:r>
          </a:p>
          <a:p>
            <a:pPr algn="ctr"/>
            <a:r>
              <a:rPr lang="en-US" sz="2000" dirty="0">
                <a:solidFill>
                  <a:srgbClr val="FF0000"/>
                </a:solidFill>
                <a:latin typeface="Calibri (Body)"/>
              </a:rPr>
              <a:t>B </a:t>
            </a:r>
            <a:r>
              <a:rPr lang="en-US" sz="2000" b="0" dirty="0">
                <a:solidFill>
                  <a:srgbClr val="FF0000"/>
                </a:solidFill>
                <a:effectLst/>
                <a:latin typeface="Arial" panose="020B0604020202020204" pitchFamily="34" charset="0"/>
              </a:rPr>
              <a:t>⫫ </a:t>
            </a:r>
            <a:r>
              <a:rPr lang="en-US" sz="2000" dirty="0">
                <a:solidFill>
                  <a:srgbClr val="FF0000"/>
                </a:solidFill>
                <a:latin typeface="Calibri (Body)"/>
              </a:rPr>
              <a:t>D | {A, C}</a:t>
            </a:r>
            <a:endParaRPr lang="en-US" sz="2000" dirty="0">
              <a:solidFill>
                <a:srgbClr val="FF0000"/>
              </a:solidFill>
            </a:endParaRPr>
          </a:p>
        </p:txBody>
      </p:sp>
    </p:spTree>
    <p:extLst>
      <p:ext uri="{BB962C8B-B14F-4D97-AF65-F5344CB8AC3E}">
        <p14:creationId xmlns:p14="http://schemas.microsoft.com/office/powerpoint/2010/main" val="2940854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200" dirty="0"/>
              <a:t>Relationships described by Undirected Graphical Models</a:t>
            </a:r>
            <a:r>
              <a:rPr lang="en-US" sz="3200" baseline="30000" dirty="0"/>
              <a:t>2</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463040"/>
            <a:ext cx="10761324" cy="5029835"/>
          </a:xfrm>
        </p:spPr>
        <p:txBody>
          <a:bodyPr>
            <a:normAutofit/>
          </a:bodyPr>
          <a:lstStyle/>
          <a:p>
            <a:pPr marL="457200" lvl="1" indent="0" algn="ctr">
              <a:buNone/>
            </a:pPr>
            <a:r>
              <a:rPr lang="en-US" dirty="0">
                <a:solidFill>
                  <a:srgbClr val="222222"/>
                </a:solidFill>
                <a:latin typeface="Calibri (Body)"/>
              </a:rPr>
              <a:t>Independencies can be recovered from a UGM graph by looking at the direct neighbors of each node:</a:t>
            </a:r>
          </a:p>
          <a:p>
            <a:pPr lvl="1"/>
            <a:endParaRPr lang="en-US" dirty="0">
              <a:solidFill>
                <a:srgbClr val="222222"/>
              </a:solidFill>
              <a:latin typeface="Calibri (Body)"/>
            </a:endParaRPr>
          </a:p>
          <a:p>
            <a:pPr lvl="1"/>
            <a:endParaRPr lang="en-US" dirty="0">
              <a:solidFill>
                <a:srgbClr val="222222"/>
              </a:solidFill>
              <a:latin typeface="Calibri (Body)"/>
            </a:endParaRPr>
          </a:p>
          <a:p>
            <a:pPr marL="457200" lvl="1" indent="0">
              <a:buNone/>
            </a:pPr>
            <a:r>
              <a:rPr lang="en-US" dirty="0">
                <a:solidFill>
                  <a:srgbClr val="222222"/>
                </a:solidFill>
                <a:latin typeface="Calibri (Body)"/>
              </a:rPr>
              <a:t>If X’s neighbors are all observed, then </a:t>
            </a:r>
          </a:p>
          <a:p>
            <a:pPr marL="457200" lvl="1" indent="0">
              <a:buNone/>
            </a:pPr>
            <a:r>
              <a:rPr lang="en-US" dirty="0">
                <a:solidFill>
                  <a:srgbClr val="222222"/>
                </a:solidFill>
                <a:latin typeface="Calibri (Body)"/>
              </a:rPr>
              <a:t>X is independent of all the other variables, </a:t>
            </a:r>
          </a:p>
          <a:p>
            <a:pPr marL="457200" lvl="1" indent="0">
              <a:buNone/>
            </a:pPr>
            <a:r>
              <a:rPr lang="en-US" dirty="0">
                <a:solidFill>
                  <a:srgbClr val="222222"/>
                </a:solidFill>
                <a:latin typeface="Calibri (Body)"/>
              </a:rPr>
              <a:t>since the </a:t>
            </a:r>
            <a:r>
              <a:rPr lang="en-US" dirty="0" err="1">
                <a:solidFill>
                  <a:srgbClr val="222222"/>
                </a:solidFill>
                <a:latin typeface="Calibri (Body)"/>
              </a:rPr>
              <a:t>latters</a:t>
            </a:r>
            <a:r>
              <a:rPr lang="en-US" dirty="0">
                <a:solidFill>
                  <a:srgbClr val="222222"/>
                </a:solidFill>
                <a:latin typeface="Calibri (Body)"/>
              </a:rPr>
              <a:t>’ influence X only via its </a:t>
            </a:r>
          </a:p>
          <a:p>
            <a:pPr marL="457200" lvl="1" indent="0">
              <a:buNone/>
            </a:pPr>
            <a:r>
              <a:rPr lang="en-US" dirty="0">
                <a:solidFill>
                  <a:srgbClr val="222222"/>
                </a:solidFill>
                <a:latin typeface="Calibri (Body)"/>
              </a:rPr>
              <a:t>neighbors</a:t>
            </a:r>
          </a:p>
          <a:p>
            <a:pPr marL="457200" lvl="1" indent="0" algn="ctr">
              <a:buNone/>
            </a:pPr>
            <a:endParaRPr lang="en-US" b="0" dirty="0">
              <a:solidFill>
                <a:srgbClr val="222222"/>
              </a:solidFill>
              <a:effectLst/>
              <a:latin typeface="Calibri (Body)"/>
            </a:endParaRPr>
          </a:p>
        </p:txBody>
      </p:sp>
      <p:pic>
        <p:nvPicPr>
          <p:cNvPr id="1026" name="Picture 2" descr="In an MRF, a node $$X$$ is independent from the rest of the graph given its neighbors (which are referred to as the Markov blanket of $$X$$).">
            <a:extLst>
              <a:ext uri="{FF2B5EF4-FFF2-40B4-BE49-F238E27FC236}">
                <a16:creationId xmlns:a16="http://schemas.microsoft.com/office/drawing/2014/main" id="{48DE67A8-E3BB-4513-8A1A-CD1CC78D5E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9018" y="2315977"/>
            <a:ext cx="3776663" cy="3295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398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Comparison of Bayesian Networks and MRFs</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825625"/>
            <a:ext cx="10761324" cy="4667250"/>
          </a:xfrm>
        </p:spPr>
        <p:txBody>
          <a:bodyPr>
            <a:normAutofit/>
          </a:bodyPr>
          <a:lstStyle/>
          <a:p>
            <a:pPr marL="457200" lvl="1" indent="0" algn="ctr">
              <a:buNone/>
            </a:pPr>
            <a:endParaRPr lang="en-US" b="0" dirty="0">
              <a:solidFill>
                <a:srgbClr val="222222"/>
              </a:solidFill>
              <a:effectLst/>
              <a:latin typeface="Calibri (Body)"/>
            </a:endParaRPr>
          </a:p>
          <a:p>
            <a:pPr lvl="1"/>
            <a:r>
              <a:rPr lang="en-US" dirty="0">
                <a:solidFill>
                  <a:srgbClr val="222222"/>
                </a:solidFill>
                <a:latin typeface="Calibri (Body)"/>
              </a:rPr>
              <a:t>MRFs are ‘more’ powerful but both can succinctly represent difference types of dependencies </a:t>
            </a:r>
            <a:endParaRPr lang="en-US" b="0" dirty="0">
              <a:solidFill>
                <a:srgbClr val="222222"/>
              </a:solidFill>
              <a:effectLst/>
              <a:latin typeface="Calibri (Body)"/>
            </a:endParaRPr>
          </a:p>
          <a:p>
            <a:pPr lvl="1"/>
            <a:r>
              <a:rPr lang="en-US" b="0" dirty="0">
                <a:solidFill>
                  <a:srgbClr val="222222"/>
                </a:solidFill>
                <a:effectLst/>
                <a:latin typeface="Calibri (Body)"/>
              </a:rPr>
              <a:t>MRFs can be applied to a wider range of problems in which there is no natural directionality associated with variable dependencies</a:t>
            </a:r>
          </a:p>
          <a:p>
            <a:pPr lvl="1"/>
            <a:r>
              <a:rPr lang="en-US" b="0" dirty="0">
                <a:solidFill>
                  <a:srgbClr val="222222"/>
                </a:solidFill>
                <a:effectLst/>
                <a:latin typeface="Calibri (Body)"/>
              </a:rPr>
              <a:t>computing the normalization constant in MRFs requires summing over a potentially exponential number of assignments</a:t>
            </a:r>
          </a:p>
          <a:p>
            <a:pPr lvl="1"/>
            <a:r>
              <a:rPr lang="en-US" b="0" dirty="0">
                <a:solidFill>
                  <a:srgbClr val="222222"/>
                </a:solidFill>
                <a:effectLst/>
                <a:latin typeface="Calibri (Body)"/>
              </a:rPr>
              <a:t>MRFs may be difficult to interpret.</a:t>
            </a:r>
          </a:p>
          <a:p>
            <a:pPr lvl="1"/>
            <a:r>
              <a:rPr lang="en-US" b="0" dirty="0">
                <a:solidFill>
                  <a:srgbClr val="222222"/>
                </a:solidFill>
                <a:effectLst/>
                <a:latin typeface="Calibri (Body)"/>
              </a:rPr>
              <a:t>it is much easier to generate data from a Bayesian network, which is important in some applications</a:t>
            </a:r>
          </a:p>
        </p:txBody>
      </p:sp>
    </p:spTree>
    <p:extLst>
      <p:ext uri="{BB962C8B-B14F-4D97-AF65-F5344CB8AC3E}">
        <p14:creationId xmlns:p14="http://schemas.microsoft.com/office/powerpoint/2010/main" val="566648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Comparison of Bayesian Networks and MRFs</a:t>
            </a:r>
            <a:r>
              <a:rPr lang="en-US" sz="3600" baseline="30000" dirty="0"/>
              <a:t>11</a:t>
            </a:r>
          </a:p>
        </p:txBody>
      </p:sp>
      <p:pic>
        <p:nvPicPr>
          <p:cNvPr id="7" name="Picture 6">
            <a:extLst>
              <a:ext uri="{FF2B5EF4-FFF2-40B4-BE49-F238E27FC236}">
                <a16:creationId xmlns:a16="http://schemas.microsoft.com/office/drawing/2014/main" id="{CDA92CAD-8685-427A-B3E3-B7C98A2E770D}"/>
              </a:ext>
            </a:extLst>
          </p:cNvPr>
          <p:cNvPicPr>
            <a:picLocks noChangeAspect="1"/>
          </p:cNvPicPr>
          <p:nvPr/>
        </p:nvPicPr>
        <p:blipFill>
          <a:blip r:embed="rId3"/>
          <a:stretch>
            <a:fillRect/>
          </a:stretch>
        </p:blipFill>
        <p:spPr>
          <a:xfrm>
            <a:off x="1596850" y="1387475"/>
            <a:ext cx="8461550" cy="5105400"/>
          </a:xfrm>
          <a:prstGeom prst="rect">
            <a:avLst/>
          </a:prstGeom>
        </p:spPr>
      </p:pic>
      <p:sp>
        <p:nvSpPr>
          <p:cNvPr id="8" name="Rectangle 7">
            <a:extLst>
              <a:ext uri="{FF2B5EF4-FFF2-40B4-BE49-F238E27FC236}">
                <a16:creationId xmlns:a16="http://schemas.microsoft.com/office/drawing/2014/main" id="{8F7AAB0B-9D1B-4D8D-BE44-EDD055512A1E}"/>
              </a:ext>
            </a:extLst>
          </p:cNvPr>
          <p:cNvSpPr/>
          <p:nvPr/>
        </p:nvSpPr>
        <p:spPr>
          <a:xfrm>
            <a:off x="7335297" y="1690688"/>
            <a:ext cx="2723103" cy="14644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Directed can’t do it</a:t>
            </a:r>
          </a:p>
        </p:txBody>
      </p:sp>
      <p:sp>
        <p:nvSpPr>
          <p:cNvPr id="9" name="Rectangle 8">
            <a:extLst>
              <a:ext uri="{FF2B5EF4-FFF2-40B4-BE49-F238E27FC236}">
                <a16:creationId xmlns:a16="http://schemas.microsoft.com/office/drawing/2014/main" id="{E9DBCFD9-0574-4630-BEDA-AA82BAD6E0FF}"/>
              </a:ext>
            </a:extLst>
          </p:cNvPr>
          <p:cNvSpPr/>
          <p:nvPr/>
        </p:nvSpPr>
        <p:spPr>
          <a:xfrm>
            <a:off x="8620307" y="4087521"/>
            <a:ext cx="2913602" cy="14644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Undirected can’t do it</a:t>
            </a:r>
          </a:p>
        </p:txBody>
      </p:sp>
      <p:sp>
        <p:nvSpPr>
          <p:cNvPr id="10" name="Rectangle 9">
            <a:extLst>
              <a:ext uri="{FF2B5EF4-FFF2-40B4-BE49-F238E27FC236}">
                <a16:creationId xmlns:a16="http://schemas.microsoft.com/office/drawing/2014/main" id="{74638E49-1460-4D20-B904-C9E68D1132D4}"/>
              </a:ext>
            </a:extLst>
          </p:cNvPr>
          <p:cNvSpPr/>
          <p:nvPr/>
        </p:nvSpPr>
        <p:spPr>
          <a:xfrm>
            <a:off x="7380324" y="3500650"/>
            <a:ext cx="2723103" cy="10282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1" name="Rectangle 10">
            <a:extLst>
              <a:ext uri="{FF2B5EF4-FFF2-40B4-BE49-F238E27FC236}">
                <a16:creationId xmlns:a16="http://schemas.microsoft.com/office/drawing/2014/main" id="{3369C831-E834-440F-8928-20DE6B81F835}"/>
              </a:ext>
            </a:extLst>
          </p:cNvPr>
          <p:cNvSpPr/>
          <p:nvPr/>
        </p:nvSpPr>
        <p:spPr>
          <a:xfrm>
            <a:off x="591597" y="4016736"/>
            <a:ext cx="2723103" cy="669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2" name="Rectangle 11">
            <a:extLst>
              <a:ext uri="{FF2B5EF4-FFF2-40B4-BE49-F238E27FC236}">
                <a16:creationId xmlns:a16="http://schemas.microsoft.com/office/drawing/2014/main" id="{8BDCC73E-622D-4741-9624-1EB2185D8191}"/>
              </a:ext>
            </a:extLst>
          </p:cNvPr>
          <p:cNvSpPr/>
          <p:nvPr/>
        </p:nvSpPr>
        <p:spPr>
          <a:xfrm>
            <a:off x="494613" y="1405155"/>
            <a:ext cx="2723103" cy="6418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3" name="Rectangle 12">
            <a:extLst>
              <a:ext uri="{FF2B5EF4-FFF2-40B4-BE49-F238E27FC236}">
                <a16:creationId xmlns:a16="http://schemas.microsoft.com/office/drawing/2014/main" id="{D40684A7-4AD1-46C4-9B41-2CE598B55FBF}"/>
              </a:ext>
            </a:extLst>
          </p:cNvPr>
          <p:cNvSpPr/>
          <p:nvPr/>
        </p:nvSpPr>
        <p:spPr>
          <a:xfrm>
            <a:off x="7702438" y="1308171"/>
            <a:ext cx="2723103" cy="6418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14" name="Rectangle 13">
            <a:extLst>
              <a:ext uri="{FF2B5EF4-FFF2-40B4-BE49-F238E27FC236}">
                <a16:creationId xmlns:a16="http://schemas.microsoft.com/office/drawing/2014/main" id="{3E7FEB56-50F1-46E1-9380-FBCC6CCDBD96}"/>
              </a:ext>
            </a:extLst>
          </p:cNvPr>
          <p:cNvSpPr/>
          <p:nvPr/>
        </p:nvSpPr>
        <p:spPr>
          <a:xfrm>
            <a:off x="3996462" y="1319899"/>
            <a:ext cx="2119634" cy="6418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Tree>
    <p:extLst>
      <p:ext uri="{BB962C8B-B14F-4D97-AF65-F5344CB8AC3E}">
        <p14:creationId xmlns:p14="http://schemas.microsoft.com/office/powerpoint/2010/main" val="240789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Moralized Graphs</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742742"/>
            <a:ext cx="10761324" cy="4750133"/>
          </a:xfrm>
        </p:spPr>
        <p:txBody>
          <a:bodyPr>
            <a:normAutofit/>
          </a:bodyPr>
          <a:lstStyle/>
          <a:p>
            <a:pPr marL="457200" lvl="1" indent="0" algn="ctr">
              <a:buNone/>
            </a:pPr>
            <a:r>
              <a:rPr lang="en-US" dirty="0">
                <a:solidFill>
                  <a:srgbClr val="222222"/>
                </a:solidFill>
                <a:latin typeface="Calibri (Body)"/>
              </a:rPr>
              <a:t>Convert a Bayesian network  into an undirected form.</a:t>
            </a:r>
          </a:p>
          <a:p>
            <a:pPr marL="457200" lvl="1" indent="0" algn="ctr">
              <a:buNone/>
            </a:pPr>
            <a:endParaRPr lang="en-US" dirty="0">
              <a:solidFill>
                <a:srgbClr val="222222"/>
              </a:solidFill>
              <a:latin typeface="Calibri (Body)"/>
            </a:endParaRPr>
          </a:p>
          <a:p>
            <a:pPr marL="457200" lvl="1" indent="0" algn="ctr">
              <a:buNone/>
            </a:pPr>
            <a:r>
              <a:rPr lang="en-US" b="0" i="0" dirty="0">
                <a:solidFill>
                  <a:srgbClr val="111111"/>
                </a:solidFill>
                <a:effectLst/>
                <a:latin typeface="et-book"/>
              </a:rPr>
              <a:t>If we take a directed graph and add side edges to all parents of a given node and remove directionalities, then the original CPDs factorize over the resulting graph.</a:t>
            </a:r>
            <a:endParaRPr lang="en-US" dirty="0">
              <a:solidFill>
                <a:srgbClr val="222222"/>
              </a:solidFill>
              <a:latin typeface="Calibri (Body)"/>
            </a:endParaRPr>
          </a:p>
          <a:p>
            <a:pPr lvl="1"/>
            <a:endParaRPr lang="en-US" dirty="0">
              <a:solidFill>
                <a:srgbClr val="222222"/>
              </a:solidFill>
              <a:latin typeface="Calibri (Body)"/>
            </a:endParaRPr>
          </a:p>
          <a:p>
            <a:pPr lvl="1"/>
            <a:endParaRPr lang="en-US" dirty="0">
              <a:solidFill>
                <a:srgbClr val="222222"/>
              </a:solidFill>
              <a:latin typeface="Calibri (Body)"/>
            </a:endParaRPr>
          </a:p>
          <a:p>
            <a:pPr lvl="1"/>
            <a:endParaRPr lang="en-US" dirty="0">
              <a:solidFill>
                <a:srgbClr val="222222"/>
              </a:solidFill>
              <a:latin typeface="Calibri (Body)"/>
            </a:endParaRPr>
          </a:p>
          <a:p>
            <a:pPr lvl="1"/>
            <a:endParaRPr lang="en-US" dirty="0">
              <a:solidFill>
                <a:srgbClr val="222222"/>
              </a:solidFill>
              <a:latin typeface="Calibri (Body)"/>
            </a:endParaRPr>
          </a:p>
          <a:p>
            <a:pPr lvl="1"/>
            <a:endParaRPr lang="en-US" dirty="0">
              <a:solidFill>
                <a:srgbClr val="222222"/>
              </a:solidFill>
              <a:latin typeface="Calibri (Body)"/>
            </a:endParaRPr>
          </a:p>
          <a:p>
            <a:pPr lvl="1"/>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Moralized graphs are used in many inference algorithms</a:t>
            </a:r>
          </a:p>
        </p:txBody>
      </p:sp>
      <p:pic>
        <p:nvPicPr>
          <p:cNvPr id="1026" name="Picture 2" descr="A Bayesian network can always be converted into an undirected network with normalization constant one. The converse is also possible, but may be computationally intractable, and may produce a very large (e.g., fully connected) directed graph.">
            <a:extLst>
              <a:ext uri="{FF2B5EF4-FFF2-40B4-BE49-F238E27FC236}">
                <a16:creationId xmlns:a16="http://schemas.microsoft.com/office/drawing/2014/main" id="{8D12BCC5-C6CD-4E0E-BF7B-39A37ABD9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0713" y="3458325"/>
            <a:ext cx="8410575"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242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Conditional Random Fields</a:t>
            </a:r>
            <a:r>
              <a:rPr lang="en-US" sz="3600" baseline="30000" dirty="0"/>
              <a:t>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742742"/>
                <a:ext cx="10761324" cy="4991545"/>
              </a:xfrm>
            </p:spPr>
            <p:txBody>
              <a:bodyPr>
                <a:normAutofit fontScale="85000" lnSpcReduction="20000"/>
              </a:bodyPr>
              <a:lstStyle/>
              <a:p>
                <a:pPr marL="457200" lvl="1" indent="0" algn="ctr">
                  <a:buNone/>
                </a:pPr>
                <a:r>
                  <a:rPr lang="en-US" b="0" dirty="0">
                    <a:solidFill>
                      <a:srgbClr val="222222"/>
                    </a:solidFill>
                    <a:effectLst/>
                    <a:latin typeface="Calibri (Body)"/>
                  </a:rPr>
                  <a:t>A Conditional Random Field (CRF) is an MRF over variables </a:t>
                </a:r>
                <a:r>
                  <a:rPr lang="en-US" b="0" i="1" dirty="0">
                    <a:solidFill>
                      <a:srgbClr val="222222"/>
                    </a:solidFill>
                    <a:effectLst/>
                    <a:latin typeface="Calibri (Body)"/>
                  </a:rPr>
                  <a:t>X ∪ Y </a:t>
                </a:r>
                <a:r>
                  <a:rPr lang="en-US" b="0" dirty="0">
                    <a:solidFill>
                      <a:srgbClr val="222222"/>
                    </a:solidFill>
                    <a:effectLst/>
                    <a:latin typeface="Calibri (Body)"/>
                  </a:rPr>
                  <a:t>which specifies a conditional distribution:</a:t>
                </a:r>
              </a:p>
              <a:p>
                <a:pPr marL="457200" lvl="1" indent="0" algn="ctr">
                  <a:buNone/>
                </a:pPr>
                <a:endParaRPr lang="en-US" b="0" i="1" dirty="0">
                  <a:solidFill>
                    <a:srgbClr val="222222"/>
                  </a:solidFill>
                  <a:latin typeface="Cambria Math" panose="02040503050406030204" pitchFamily="18" charset="0"/>
                </a:endParaRPr>
              </a:p>
              <a:p>
                <a:pPr marL="457200" lvl="1" indent="0" algn="ctr">
                  <a:buNone/>
                </a:pPr>
                <a14:m>
                  <m:oMathPara xmlns:m="http://schemas.openxmlformats.org/officeDocument/2006/math">
                    <m:oMathParaPr>
                      <m:jc m:val="centerGroup"/>
                    </m:oMathParaPr>
                    <m:oMath xmlns:m="http://schemas.openxmlformats.org/officeDocument/2006/math">
                      <m:r>
                        <a:rPr lang="en-US" b="0" i="1" smtClean="0">
                          <a:solidFill>
                            <a:srgbClr val="222222"/>
                          </a:solidFill>
                          <a:latin typeface="Cambria Math" panose="02040503050406030204" pitchFamily="18" charset="0"/>
                        </a:rPr>
                        <m:t>𝑃</m:t>
                      </m:r>
                      <m:d>
                        <m:dPr>
                          <m:ctrlPr>
                            <a:rPr lang="en-US" b="0" i="1" smtClean="0">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𝑌</m:t>
                          </m:r>
                          <m:r>
                            <a:rPr lang="en-US" b="0" i="1" smtClean="0">
                              <a:solidFill>
                                <a:srgbClr val="222222"/>
                              </a:solidFill>
                              <a:latin typeface="Cambria Math" panose="02040503050406030204" pitchFamily="18" charset="0"/>
                            </a:rPr>
                            <m:t> | </m:t>
                          </m:r>
                          <m:r>
                            <a:rPr lang="en-US" b="0" i="1" smtClean="0">
                              <a:solidFill>
                                <a:srgbClr val="222222"/>
                              </a:solidFill>
                              <a:latin typeface="Cambria Math" panose="02040503050406030204" pitchFamily="18" charset="0"/>
                            </a:rPr>
                            <m:t>𝑋</m:t>
                          </m:r>
                        </m:e>
                      </m:d>
                      <m:r>
                        <a:rPr lang="en-US" b="0" i="1" smtClean="0">
                          <a:solidFill>
                            <a:srgbClr val="222222"/>
                          </a:solidFill>
                          <a:latin typeface="Cambria Math" panose="02040503050406030204" pitchFamily="18" charset="0"/>
                        </a:rPr>
                        <m:t>= </m:t>
                      </m:r>
                      <m:f>
                        <m:fPr>
                          <m:ctrlPr>
                            <a:rPr lang="en-US" b="0" i="1" smtClean="0">
                              <a:solidFill>
                                <a:srgbClr val="222222"/>
                              </a:solidFill>
                              <a:latin typeface="Cambria Math" panose="02040503050406030204" pitchFamily="18" charset="0"/>
                            </a:rPr>
                          </m:ctrlPr>
                        </m:fPr>
                        <m:num>
                          <m:r>
                            <a:rPr lang="en-US" b="0" i="1" smtClean="0">
                              <a:solidFill>
                                <a:srgbClr val="222222"/>
                              </a:solidFill>
                              <a:latin typeface="Cambria Math" panose="02040503050406030204" pitchFamily="18" charset="0"/>
                            </a:rPr>
                            <m:t>1</m:t>
                          </m:r>
                        </m:num>
                        <m:den>
                          <m:r>
                            <a:rPr lang="en-US" b="0" i="1" smtClean="0">
                              <a:solidFill>
                                <a:srgbClr val="222222"/>
                              </a:solidFill>
                              <a:latin typeface="Cambria Math" panose="02040503050406030204" pitchFamily="18" charset="0"/>
                            </a:rPr>
                            <m:t>𝑍</m:t>
                          </m:r>
                          <m:r>
                            <a:rPr lang="en-US" b="0" i="1" smtClean="0">
                              <a:solidFill>
                                <a:srgbClr val="222222"/>
                              </a:solidFill>
                              <a:latin typeface="Cambria Math" panose="02040503050406030204" pitchFamily="18" charset="0"/>
                            </a:rPr>
                            <m:t>(</m:t>
                          </m:r>
                          <m:r>
                            <a:rPr lang="en-US" b="0" i="1" smtClean="0">
                              <a:solidFill>
                                <a:srgbClr val="222222"/>
                              </a:solidFill>
                              <a:latin typeface="Cambria Math" panose="02040503050406030204" pitchFamily="18" charset="0"/>
                            </a:rPr>
                            <m:t>𝑋</m:t>
                          </m:r>
                          <m:r>
                            <a:rPr lang="en-US" b="0" i="1" smtClean="0">
                              <a:solidFill>
                                <a:srgbClr val="222222"/>
                              </a:solidFill>
                              <a:latin typeface="Cambria Math" panose="02040503050406030204" pitchFamily="18" charset="0"/>
                            </a:rPr>
                            <m:t>)</m:t>
                          </m:r>
                        </m:den>
                      </m:f>
                      <m:r>
                        <a:rPr lang="en-US" b="0" i="1" smtClean="0">
                          <a:solidFill>
                            <a:srgbClr val="222222"/>
                          </a:solidFill>
                          <a:latin typeface="Cambria Math" panose="02040503050406030204" pitchFamily="18" charset="0"/>
                        </a:rPr>
                        <m:t> ∗ </m:t>
                      </m:r>
                      <m:nary>
                        <m:naryPr>
                          <m:chr m:val="∏"/>
                          <m:supHide m:val="on"/>
                          <m:ctrlPr>
                            <a:rPr lang="en-US" b="0" i="1" smtClean="0">
                              <a:solidFill>
                                <a:srgbClr val="222222"/>
                              </a:solidFill>
                              <a:latin typeface="Cambria Math" panose="02040503050406030204" pitchFamily="18" charset="0"/>
                            </a:rPr>
                          </m:ctrlPr>
                        </m:naryPr>
                        <m:sub>
                          <m:r>
                            <m:rPr>
                              <m:brk m:alnAt="7"/>
                            </m:rPr>
                            <a:rPr lang="en-US" b="0" i="1" smtClean="0">
                              <a:solidFill>
                                <a:srgbClr val="222222"/>
                              </a:solidFill>
                              <a:latin typeface="Cambria Math" panose="02040503050406030204" pitchFamily="18" charset="0"/>
                            </a:rPr>
                            <m:t>𝑐</m:t>
                          </m:r>
                          <m:r>
                            <a:rPr lang="en-US" b="0" i="1" smtClean="0">
                              <a:solidFill>
                                <a:srgbClr val="222222"/>
                              </a:solidFill>
                              <a:latin typeface="Cambria Math" panose="02040503050406030204" pitchFamily="18" charset="0"/>
                            </a:rPr>
                            <m:t> </m:t>
                          </m:r>
                          <m:r>
                            <m:rPr>
                              <m:nor/>
                            </m:rPr>
                            <a:rPr lang="en-US" i="1" dirty="0">
                              <a:solidFill>
                                <a:srgbClr val="222222"/>
                              </a:solidFill>
                              <a:latin typeface="Calibri (Body)"/>
                            </a:rPr>
                            <m:t>∈</m:t>
                          </m:r>
                          <m:r>
                            <m:rPr>
                              <m:nor/>
                            </m:rPr>
                            <a:rPr lang="en-US" b="0" i="1" dirty="0" smtClean="0">
                              <a:solidFill>
                                <a:srgbClr val="222222"/>
                              </a:solidFill>
                              <a:latin typeface="Calibri (Body)"/>
                            </a:rPr>
                            <m:t> </m:t>
                          </m:r>
                          <m:r>
                            <m:rPr>
                              <m:brk m:alnAt="7"/>
                            </m:rPr>
                            <a:rPr lang="en-US" b="1" i="1" smtClean="0">
                              <a:solidFill>
                                <a:srgbClr val="222222"/>
                              </a:solidFill>
                              <a:latin typeface="Cambria Math" panose="02040503050406030204" pitchFamily="18" charset="0"/>
                            </a:rPr>
                            <m:t>𝑪</m:t>
                          </m:r>
                        </m:sub>
                        <m:sup/>
                        <m:e>
                          <m:r>
                            <m:rPr>
                              <m:sty m:val="p"/>
                            </m:rPr>
                            <a:rPr lang="el-GR" b="0" i="1" smtClean="0">
                              <a:solidFill>
                                <a:srgbClr val="222222"/>
                              </a:solidFill>
                              <a:latin typeface="Cambria Math" panose="02040503050406030204" pitchFamily="18" charset="0"/>
                            </a:rPr>
                            <m:t>φ</m:t>
                          </m:r>
                          <m:r>
                            <a:rPr lang="en-US" b="0" i="1" smtClean="0">
                              <a:solidFill>
                                <a:srgbClr val="222222"/>
                              </a:solidFill>
                              <a:latin typeface="Cambria Math" panose="02040503050406030204" pitchFamily="18" charset="0"/>
                            </a:rPr>
                            <m:t>(</m:t>
                          </m:r>
                          <m:r>
                            <a:rPr lang="en-US" b="0" i="1" smtClean="0">
                              <a:solidFill>
                                <a:srgbClr val="222222"/>
                              </a:solidFill>
                              <a:latin typeface="Cambria Math" panose="02040503050406030204" pitchFamily="18" charset="0"/>
                            </a:rPr>
                            <m:t>𝑋𝑐</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𝑌𝑐</m:t>
                          </m:r>
                          <m:r>
                            <a:rPr lang="en-US" b="0" i="1" smtClean="0">
                              <a:solidFill>
                                <a:srgbClr val="222222"/>
                              </a:solidFill>
                              <a:latin typeface="Cambria Math" panose="02040503050406030204" pitchFamily="18" charset="0"/>
                            </a:rPr>
                            <m:t>)</m:t>
                          </m:r>
                        </m:e>
                      </m:nary>
                    </m:oMath>
                  </m:oMathPara>
                </a14:m>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with partition function:</a:t>
                </a:r>
              </a:p>
              <a:p>
                <a:pPr marL="457200" lvl="1" indent="0" algn="ctr">
                  <a:buNone/>
                </a:pPr>
                <a:endParaRPr lang="en-US" b="0" i="1" dirty="0">
                  <a:solidFill>
                    <a:srgbClr val="222222"/>
                  </a:solidFill>
                  <a:latin typeface="Cambria Math" panose="02040503050406030204" pitchFamily="18" charset="0"/>
                </a:endParaRPr>
              </a:p>
              <a:p>
                <a:pPr marL="457200" lvl="1" indent="0" algn="ctr">
                  <a:buNone/>
                </a:pPr>
                <a14:m>
                  <m:oMathPara xmlns:m="http://schemas.openxmlformats.org/officeDocument/2006/math">
                    <m:oMathParaPr>
                      <m:jc m:val="centerGroup"/>
                    </m:oMathParaPr>
                    <m:oMath xmlns:m="http://schemas.openxmlformats.org/officeDocument/2006/math">
                      <m:r>
                        <a:rPr lang="en-US" b="0" i="1" smtClean="0">
                          <a:solidFill>
                            <a:srgbClr val="222222"/>
                          </a:solidFill>
                          <a:latin typeface="Cambria Math" panose="02040503050406030204" pitchFamily="18" charset="0"/>
                        </a:rPr>
                        <m:t>𝑍</m:t>
                      </m:r>
                      <m:r>
                        <a:rPr lang="en-US" b="0" i="1" smtClean="0">
                          <a:solidFill>
                            <a:srgbClr val="222222"/>
                          </a:solidFill>
                          <a:latin typeface="Cambria Math" panose="02040503050406030204" pitchFamily="18" charset="0"/>
                        </a:rPr>
                        <m:t>(</m:t>
                      </m:r>
                      <m:r>
                        <a:rPr lang="en-US" b="0" i="1" smtClean="0">
                          <a:solidFill>
                            <a:srgbClr val="222222"/>
                          </a:solidFill>
                          <a:latin typeface="Cambria Math" panose="02040503050406030204" pitchFamily="18" charset="0"/>
                        </a:rPr>
                        <m:t>𝑋</m:t>
                      </m:r>
                      <m:r>
                        <a:rPr lang="en-US" b="0" i="1" smtClean="0">
                          <a:solidFill>
                            <a:srgbClr val="222222"/>
                          </a:solidFill>
                          <a:latin typeface="Cambria Math" panose="02040503050406030204" pitchFamily="18" charset="0"/>
                        </a:rPr>
                        <m:t>)= </m:t>
                      </m:r>
                      <m:nary>
                        <m:naryPr>
                          <m:chr m:val="∑"/>
                          <m:supHide m:val="on"/>
                          <m:ctrlPr>
                            <a:rPr lang="en-US" b="0" i="1" smtClean="0">
                              <a:solidFill>
                                <a:srgbClr val="222222"/>
                              </a:solidFill>
                              <a:latin typeface="Cambria Math" panose="02040503050406030204" pitchFamily="18" charset="0"/>
                            </a:rPr>
                          </m:ctrlPr>
                        </m:naryPr>
                        <m:sub>
                          <m:r>
                            <a:rPr lang="en-US" b="0" i="1" smtClean="0">
                              <a:solidFill>
                                <a:srgbClr val="222222"/>
                              </a:solidFill>
                              <a:latin typeface="Cambria Math" panose="02040503050406030204" pitchFamily="18" charset="0"/>
                            </a:rPr>
                            <m:t>𝑦</m:t>
                          </m:r>
                          <m:r>
                            <a:rPr lang="en-US" i="1">
                              <a:solidFill>
                                <a:srgbClr val="222222"/>
                              </a:solidFill>
                              <a:latin typeface="Cambria Math" panose="02040503050406030204" pitchFamily="18" charset="0"/>
                            </a:rPr>
                            <m:t> </m:t>
                          </m:r>
                          <m:r>
                            <m:rPr>
                              <m:nor/>
                            </m:rPr>
                            <a:rPr lang="en-US" i="1" dirty="0">
                              <a:solidFill>
                                <a:srgbClr val="222222"/>
                              </a:solidFill>
                              <a:latin typeface="Calibri (Body)"/>
                            </a:rPr>
                            <m:t>∈ </m:t>
                          </m:r>
                          <m:r>
                            <a:rPr lang="en-US" b="1" i="1" smtClean="0">
                              <a:solidFill>
                                <a:srgbClr val="222222"/>
                              </a:solidFill>
                              <a:latin typeface="Cambria Math" panose="02040503050406030204" pitchFamily="18" charset="0"/>
                            </a:rPr>
                            <m:t>𝒀</m:t>
                          </m:r>
                        </m:sub>
                        <m:sup/>
                        <m:e>
                          <m:nary>
                            <m:naryPr>
                              <m:chr m:val="∏"/>
                              <m:supHide m:val="on"/>
                              <m:ctrlPr>
                                <a:rPr lang="en-US" b="0" i="1" smtClean="0">
                                  <a:solidFill>
                                    <a:srgbClr val="222222"/>
                                  </a:solidFill>
                                  <a:latin typeface="Cambria Math" panose="02040503050406030204" pitchFamily="18" charset="0"/>
                                </a:rPr>
                              </m:ctrlPr>
                            </m:naryPr>
                            <m:sub>
                              <m:r>
                                <m:rPr>
                                  <m:brk m:alnAt="7"/>
                                </m:rPr>
                                <a:rPr lang="en-US" i="1">
                                  <a:solidFill>
                                    <a:srgbClr val="222222"/>
                                  </a:solidFill>
                                  <a:latin typeface="Cambria Math" panose="02040503050406030204" pitchFamily="18" charset="0"/>
                                </a:rPr>
                                <m:t>𝑐</m:t>
                              </m:r>
                              <m:r>
                                <a:rPr lang="en-US" i="1">
                                  <a:solidFill>
                                    <a:srgbClr val="222222"/>
                                  </a:solidFill>
                                  <a:latin typeface="Cambria Math" panose="02040503050406030204" pitchFamily="18" charset="0"/>
                                </a:rPr>
                                <m:t> </m:t>
                              </m:r>
                              <m:r>
                                <m:rPr>
                                  <m:nor/>
                                </m:rPr>
                                <a:rPr lang="en-US" i="1" dirty="0">
                                  <a:solidFill>
                                    <a:srgbClr val="222222"/>
                                  </a:solidFill>
                                  <a:latin typeface="Calibri (Body)"/>
                                </a:rPr>
                                <m:t>∈ </m:t>
                              </m:r>
                              <m:r>
                                <m:rPr>
                                  <m:brk m:alnAt="7"/>
                                </m:rPr>
                                <a:rPr lang="en-US" b="1" i="1">
                                  <a:solidFill>
                                    <a:srgbClr val="222222"/>
                                  </a:solidFill>
                                  <a:latin typeface="Cambria Math" panose="02040503050406030204" pitchFamily="18" charset="0"/>
                                </a:rPr>
                                <m:t>𝑪</m:t>
                              </m:r>
                            </m:sub>
                            <m:sup/>
                            <m:e>
                              <m:r>
                                <m:rPr>
                                  <m:sty m:val="p"/>
                                </m:rPr>
                                <a:rPr lang="el-GR" i="1">
                                  <a:solidFill>
                                    <a:srgbClr val="222222"/>
                                  </a:solidFill>
                                  <a:latin typeface="Cambria Math" panose="02040503050406030204" pitchFamily="18" charset="0"/>
                                </a:rPr>
                                <m:t>φ</m:t>
                              </m:r>
                              <m:r>
                                <a:rPr lang="en-US" i="1">
                                  <a:solidFill>
                                    <a:srgbClr val="222222"/>
                                  </a:solidFill>
                                  <a:latin typeface="Cambria Math" panose="02040503050406030204" pitchFamily="18" charset="0"/>
                                </a:rPr>
                                <m:t>(</m:t>
                              </m:r>
                              <m:r>
                                <a:rPr lang="en-US" b="0" i="1" smtClean="0">
                                  <a:solidFill>
                                    <a:srgbClr val="222222"/>
                                  </a:solidFill>
                                  <a:latin typeface="Cambria Math" panose="02040503050406030204" pitchFamily="18" charset="0"/>
                                </a:rPr>
                                <m:t>𝑋</m:t>
                              </m:r>
                              <m:r>
                                <a:rPr lang="en-US" i="1">
                                  <a:solidFill>
                                    <a:srgbClr val="222222"/>
                                  </a:solidFill>
                                  <a:latin typeface="Cambria Math" panose="02040503050406030204" pitchFamily="18" charset="0"/>
                                </a:rPr>
                                <m:t>𝑐</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𝑋𝑐</m:t>
                              </m:r>
                              <m:r>
                                <a:rPr lang="en-US" i="1">
                                  <a:solidFill>
                                    <a:srgbClr val="222222"/>
                                  </a:solidFill>
                                  <a:latin typeface="Cambria Math" panose="02040503050406030204" pitchFamily="18" charset="0"/>
                                </a:rPr>
                                <m:t>)</m:t>
                              </m:r>
                            </m:e>
                          </m:nary>
                        </m:e>
                      </m:nary>
                    </m:oMath>
                  </m:oMathPara>
                </a14:m>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In most practical applications, we assume that the potential functions </a:t>
                </a:r>
                <a14:m>
                  <m:oMath xmlns:m="http://schemas.openxmlformats.org/officeDocument/2006/math">
                    <m:r>
                      <m:rPr>
                        <m:sty m:val="p"/>
                      </m:rPr>
                      <a:rPr lang="el-GR" i="1" smtClean="0">
                        <a:solidFill>
                          <a:srgbClr val="222222"/>
                        </a:solidFill>
                        <a:latin typeface="Cambria Math" panose="02040503050406030204" pitchFamily="18" charset="0"/>
                      </a:rPr>
                      <m:t>φ</m:t>
                    </m:r>
                    <m:r>
                      <a:rPr lang="en-US" i="1">
                        <a:solidFill>
                          <a:srgbClr val="222222"/>
                        </a:solidFill>
                        <a:latin typeface="Cambria Math" panose="02040503050406030204" pitchFamily="18" charset="0"/>
                      </a:rPr>
                      <m:t>(</m:t>
                    </m:r>
                    <m:r>
                      <a:rPr lang="en-US" b="0" i="1" smtClean="0">
                        <a:solidFill>
                          <a:srgbClr val="222222"/>
                        </a:solidFill>
                        <a:latin typeface="Cambria Math" panose="02040503050406030204" pitchFamily="18" charset="0"/>
                      </a:rPr>
                      <m:t>𝑋</m:t>
                    </m:r>
                    <m:r>
                      <a:rPr lang="en-US" i="1">
                        <a:solidFill>
                          <a:srgbClr val="222222"/>
                        </a:solidFill>
                        <a:latin typeface="Cambria Math" panose="02040503050406030204" pitchFamily="18" charset="0"/>
                      </a:rPr>
                      <m:t>𝑐</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𝑌𝑐</m:t>
                    </m:r>
                    <m:r>
                      <a:rPr lang="en-US" i="1">
                        <a:solidFill>
                          <a:srgbClr val="222222"/>
                        </a:solidFill>
                        <a:latin typeface="Cambria Math" panose="02040503050406030204" pitchFamily="18" charset="0"/>
                      </a:rPr>
                      <m:t>) </m:t>
                    </m:r>
                  </m:oMath>
                </a14:m>
                <a:r>
                  <a:rPr lang="en-US" dirty="0">
                    <a:solidFill>
                      <a:srgbClr val="222222"/>
                    </a:solidFill>
                    <a:latin typeface="Calibri (Body)"/>
                  </a:rPr>
                  <a:t>are of the form:</a:t>
                </a:r>
              </a:p>
              <a:p>
                <a:pPr marL="457200" lvl="1" indent="0" algn="ctr">
                  <a:buNone/>
                </a:pPr>
                <a:endParaRPr lang="en-US" dirty="0">
                  <a:solidFill>
                    <a:srgbClr val="222222"/>
                  </a:solidFill>
                  <a:latin typeface="Calibri (Body)"/>
                </a:endParaRPr>
              </a:p>
              <a:p>
                <a:pPr marL="457200" lvl="1" indent="0" algn="ctr">
                  <a:buNone/>
                </a:pPr>
                <a14:m>
                  <m:oMathPara xmlns:m="http://schemas.openxmlformats.org/officeDocument/2006/math">
                    <m:oMathParaPr>
                      <m:jc m:val="centerGroup"/>
                    </m:oMathParaPr>
                    <m:oMath xmlns:m="http://schemas.openxmlformats.org/officeDocument/2006/math">
                      <m:r>
                        <m:rPr>
                          <m:sty m:val="p"/>
                        </m:rPr>
                        <a:rPr lang="el-GR" b="0" i="1" smtClean="0">
                          <a:solidFill>
                            <a:srgbClr val="222222"/>
                          </a:solidFill>
                          <a:latin typeface="Cambria Math" panose="02040503050406030204" pitchFamily="18" charset="0"/>
                        </a:rPr>
                        <m:t>φ</m:t>
                      </m:r>
                      <m:d>
                        <m:dPr>
                          <m:ctrlPr>
                            <a:rPr lang="en-US" b="0" i="1" smtClean="0">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𝑋𝑐</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𝑌𝑐</m:t>
                          </m:r>
                        </m:e>
                      </m:d>
                      <m:r>
                        <a:rPr lang="en-US" b="0" i="1" smtClean="0">
                          <a:solidFill>
                            <a:srgbClr val="222222"/>
                          </a:solidFill>
                          <a:latin typeface="Cambria Math" panose="02040503050406030204" pitchFamily="18" charset="0"/>
                        </a:rPr>
                        <m:t>=</m:t>
                      </m:r>
                      <m:func>
                        <m:funcPr>
                          <m:ctrlPr>
                            <a:rPr lang="en-US" b="0" i="1" smtClean="0">
                              <a:solidFill>
                                <a:srgbClr val="222222"/>
                              </a:solidFill>
                              <a:latin typeface="Cambria Math" panose="02040503050406030204" pitchFamily="18" charset="0"/>
                            </a:rPr>
                          </m:ctrlPr>
                        </m:funcPr>
                        <m:fName>
                          <m:r>
                            <m:rPr>
                              <m:sty m:val="p"/>
                            </m:rPr>
                            <a:rPr lang="en-US" b="0" i="0" smtClean="0">
                              <a:solidFill>
                                <a:srgbClr val="222222"/>
                              </a:solidFill>
                              <a:latin typeface="Cambria Math" panose="02040503050406030204" pitchFamily="18" charset="0"/>
                            </a:rPr>
                            <m:t>exp</m:t>
                          </m:r>
                        </m:fName>
                        <m:e>
                          <m:d>
                            <m:dPr>
                              <m:begChr m:val="{"/>
                              <m:endChr m:val="}"/>
                              <m:ctrlPr>
                                <a:rPr lang="en-US" b="0" i="1" smtClean="0">
                                  <a:solidFill>
                                    <a:srgbClr val="222222"/>
                                  </a:solidFill>
                                  <a:latin typeface="Cambria Math" panose="02040503050406030204" pitchFamily="18" charset="0"/>
                                </a:rPr>
                              </m:ctrlPr>
                            </m:dPr>
                            <m:e>
                              <m:sSubSup>
                                <m:sSubSupPr>
                                  <m:ctrlPr>
                                    <a:rPr lang="en-US" b="0" i="1" smtClean="0">
                                      <a:solidFill>
                                        <a:srgbClr val="222222"/>
                                      </a:solidFill>
                                      <a:latin typeface="Cambria Math" panose="02040503050406030204" pitchFamily="18" charset="0"/>
                                    </a:rPr>
                                  </m:ctrlPr>
                                </m:sSubSupPr>
                                <m:e>
                                  <m:r>
                                    <a:rPr lang="en-US" b="0" i="1" smtClean="0">
                                      <a:solidFill>
                                        <a:srgbClr val="222222"/>
                                      </a:solidFill>
                                      <a:latin typeface="Cambria Math" panose="02040503050406030204" pitchFamily="18" charset="0"/>
                                    </a:rPr>
                                    <m:t>𝑤</m:t>
                                  </m:r>
                                </m:e>
                                <m:sub>
                                  <m:r>
                                    <a:rPr lang="en-US" b="0" i="1" smtClean="0">
                                      <a:solidFill>
                                        <a:srgbClr val="222222"/>
                                      </a:solidFill>
                                      <a:latin typeface="Cambria Math" panose="02040503050406030204" pitchFamily="18" charset="0"/>
                                    </a:rPr>
                                    <m:t>𝑐</m:t>
                                  </m:r>
                                </m:sub>
                                <m:sup>
                                  <m:r>
                                    <a:rPr lang="en-US" b="0" i="1" smtClean="0">
                                      <a:solidFill>
                                        <a:srgbClr val="222222"/>
                                      </a:solidFill>
                                      <a:latin typeface="Cambria Math" panose="02040503050406030204" pitchFamily="18" charset="0"/>
                                    </a:rPr>
                                    <m:t>𝑇</m:t>
                                  </m:r>
                                  <m:r>
                                    <a:rPr lang="en-US" b="0" i="1" smtClean="0">
                                      <a:solidFill>
                                        <a:srgbClr val="222222"/>
                                      </a:solidFill>
                                      <a:latin typeface="Cambria Math" panose="02040503050406030204" pitchFamily="18" charset="0"/>
                                    </a:rPr>
                                    <m:t> </m:t>
                                  </m:r>
                                </m:sup>
                              </m:sSubSup>
                              <m:r>
                                <a:rPr lang="en-US" i="1">
                                  <a:solidFill>
                                    <a:srgbClr val="222222"/>
                                  </a:solidFill>
                                  <a:latin typeface="Cambria Math" panose="02040503050406030204" pitchFamily="18" charset="0"/>
                                </a:rPr>
                                <m:t>∗</m:t>
                              </m:r>
                              <m:r>
                                <a:rPr lang="en-US" i="1">
                                  <a:solidFill>
                                    <a:srgbClr val="222222"/>
                                  </a:solidFill>
                                  <a:latin typeface="Cambria Math" panose="02040503050406030204" pitchFamily="18" charset="0"/>
                                </a:rPr>
                                <m:t>𝑓</m:t>
                              </m:r>
                              <m:d>
                                <m:dPr>
                                  <m:ctrlPr>
                                    <a:rPr lang="en-US" i="1">
                                      <a:solidFill>
                                        <a:srgbClr val="222222"/>
                                      </a:solidFill>
                                      <a:latin typeface="Cambria Math" panose="02040503050406030204" pitchFamily="18" charset="0"/>
                                    </a:rPr>
                                  </m:ctrlPr>
                                </m:dPr>
                                <m:e>
                                  <m:r>
                                    <a:rPr lang="en-US" b="0" i="1" smtClean="0">
                                      <a:solidFill>
                                        <a:srgbClr val="222222"/>
                                      </a:solidFill>
                                      <a:latin typeface="Cambria Math" panose="02040503050406030204" pitchFamily="18" charset="0"/>
                                    </a:rPr>
                                    <m:t>𝑋𝑐</m:t>
                                  </m:r>
                                  <m:r>
                                    <a:rPr lang="en-US" i="1">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𝑌</m:t>
                                  </m:r>
                                  <m:r>
                                    <a:rPr lang="en-US" i="1">
                                      <a:solidFill>
                                        <a:srgbClr val="222222"/>
                                      </a:solidFill>
                                      <a:latin typeface="Cambria Math" panose="02040503050406030204" pitchFamily="18" charset="0"/>
                                    </a:rPr>
                                    <m:t>𝑐</m:t>
                                  </m:r>
                                </m:e>
                              </m:d>
                            </m:e>
                          </m:d>
                        </m:e>
                      </m:func>
                    </m:oMath>
                  </m:oMathPara>
                </a14:m>
                <a:endParaRPr lang="en-US" b="0"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Such distributions are common in supervised learning settings in which we are given X and want to predict Y. This setting is also known as </a:t>
                </a:r>
                <a:r>
                  <a:rPr lang="en-US" u="sng" dirty="0">
                    <a:solidFill>
                      <a:srgbClr val="222222"/>
                    </a:solidFill>
                    <a:latin typeface="Calibri (Body)"/>
                  </a:rPr>
                  <a:t>structured prediction</a:t>
                </a:r>
                <a:r>
                  <a:rPr lang="en-US" dirty="0">
                    <a:solidFill>
                      <a:srgbClr val="222222"/>
                    </a:solidFill>
                    <a:latin typeface="Calibri (Body)"/>
                  </a:rPr>
                  <a:t>.</a:t>
                </a:r>
              </a:p>
            </p:txBody>
          </p:sp>
        </mc:Choice>
        <mc:Fallback xmlns="">
          <p:sp>
            <p:nvSpPr>
              <p:cNvPr id="3" name="Content Placeholder 2">
                <a:extLst>
                  <a:ext uri="{FF2B5EF4-FFF2-40B4-BE49-F238E27FC236}">
                    <a16:creationId xmlns:a16="http://schemas.microsoft.com/office/drawing/2014/main" id="{114CE4DC-56CF-4203-A911-8FAD17A522CF}"/>
                  </a:ext>
                </a:extLst>
              </p:cNvPr>
              <p:cNvSpPr>
                <a:spLocks noGrp="1" noRot="1" noChangeAspect="1" noMove="1" noResize="1" noEditPoints="1" noAdjustHandles="1" noChangeArrowheads="1" noChangeShapeType="1" noTextEdit="1"/>
              </p:cNvSpPr>
              <p:nvPr>
                <p:ph idx="1"/>
              </p:nvPr>
            </p:nvSpPr>
            <p:spPr>
              <a:xfrm>
                <a:off x="838200" y="1742742"/>
                <a:ext cx="10761324" cy="4991545"/>
              </a:xfrm>
              <a:blipFill>
                <a:blip r:embed="rId2"/>
                <a:stretch>
                  <a:fillRect t="-2564" b="-122"/>
                </a:stretch>
              </a:blipFill>
            </p:spPr>
            <p:txBody>
              <a:bodyPr/>
              <a:lstStyle/>
              <a:p>
                <a:r>
                  <a:rPr lang="en-US">
                    <a:noFill/>
                  </a:rPr>
                  <a:t> </a:t>
                </a:r>
              </a:p>
            </p:txBody>
          </p:sp>
        </mc:Fallback>
      </mc:AlternateContent>
    </p:spTree>
    <p:extLst>
      <p:ext uri="{BB962C8B-B14F-4D97-AF65-F5344CB8AC3E}">
        <p14:creationId xmlns:p14="http://schemas.microsoft.com/office/powerpoint/2010/main" val="1286099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Factor Graphs</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656678"/>
            <a:ext cx="10761324" cy="5115258"/>
          </a:xfrm>
        </p:spPr>
        <p:txBody>
          <a:bodyPr>
            <a:normAutofit fontScale="92500" lnSpcReduction="20000"/>
          </a:bodyPr>
          <a:lstStyle/>
          <a:p>
            <a:pPr marL="457200" lvl="1" indent="0" algn="ctr">
              <a:buNone/>
            </a:pPr>
            <a:r>
              <a:rPr lang="en-US" dirty="0">
                <a:solidFill>
                  <a:srgbClr val="222222"/>
                </a:solidFill>
                <a:latin typeface="Calibri (Body)"/>
              </a:rPr>
              <a:t>A factor graph is a bipartite graph where one group is the variables in the distribution, and the other group is the potential functions (factors) defined on these variables. Edges are between factors and variables that those factors depend on.</a:t>
            </a: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The (unnormalized) probability distribution is equal to the multiple of all the factors in the factor graph:</a:t>
            </a: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P(X</a:t>
            </a:r>
            <a:r>
              <a:rPr lang="en-US" baseline="-25000" dirty="0">
                <a:solidFill>
                  <a:srgbClr val="222222"/>
                </a:solidFill>
                <a:latin typeface="Calibri (Body)"/>
              </a:rPr>
              <a:t>1</a:t>
            </a:r>
            <a:r>
              <a:rPr lang="en-US" dirty="0">
                <a:solidFill>
                  <a:srgbClr val="222222"/>
                </a:solidFill>
                <a:latin typeface="Calibri (Body)"/>
              </a:rPr>
              <a:t>, X</a:t>
            </a:r>
            <a:r>
              <a:rPr lang="en-US" baseline="-25000" dirty="0">
                <a:solidFill>
                  <a:srgbClr val="222222"/>
                </a:solidFill>
                <a:latin typeface="Calibri (Body)"/>
              </a:rPr>
              <a:t>2</a:t>
            </a:r>
            <a:r>
              <a:rPr lang="en-US" dirty="0">
                <a:solidFill>
                  <a:srgbClr val="222222"/>
                </a:solidFill>
                <a:latin typeface="Calibri (Body)"/>
              </a:rPr>
              <a:t>, X</a:t>
            </a:r>
            <a:r>
              <a:rPr lang="en-US" baseline="-25000" dirty="0">
                <a:solidFill>
                  <a:srgbClr val="222222"/>
                </a:solidFill>
                <a:latin typeface="Calibri (Body)"/>
              </a:rPr>
              <a:t>3</a:t>
            </a:r>
            <a:r>
              <a:rPr lang="en-US" dirty="0">
                <a:solidFill>
                  <a:srgbClr val="222222"/>
                </a:solidFill>
                <a:latin typeface="Calibri (Body)"/>
              </a:rPr>
              <a:t>) </a:t>
            </a:r>
            <a:r>
              <a:rPr lang="en-US" sz="3900" baseline="-10000" dirty="0">
                <a:solidFill>
                  <a:srgbClr val="222222"/>
                </a:solidFill>
                <a:latin typeface="Calibri (Body)"/>
              </a:rPr>
              <a:t>~</a:t>
            </a:r>
            <a:r>
              <a:rPr lang="en-US" dirty="0">
                <a:solidFill>
                  <a:srgbClr val="222222"/>
                </a:solidFill>
                <a:latin typeface="Calibri (Body)"/>
              </a:rPr>
              <a:t> f</a:t>
            </a:r>
            <a:r>
              <a:rPr lang="en-US" baseline="-25000" dirty="0">
                <a:solidFill>
                  <a:srgbClr val="222222"/>
                </a:solidFill>
                <a:latin typeface="Calibri (Body)"/>
              </a:rPr>
              <a:t>1</a:t>
            </a:r>
            <a:r>
              <a:rPr lang="en-US" dirty="0">
                <a:solidFill>
                  <a:srgbClr val="222222"/>
                </a:solidFill>
                <a:latin typeface="Calibri (Body)"/>
              </a:rPr>
              <a:t>(X</a:t>
            </a:r>
            <a:r>
              <a:rPr lang="en-US" baseline="-25000" dirty="0">
                <a:solidFill>
                  <a:srgbClr val="222222"/>
                </a:solidFill>
                <a:latin typeface="Calibri (Body)"/>
              </a:rPr>
              <a:t>1</a:t>
            </a:r>
            <a:r>
              <a:rPr lang="en-US" dirty="0">
                <a:solidFill>
                  <a:srgbClr val="222222"/>
                </a:solidFill>
                <a:latin typeface="Calibri (Body)"/>
              </a:rPr>
              <a:t>) * f</a:t>
            </a:r>
            <a:r>
              <a:rPr lang="en-US" baseline="-25000" dirty="0">
                <a:solidFill>
                  <a:srgbClr val="222222"/>
                </a:solidFill>
                <a:latin typeface="Calibri (Body)"/>
              </a:rPr>
              <a:t>2</a:t>
            </a:r>
            <a:r>
              <a:rPr lang="en-US" dirty="0">
                <a:solidFill>
                  <a:srgbClr val="222222"/>
                </a:solidFill>
                <a:latin typeface="Calibri (Body)"/>
              </a:rPr>
              <a:t>(X</a:t>
            </a:r>
            <a:r>
              <a:rPr lang="en-US" baseline="-25000" dirty="0">
                <a:solidFill>
                  <a:srgbClr val="222222"/>
                </a:solidFill>
                <a:latin typeface="Calibri (Body)"/>
              </a:rPr>
              <a:t>1</a:t>
            </a:r>
            <a:r>
              <a:rPr lang="en-US" dirty="0">
                <a:solidFill>
                  <a:srgbClr val="222222"/>
                </a:solidFill>
                <a:latin typeface="Calibri (Body)"/>
              </a:rPr>
              <a:t>, X</a:t>
            </a:r>
            <a:r>
              <a:rPr lang="en-US" baseline="-25000" dirty="0">
                <a:solidFill>
                  <a:srgbClr val="222222"/>
                </a:solidFill>
                <a:latin typeface="Calibri (Body)"/>
              </a:rPr>
              <a:t>2</a:t>
            </a:r>
            <a:r>
              <a:rPr lang="en-US" dirty="0">
                <a:solidFill>
                  <a:srgbClr val="222222"/>
                </a:solidFill>
                <a:latin typeface="Calibri (Body)"/>
              </a:rPr>
              <a:t>) * f</a:t>
            </a:r>
            <a:r>
              <a:rPr lang="en-US" baseline="-25000" dirty="0">
                <a:solidFill>
                  <a:srgbClr val="222222"/>
                </a:solidFill>
                <a:latin typeface="Calibri (Body)"/>
              </a:rPr>
              <a:t>3</a:t>
            </a:r>
            <a:r>
              <a:rPr lang="en-US" dirty="0">
                <a:solidFill>
                  <a:srgbClr val="222222"/>
                </a:solidFill>
                <a:latin typeface="Calibri (Body)"/>
              </a:rPr>
              <a:t>(X</a:t>
            </a:r>
            <a:r>
              <a:rPr lang="en-US" baseline="-25000" dirty="0">
                <a:solidFill>
                  <a:srgbClr val="222222"/>
                </a:solidFill>
                <a:latin typeface="Calibri (Body)"/>
              </a:rPr>
              <a:t>1</a:t>
            </a:r>
            <a:r>
              <a:rPr lang="en-US" dirty="0">
                <a:solidFill>
                  <a:srgbClr val="222222"/>
                </a:solidFill>
                <a:latin typeface="Calibri (Body)"/>
              </a:rPr>
              <a:t>, X</a:t>
            </a:r>
            <a:r>
              <a:rPr lang="en-US" baseline="-25000" dirty="0">
                <a:solidFill>
                  <a:srgbClr val="222222"/>
                </a:solidFill>
                <a:latin typeface="Calibri (Body)"/>
              </a:rPr>
              <a:t>2</a:t>
            </a:r>
            <a:r>
              <a:rPr lang="en-US" dirty="0">
                <a:solidFill>
                  <a:srgbClr val="222222"/>
                </a:solidFill>
                <a:latin typeface="Calibri (Body)"/>
              </a:rPr>
              <a:t>) * f</a:t>
            </a:r>
            <a:r>
              <a:rPr lang="en-US" baseline="-25000" dirty="0">
                <a:solidFill>
                  <a:srgbClr val="222222"/>
                </a:solidFill>
                <a:latin typeface="Calibri (Body)"/>
              </a:rPr>
              <a:t>4</a:t>
            </a:r>
            <a:r>
              <a:rPr lang="en-US" dirty="0">
                <a:solidFill>
                  <a:srgbClr val="222222"/>
                </a:solidFill>
                <a:latin typeface="Calibri (Body)"/>
              </a:rPr>
              <a:t>(X</a:t>
            </a:r>
            <a:r>
              <a:rPr lang="en-US" baseline="-25000" dirty="0">
                <a:solidFill>
                  <a:srgbClr val="222222"/>
                </a:solidFill>
                <a:latin typeface="Calibri (Body)"/>
              </a:rPr>
              <a:t>3</a:t>
            </a:r>
            <a:r>
              <a:rPr lang="en-US" dirty="0">
                <a:solidFill>
                  <a:srgbClr val="222222"/>
                </a:solidFill>
                <a:latin typeface="Calibri (Body)"/>
              </a:rPr>
              <a:t>)</a:t>
            </a:r>
          </a:p>
        </p:txBody>
      </p:sp>
      <p:pic>
        <p:nvPicPr>
          <p:cNvPr id="2050" name="Picture 2" descr="Example of a factor graph with three variables and four factors.">
            <a:extLst>
              <a:ext uri="{FF2B5EF4-FFF2-40B4-BE49-F238E27FC236}">
                <a16:creationId xmlns:a16="http://schemas.microsoft.com/office/drawing/2014/main" id="{4ECA1408-584D-458F-9D3F-6CF57F15D4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276" y="2696238"/>
            <a:ext cx="4197053" cy="2658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614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Latent Variable Models</a:t>
            </a:r>
            <a:r>
              <a:rPr lang="en-US" sz="3600" baseline="30000" dirty="0"/>
              <a:t>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742742"/>
                <a:ext cx="10761324" cy="4991545"/>
              </a:xfrm>
            </p:spPr>
            <p:txBody>
              <a:bodyPr>
                <a:normAutofit/>
              </a:bodyPr>
              <a:lstStyle/>
              <a:p>
                <a:pPr marL="457200" lvl="1" indent="0" algn="ctr">
                  <a:buNone/>
                </a:pPr>
                <a:r>
                  <a:rPr lang="en-US" b="0" dirty="0">
                    <a:solidFill>
                      <a:srgbClr val="222222"/>
                    </a:solidFill>
                    <a:effectLst/>
                    <a:latin typeface="Calibri (Body)"/>
                  </a:rPr>
                  <a:t>A Latent Variable Model is a probability distribution over two sets of variables:</a:t>
                </a:r>
              </a:p>
              <a:p>
                <a:pPr marL="457200" lvl="1" indent="0" algn="ctr">
                  <a:buNone/>
                </a:pPr>
                <a:endParaRPr lang="en-US" b="0" i="1" dirty="0">
                  <a:solidFill>
                    <a:srgbClr val="222222"/>
                  </a:solidFill>
                  <a:latin typeface="Cambria Math" panose="02040503050406030204" pitchFamily="18" charset="0"/>
                </a:endParaRPr>
              </a:p>
              <a:p>
                <a:pPr marL="457200" lvl="1" indent="0" algn="ctr">
                  <a:buNone/>
                </a:pPr>
                <a14:m>
                  <m:oMathPara xmlns:m="http://schemas.openxmlformats.org/officeDocument/2006/math">
                    <m:oMathParaPr>
                      <m:jc m:val="centerGroup"/>
                    </m:oMathParaPr>
                    <m:oMath xmlns:m="http://schemas.openxmlformats.org/officeDocument/2006/math">
                      <m:r>
                        <a:rPr lang="en-US" b="0" i="1" smtClean="0">
                          <a:solidFill>
                            <a:srgbClr val="222222"/>
                          </a:solidFill>
                          <a:latin typeface="Cambria Math" panose="02040503050406030204" pitchFamily="18" charset="0"/>
                        </a:rPr>
                        <m:t>𝑝</m:t>
                      </m:r>
                      <m:r>
                        <a:rPr lang="en-US" b="0" i="1" smtClean="0">
                          <a:solidFill>
                            <a:srgbClr val="222222"/>
                          </a:solidFill>
                          <a:latin typeface="Cambria Math" panose="02040503050406030204" pitchFamily="18" charset="0"/>
                        </a:rPr>
                        <m:t>(</m:t>
                      </m:r>
                      <m:r>
                        <a:rPr lang="en-US" b="0" i="1" smtClean="0">
                          <a:solidFill>
                            <a:srgbClr val="222222"/>
                          </a:solidFill>
                          <a:latin typeface="Cambria Math" panose="02040503050406030204" pitchFamily="18" charset="0"/>
                        </a:rPr>
                        <m:t>𝑧</m:t>
                      </m:r>
                      <m:r>
                        <a:rPr lang="en-US" b="0" i="1" smtClean="0">
                          <a:solidFill>
                            <a:srgbClr val="222222"/>
                          </a:solidFill>
                          <a:latin typeface="Cambria Math" panose="02040503050406030204" pitchFamily="18" charset="0"/>
                        </a:rPr>
                        <m:t>, </m:t>
                      </m:r>
                      <m:r>
                        <a:rPr lang="en-US" b="0" i="1" smtClean="0">
                          <a:solidFill>
                            <a:srgbClr val="222222"/>
                          </a:solidFill>
                          <a:latin typeface="Cambria Math" panose="02040503050406030204" pitchFamily="18" charset="0"/>
                        </a:rPr>
                        <m:t>𝑋</m:t>
                      </m:r>
                      <m:r>
                        <a:rPr lang="en-US" b="0" i="1" smtClean="0">
                          <a:solidFill>
                            <a:srgbClr val="222222"/>
                          </a:solidFill>
                          <a:latin typeface="Cambria Math" panose="02040503050406030204" pitchFamily="18" charset="0"/>
                        </a:rPr>
                        <m:t>; </m:t>
                      </m:r>
                      <m:r>
                        <m:rPr>
                          <m:sty m:val="p"/>
                        </m:rPr>
                        <a:rPr lang="el-GR" b="0" i="1" smtClean="0">
                          <a:solidFill>
                            <a:srgbClr val="222222"/>
                          </a:solidFill>
                          <a:latin typeface="Cambria Math" panose="02040503050406030204" pitchFamily="18" charset="0"/>
                        </a:rPr>
                        <m:t>θ</m:t>
                      </m:r>
                      <m:r>
                        <a:rPr lang="en-US" b="0" i="1" smtClean="0">
                          <a:solidFill>
                            <a:srgbClr val="222222"/>
                          </a:solidFill>
                          <a:latin typeface="Cambria Math" panose="02040503050406030204" pitchFamily="18" charset="0"/>
                        </a:rPr>
                        <m:t>)</m:t>
                      </m:r>
                    </m:oMath>
                  </m:oMathPara>
                </a14:m>
                <a:endParaRPr lang="en-US" b="0"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where the X variables are observed </a:t>
                </a:r>
                <a:r>
                  <a:rPr lang="en-US" b="0" i="0" dirty="0">
                    <a:solidFill>
                      <a:srgbClr val="111111"/>
                    </a:solidFill>
                    <a:effectLst/>
                    <a:latin typeface="et-book"/>
                  </a:rPr>
                  <a:t>at learning time in a dataset D and the </a:t>
                </a:r>
                <a:r>
                  <a:rPr lang="en-US" b="0" i="0" dirty="0">
                    <a:solidFill>
                      <a:srgbClr val="111111"/>
                    </a:solidFill>
                    <a:effectLst/>
                    <a:latin typeface="MJXc-TeX-math-I"/>
                  </a:rPr>
                  <a:t>Z</a:t>
                </a:r>
                <a:r>
                  <a:rPr lang="en-US" dirty="0">
                    <a:solidFill>
                      <a:srgbClr val="111111"/>
                    </a:solidFill>
                    <a:latin typeface="et-book"/>
                  </a:rPr>
                  <a:t> variables</a:t>
                </a:r>
                <a:r>
                  <a:rPr lang="en-US" b="0" i="0" dirty="0">
                    <a:solidFill>
                      <a:srgbClr val="111111"/>
                    </a:solidFill>
                    <a:effectLst/>
                    <a:latin typeface="et-book"/>
                  </a:rPr>
                  <a:t> are never observed.</a:t>
                </a:r>
              </a:p>
              <a:p>
                <a:pPr marL="457200" lvl="1" indent="0" algn="ctr">
                  <a:buNone/>
                </a:pPr>
                <a:endParaRPr lang="en-US" dirty="0">
                  <a:solidFill>
                    <a:srgbClr val="111111"/>
                  </a:solidFill>
                  <a:latin typeface="et-book"/>
                </a:endParaRPr>
              </a:p>
              <a:p>
                <a:pPr marL="457200" lvl="1" indent="0" algn="ctr">
                  <a:buNone/>
                </a:pPr>
                <a:r>
                  <a:rPr lang="en-US" dirty="0">
                    <a:solidFill>
                      <a:srgbClr val="111111"/>
                    </a:solidFill>
                    <a:latin typeface="et-book"/>
                  </a:rPr>
                  <a:t>Can be either directed or undirected.</a:t>
                </a:r>
                <a:endParaRPr lang="en-US" dirty="0">
                  <a:solidFill>
                    <a:srgbClr val="222222"/>
                  </a:solidFill>
                  <a:latin typeface="Calibri (Body)"/>
                </a:endParaRPr>
              </a:p>
            </p:txBody>
          </p:sp>
        </mc:Choice>
        <mc:Fallback xmlns="">
          <p:sp>
            <p:nvSpPr>
              <p:cNvPr id="3" name="Content Placeholder 2">
                <a:extLst>
                  <a:ext uri="{FF2B5EF4-FFF2-40B4-BE49-F238E27FC236}">
                    <a16:creationId xmlns:a16="http://schemas.microsoft.com/office/drawing/2014/main" id="{114CE4DC-56CF-4203-A911-8FAD17A522CF}"/>
                  </a:ext>
                </a:extLst>
              </p:cNvPr>
              <p:cNvSpPr>
                <a:spLocks noGrp="1" noRot="1" noChangeAspect="1" noMove="1" noResize="1" noEditPoints="1" noAdjustHandles="1" noChangeArrowheads="1" noChangeShapeType="1" noTextEdit="1"/>
              </p:cNvSpPr>
              <p:nvPr>
                <p:ph idx="1"/>
              </p:nvPr>
            </p:nvSpPr>
            <p:spPr>
              <a:xfrm>
                <a:off x="838200" y="1742742"/>
                <a:ext cx="10761324" cy="4991545"/>
              </a:xfrm>
              <a:blipFill>
                <a:blip r:embed="rId2"/>
                <a:stretch>
                  <a:fillRect t="-1709"/>
                </a:stretch>
              </a:blipFill>
            </p:spPr>
            <p:txBody>
              <a:bodyPr/>
              <a:lstStyle/>
              <a:p>
                <a:r>
                  <a:rPr lang="en-US">
                    <a:noFill/>
                  </a:rPr>
                  <a:t> </a:t>
                </a:r>
              </a:p>
            </p:txBody>
          </p:sp>
        </mc:Fallback>
      </mc:AlternateContent>
    </p:spTree>
    <p:extLst>
      <p:ext uri="{BB962C8B-B14F-4D97-AF65-F5344CB8AC3E}">
        <p14:creationId xmlns:p14="http://schemas.microsoft.com/office/powerpoint/2010/main" val="1617061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Latent Variable Models</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742742"/>
            <a:ext cx="10761324" cy="4991545"/>
          </a:xfrm>
        </p:spPr>
        <p:txBody>
          <a:bodyPr>
            <a:normAutofit/>
          </a:bodyPr>
          <a:lstStyle/>
          <a:p>
            <a:pPr marL="457200" lvl="1" indent="0" algn="ctr">
              <a:buNone/>
            </a:pPr>
            <a:r>
              <a:rPr lang="en-US" b="0" dirty="0">
                <a:solidFill>
                  <a:srgbClr val="222222"/>
                </a:solidFill>
                <a:effectLst/>
                <a:latin typeface="Calibri (Body)"/>
              </a:rPr>
              <a:t>Example: Flipping a Biased Coin N times</a:t>
            </a:r>
          </a:p>
          <a:p>
            <a:pPr marL="457200" lvl="1" indent="0" algn="ctr">
              <a:buNone/>
            </a:pPr>
            <a:endParaRPr lang="en-US" i="1" dirty="0">
              <a:solidFill>
                <a:srgbClr val="222222"/>
              </a:solidFill>
              <a:latin typeface="Calibri (Body)"/>
            </a:endParaRPr>
          </a:p>
        </p:txBody>
      </p:sp>
      <p:sp>
        <p:nvSpPr>
          <p:cNvPr id="4" name="Oval 3">
            <a:extLst>
              <a:ext uri="{FF2B5EF4-FFF2-40B4-BE49-F238E27FC236}">
                <a16:creationId xmlns:a16="http://schemas.microsoft.com/office/drawing/2014/main" id="{CB1E3744-18DB-48B3-B39F-DB024D64A629}"/>
              </a:ext>
            </a:extLst>
          </p:cNvPr>
          <p:cNvSpPr/>
          <p:nvPr/>
        </p:nvSpPr>
        <p:spPr>
          <a:xfrm>
            <a:off x="5068932" y="2426742"/>
            <a:ext cx="1486104" cy="484092"/>
          </a:xfrm>
          <a:prstGeom prst="ellipse">
            <a:avLst/>
          </a:prstGeom>
          <a:no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err="1">
                <a:solidFill>
                  <a:schemeClr val="tx1"/>
                </a:solidFill>
              </a:rPr>
              <a:t>is_biased</a:t>
            </a:r>
            <a:endParaRPr lang="en-US" i="1" dirty="0">
              <a:solidFill>
                <a:schemeClr val="tx1"/>
              </a:solidFill>
            </a:endParaRPr>
          </a:p>
        </p:txBody>
      </p:sp>
      <p:sp>
        <p:nvSpPr>
          <p:cNvPr id="9" name="Oval 8">
            <a:extLst>
              <a:ext uri="{FF2B5EF4-FFF2-40B4-BE49-F238E27FC236}">
                <a16:creationId xmlns:a16="http://schemas.microsoft.com/office/drawing/2014/main" id="{AD609DA1-9C34-4306-8472-4038F637D739}"/>
              </a:ext>
            </a:extLst>
          </p:cNvPr>
          <p:cNvSpPr/>
          <p:nvPr/>
        </p:nvSpPr>
        <p:spPr>
          <a:xfrm>
            <a:off x="2843522" y="3846082"/>
            <a:ext cx="1554045" cy="484092"/>
          </a:xfrm>
          <a:prstGeom prst="ellipse">
            <a:avLst/>
          </a:prstGeom>
          <a:solidFill>
            <a:schemeClr val="bg1">
              <a:lumMod val="85000"/>
            </a:schemeClr>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a:solidFill>
                  <a:schemeClr val="tx1"/>
                </a:solidFill>
              </a:rPr>
              <a:t>outcome</a:t>
            </a:r>
            <a:r>
              <a:rPr lang="en-US" i="1" baseline="-25000" dirty="0">
                <a:solidFill>
                  <a:schemeClr val="tx1"/>
                </a:solidFill>
              </a:rPr>
              <a:t>2</a:t>
            </a:r>
          </a:p>
        </p:txBody>
      </p:sp>
      <p:sp>
        <p:nvSpPr>
          <p:cNvPr id="11" name="Oval 10">
            <a:extLst>
              <a:ext uri="{FF2B5EF4-FFF2-40B4-BE49-F238E27FC236}">
                <a16:creationId xmlns:a16="http://schemas.microsoft.com/office/drawing/2014/main" id="{AAD796AD-CE83-46DD-95DE-F26CC717533E}"/>
              </a:ext>
            </a:extLst>
          </p:cNvPr>
          <p:cNvSpPr/>
          <p:nvPr/>
        </p:nvSpPr>
        <p:spPr>
          <a:xfrm>
            <a:off x="4742097" y="3846082"/>
            <a:ext cx="1554045" cy="484092"/>
          </a:xfrm>
          <a:prstGeom prst="ellipse">
            <a:avLst/>
          </a:prstGeom>
          <a:solidFill>
            <a:schemeClr val="bg1">
              <a:lumMod val="85000"/>
            </a:schemeClr>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a:solidFill>
                  <a:schemeClr val="tx1"/>
                </a:solidFill>
              </a:rPr>
              <a:t>outcome</a:t>
            </a:r>
            <a:r>
              <a:rPr lang="en-US" i="1" baseline="-25000" dirty="0">
                <a:solidFill>
                  <a:schemeClr val="tx1"/>
                </a:solidFill>
              </a:rPr>
              <a:t>3</a:t>
            </a:r>
          </a:p>
        </p:txBody>
      </p:sp>
      <p:sp>
        <p:nvSpPr>
          <p:cNvPr id="13" name="Oval 12">
            <a:extLst>
              <a:ext uri="{FF2B5EF4-FFF2-40B4-BE49-F238E27FC236}">
                <a16:creationId xmlns:a16="http://schemas.microsoft.com/office/drawing/2014/main" id="{5450835D-0E93-4E54-8945-3E3D33B1F22E}"/>
              </a:ext>
            </a:extLst>
          </p:cNvPr>
          <p:cNvSpPr/>
          <p:nvPr/>
        </p:nvSpPr>
        <p:spPr>
          <a:xfrm>
            <a:off x="944947" y="3846082"/>
            <a:ext cx="1554045" cy="484092"/>
          </a:xfrm>
          <a:prstGeom prst="ellipse">
            <a:avLst/>
          </a:prstGeom>
          <a:solidFill>
            <a:schemeClr val="bg1">
              <a:lumMod val="85000"/>
            </a:schemeClr>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a:solidFill>
                  <a:schemeClr val="tx1"/>
                </a:solidFill>
              </a:rPr>
              <a:t>outcome</a:t>
            </a:r>
            <a:r>
              <a:rPr lang="en-US" i="1" baseline="-25000" dirty="0">
                <a:solidFill>
                  <a:schemeClr val="tx1"/>
                </a:solidFill>
              </a:rPr>
              <a:t>1</a:t>
            </a:r>
          </a:p>
        </p:txBody>
      </p:sp>
      <p:sp>
        <p:nvSpPr>
          <p:cNvPr id="15" name="Oval 14">
            <a:extLst>
              <a:ext uri="{FF2B5EF4-FFF2-40B4-BE49-F238E27FC236}">
                <a16:creationId xmlns:a16="http://schemas.microsoft.com/office/drawing/2014/main" id="{01BFC4E8-39C8-440F-ACD0-EC0AB4DFDFAF}"/>
              </a:ext>
            </a:extLst>
          </p:cNvPr>
          <p:cNvSpPr/>
          <p:nvPr/>
        </p:nvSpPr>
        <p:spPr>
          <a:xfrm>
            <a:off x="6640673" y="3846082"/>
            <a:ext cx="1554045" cy="484092"/>
          </a:xfrm>
          <a:prstGeom prst="ellipse">
            <a:avLst/>
          </a:prstGeom>
          <a:solidFill>
            <a:schemeClr val="bg1">
              <a:lumMod val="85000"/>
            </a:schemeClr>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a:solidFill>
                  <a:schemeClr val="tx1"/>
                </a:solidFill>
              </a:rPr>
              <a:t>outcome</a:t>
            </a:r>
            <a:r>
              <a:rPr lang="en-US" i="1" baseline="-25000" dirty="0">
                <a:solidFill>
                  <a:schemeClr val="tx1"/>
                </a:solidFill>
              </a:rPr>
              <a:t>4</a:t>
            </a:r>
          </a:p>
        </p:txBody>
      </p:sp>
      <p:sp>
        <p:nvSpPr>
          <p:cNvPr id="17" name="Oval 16">
            <a:extLst>
              <a:ext uri="{FF2B5EF4-FFF2-40B4-BE49-F238E27FC236}">
                <a16:creationId xmlns:a16="http://schemas.microsoft.com/office/drawing/2014/main" id="{5C5BB33D-52AF-41E3-90A0-7CF74358AC19}"/>
              </a:ext>
            </a:extLst>
          </p:cNvPr>
          <p:cNvSpPr/>
          <p:nvPr/>
        </p:nvSpPr>
        <p:spPr>
          <a:xfrm>
            <a:off x="9923713" y="3846082"/>
            <a:ext cx="1554045" cy="484092"/>
          </a:xfrm>
          <a:prstGeom prst="ellipse">
            <a:avLst/>
          </a:prstGeom>
          <a:solidFill>
            <a:schemeClr val="bg1">
              <a:lumMod val="85000"/>
            </a:schemeClr>
          </a:solidFill>
          <a:ln>
            <a:solidFill>
              <a:schemeClr val="tx1">
                <a:lumMod val="65000"/>
                <a:lumOff val="3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i="1" dirty="0" err="1">
                <a:solidFill>
                  <a:schemeClr val="tx1"/>
                </a:solidFill>
              </a:rPr>
              <a:t>outcome</a:t>
            </a:r>
            <a:r>
              <a:rPr lang="en-US" i="1" baseline="-25000" dirty="0" err="1">
                <a:solidFill>
                  <a:schemeClr val="tx1"/>
                </a:solidFill>
              </a:rPr>
              <a:t>N</a:t>
            </a:r>
            <a:endParaRPr lang="en-US" i="1" baseline="-25000" dirty="0">
              <a:solidFill>
                <a:schemeClr val="tx1"/>
              </a:solidFill>
            </a:endParaRPr>
          </a:p>
        </p:txBody>
      </p:sp>
      <p:cxnSp>
        <p:nvCxnSpPr>
          <p:cNvPr id="22" name="Connector: Elbow 21">
            <a:extLst>
              <a:ext uri="{FF2B5EF4-FFF2-40B4-BE49-F238E27FC236}">
                <a16:creationId xmlns:a16="http://schemas.microsoft.com/office/drawing/2014/main" id="{FF9A4ED1-199F-4897-AD6B-E1AA40DAA832}"/>
              </a:ext>
            </a:extLst>
          </p:cNvPr>
          <p:cNvCxnSpPr>
            <a:stCxn id="4" idx="4"/>
            <a:endCxn id="13" idx="0"/>
          </p:cNvCxnSpPr>
          <p:nvPr/>
        </p:nvCxnSpPr>
        <p:spPr>
          <a:xfrm rot="5400000">
            <a:off x="3299353" y="1333451"/>
            <a:ext cx="935248" cy="4090014"/>
          </a:xfrm>
          <a:prstGeom prst="bentConnector3">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8BCCBFEA-A2C8-47FE-866B-C1FF13EB7BF3}"/>
              </a:ext>
            </a:extLst>
          </p:cNvPr>
          <p:cNvCxnSpPr>
            <a:cxnSpLocks/>
            <a:stCxn id="4" idx="4"/>
            <a:endCxn id="9" idx="0"/>
          </p:cNvCxnSpPr>
          <p:nvPr/>
        </p:nvCxnSpPr>
        <p:spPr>
          <a:xfrm rot="5400000">
            <a:off x="4248641" y="2282739"/>
            <a:ext cx="935248" cy="2191439"/>
          </a:xfrm>
          <a:prstGeom prst="bentConnector3">
            <a:avLst>
              <a:gd name="adj1" fmla="val 50000"/>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2C283215-101B-42DB-B8B7-C7E9BA7ACB9E}"/>
              </a:ext>
            </a:extLst>
          </p:cNvPr>
          <p:cNvCxnSpPr>
            <a:cxnSpLocks/>
            <a:stCxn id="4" idx="4"/>
            <a:endCxn id="15" idx="0"/>
          </p:cNvCxnSpPr>
          <p:nvPr/>
        </p:nvCxnSpPr>
        <p:spPr>
          <a:xfrm rot="16200000" flipH="1">
            <a:off x="6147216" y="2575602"/>
            <a:ext cx="935248" cy="1605712"/>
          </a:xfrm>
          <a:prstGeom prst="bentConnector3">
            <a:avLst>
              <a:gd name="adj1" fmla="val 50000"/>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2FA5B239-1110-4043-A01E-CC348BF8ED63}"/>
              </a:ext>
            </a:extLst>
          </p:cNvPr>
          <p:cNvCxnSpPr>
            <a:cxnSpLocks/>
            <a:stCxn id="4" idx="4"/>
            <a:endCxn id="17" idx="0"/>
          </p:cNvCxnSpPr>
          <p:nvPr/>
        </p:nvCxnSpPr>
        <p:spPr>
          <a:xfrm rot="16200000" flipH="1">
            <a:off x="7788736" y="934082"/>
            <a:ext cx="935248" cy="4888752"/>
          </a:xfrm>
          <a:prstGeom prst="bentConnector3">
            <a:avLst>
              <a:gd name="adj1" fmla="val 50000"/>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F871D57C-8A10-438C-97FD-8E4D7CE08027}"/>
              </a:ext>
            </a:extLst>
          </p:cNvPr>
          <p:cNvCxnSpPr>
            <a:cxnSpLocks/>
            <a:stCxn id="4" idx="4"/>
            <a:endCxn id="11" idx="0"/>
          </p:cNvCxnSpPr>
          <p:nvPr/>
        </p:nvCxnSpPr>
        <p:spPr>
          <a:xfrm rot="5400000">
            <a:off x="5197928" y="3232026"/>
            <a:ext cx="935248" cy="292864"/>
          </a:xfrm>
          <a:prstGeom prst="bentConnector3">
            <a:avLst>
              <a:gd name="adj1" fmla="val 50000"/>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581536FE-9389-44B7-912C-1A9F251FF549}"/>
              </a:ext>
            </a:extLst>
          </p:cNvPr>
          <p:cNvSpPr txBox="1"/>
          <p:nvPr/>
        </p:nvSpPr>
        <p:spPr>
          <a:xfrm>
            <a:off x="8473440" y="3724162"/>
            <a:ext cx="1304123" cy="584775"/>
          </a:xfrm>
          <a:prstGeom prst="rect">
            <a:avLst/>
          </a:prstGeom>
          <a:noFill/>
        </p:spPr>
        <p:txBody>
          <a:bodyPr wrap="square" rtlCol="0">
            <a:spAutoFit/>
          </a:bodyPr>
          <a:lstStyle/>
          <a:p>
            <a:pPr algn="ctr"/>
            <a:r>
              <a:rPr lang="en-US" sz="3200" dirty="0"/>
              <a:t>…..</a:t>
            </a:r>
          </a:p>
        </p:txBody>
      </p:sp>
    </p:spTree>
    <p:extLst>
      <p:ext uri="{BB962C8B-B14F-4D97-AF65-F5344CB8AC3E}">
        <p14:creationId xmlns:p14="http://schemas.microsoft.com/office/powerpoint/2010/main" val="3101415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Graphical models with continuous variables</a:t>
            </a:r>
            <a:endParaRPr lang="en-US" sz="3600" baseline="30000" dirty="0"/>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825625"/>
            <a:ext cx="10761324" cy="4667250"/>
          </a:xfrm>
        </p:spPr>
        <p:txBody>
          <a:bodyPr>
            <a:normAutofit/>
          </a:bodyPr>
          <a:lstStyle/>
          <a:p>
            <a:pPr marL="457200" lvl="1" indent="0" algn="ctr">
              <a:buNone/>
            </a:pPr>
            <a:endParaRPr lang="en-US" b="0" dirty="0">
              <a:solidFill>
                <a:srgbClr val="222222"/>
              </a:solidFill>
              <a:effectLst/>
              <a:latin typeface="Calibri (Body)"/>
            </a:endParaRPr>
          </a:p>
          <a:p>
            <a:pPr lvl="1"/>
            <a:r>
              <a:rPr lang="en-US" dirty="0">
                <a:solidFill>
                  <a:srgbClr val="222222"/>
                </a:solidFill>
                <a:latin typeface="Calibri (Body)"/>
              </a:rPr>
              <a:t>Some of the nodes represent continuous random variables</a:t>
            </a:r>
          </a:p>
          <a:p>
            <a:pPr lvl="1"/>
            <a:r>
              <a:rPr lang="en-US" b="0" dirty="0">
                <a:solidFill>
                  <a:srgbClr val="222222"/>
                </a:solidFill>
                <a:effectLst/>
                <a:latin typeface="Calibri (Body)"/>
              </a:rPr>
              <a:t>Many powerful models</a:t>
            </a:r>
          </a:p>
          <a:p>
            <a:pPr lvl="2"/>
            <a:r>
              <a:rPr lang="en-US" dirty="0">
                <a:solidFill>
                  <a:srgbClr val="222222"/>
                </a:solidFill>
                <a:latin typeface="Calibri (Body)"/>
              </a:rPr>
              <a:t>Kalman Filter</a:t>
            </a:r>
          </a:p>
          <a:p>
            <a:pPr lvl="2"/>
            <a:r>
              <a:rPr lang="en-US" b="0" dirty="0">
                <a:solidFill>
                  <a:srgbClr val="222222"/>
                </a:solidFill>
                <a:effectLst/>
                <a:latin typeface="Calibri (Body)"/>
              </a:rPr>
              <a:t>Gaussian Markov Random Fields</a:t>
            </a:r>
          </a:p>
          <a:p>
            <a:pPr lvl="1"/>
            <a:r>
              <a:rPr lang="en-US" b="0" dirty="0">
                <a:solidFill>
                  <a:srgbClr val="222222"/>
                </a:solidFill>
                <a:effectLst/>
                <a:latin typeface="Calibri (Body)"/>
              </a:rPr>
              <a:t>Training / inference becomes challenging</a:t>
            </a:r>
          </a:p>
          <a:p>
            <a:pPr lvl="2"/>
            <a:r>
              <a:rPr lang="en-US" b="0" dirty="0">
                <a:solidFill>
                  <a:srgbClr val="222222"/>
                </a:solidFill>
                <a:effectLst/>
                <a:latin typeface="Calibri (Body)"/>
              </a:rPr>
              <a:t>Only specific PDFs (multidimensional normal) have been employed in practi</a:t>
            </a:r>
            <a:r>
              <a:rPr lang="en-US" dirty="0">
                <a:solidFill>
                  <a:srgbClr val="222222"/>
                </a:solidFill>
                <a:latin typeface="Calibri (Body)"/>
              </a:rPr>
              <a:t>ce</a:t>
            </a:r>
            <a:endParaRPr lang="en-US" b="0" dirty="0">
              <a:solidFill>
                <a:srgbClr val="222222"/>
              </a:solidFill>
              <a:effectLst/>
              <a:latin typeface="Calibri (Body)"/>
            </a:endParaRPr>
          </a:p>
        </p:txBody>
      </p:sp>
    </p:spTree>
    <p:extLst>
      <p:ext uri="{BB962C8B-B14F-4D97-AF65-F5344CB8AC3E}">
        <p14:creationId xmlns:p14="http://schemas.microsoft.com/office/powerpoint/2010/main" val="94461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a:xfrm>
            <a:off x="838200" y="354108"/>
            <a:ext cx="10515600" cy="1325563"/>
          </a:xfrm>
        </p:spPr>
        <p:txBody>
          <a:bodyPr/>
          <a:lstStyle/>
          <a:p>
            <a:r>
              <a:rPr lang="en-US" dirty="0"/>
              <a:t>Probabilistic Modeling</a:t>
            </a:r>
            <a:r>
              <a:rPr lang="en-US"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298371" y="1688887"/>
            <a:ext cx="11864249" cy="4925176"/>
          </a:xfrm>
        </p:spPr>
        <p:txBody>
          <a:bodyPr>
            <a:normAutofit lnSpcReduction="10000"/>
          </a:bodyPr>
          <a:lstStyle/>
          <a:p>
            <a:r>
              <a:rPr lang="en-US" sz="2400" dirty="0"/>
              <a:t>when trying to solve a real-world problem using mathematics, it is common to define a mathematical model of the world, e.g.</a:t>
            </a:r>
          </a:p>
          <a:p>
            <a:pPr marL="0" indent="0">
              <a:buNone/>
            </a:pPr>
            <a:endParaRPr lang="en-US" sz="2400" dirty="0"/>
          </a:p>
          <a:p>
            <a:endParaRPr lang="en-US" sz="2400" dirty="0"/>
          </a:p>
          <a:p>
            <a:r>
              <a:rPr lang="en-US" sz="2400" dirty="0"/>
              <a:t>often, the real world that we are trying to model involves a significant amount of uncertainty (e.g., the price of a house has a certain chance of going up if a new subway station opens within a certain distance). </a:t>
            </a:r>
          </a:p>
          <a:p>
            <a:endParaRPr lang="en-US" sz="2400" dirty="0"/>
          </a:p>
          <a:p>
            <a:r>
              <a:rPr lang="en-US" sz="2400" dirty="0"/>
              <a:t>to deal with uncertainty we usually model the world in the form of a </a:t>
            </a:r>
            <a:r>
              <a:rPr lang="en-US" sz="2400" u="sng" dirty="0"/>
              <a:t>probability distribution</a:t>
            </a:r>
            <a:endParaRPr lang="en-US" u="sng" dirty="0"/>
          </a:p>
          <a:p>
            <a:pPr marL="0" indent="0" algn="ctr">
              <a:buNone/>
            </a:pPr>
            <a:endParaRPr lang="en-US" dirty="0"/>
          </a:p>
          <a:p>
            <a:pPr marL="0" indent="0" algn="ctr">
              <a:buNone/>
            </a:pPr>
            <a:endParaRPr lang="en-US" dirty="0"/>
          </a:p>
          <a:p>
            <a:pPr marL="0" indent="0" algn="ctr">
              <a:buNone/>
            </a:pPr>
            <a:r>
              <a:rPr lang="en-US" sz="2400" dirty="0"/>
              <a:t>X, Y are </a:t>
            </a:r>
            <a:r>
              <a:rPr lang="en-US" sz="2400" u="sng" dirty="0"/>
              <a:t>random variables</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30C1B84F-00C0-48CE-B2C4-8665D20D9EC3}"/>
                  </a:ext>
                </a:extLst>
              </p:cNvPr>
              <p:cNvSpPr/>
              <p:nvPr/>
            </p:nvSpPr>
            <p:spPr>
              <a:xfrm>
                <a:off x="4604275" y="2465842"/>
                <a:ext cx="1879002" cy="67773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dirty="0"/>
                  <a:t>Y </a:t>
                </a:r>
                <a14:m>
                  <m:oMath xmlns:m="http://schemas.openxmlformats.org/officeDocument/2006/math">
                    <m:r>
                      <a:rPr lang="en-US" sz="2400" i="1" smtClean="0">
                        <a:latin typeface="Cambria Math" panose="02040503050406030204" pitchFamily="18" charset="0"/>
                      </a:rPr>
                      <m:t>=</m:t>
                    </m:r>
                    <m:r>
                      <m:rPr>
                        <m:sty m:val="p"/>
                      </m:rPr>
                      <a:rPr lang="el-GR" sz="2400" i="1" smtClean="0">
                        <a:latin typeface="Cambria Math" panose="02040503050406030204" pitchFamily="18" charset="0"/>
                      </a:rPr>
                      <m:t>β</m:t>
                    </m:r>
                    <m:r>
                      <a:rPr lang="en-US" sz="2400" b="0" i="1" baseline="30000" smtClean="0">
                        <a:latin typeface="Cambria Math" panose="02040503050406030204" pitchFamily="18" charset="0"/>
                      </a:rPr>
                      <m:t>𝑇</m:t>
                    </m:r>
                    <m:r>
                      <a:rPr lang="en-US" sz="2400" b="0" i="1" smtClean="0">
                        <a:latin typeface="Cambria Math" panose="02040503050406030204" pitchFamily="18" charset="0"/>
                      </a:rPr>
                      <m:t>𝑋</m:t>
                    </m:r>
                  </m:oMath>
                </a14:m>
                <a:endParaRPr lang="en-US" sz="2400" dirty="0"/>
              </a:p>
            </p:txBody>
          </p:sp>
        </mc:Choice>
        <mc:Fallback xmlns="">
          <p:sp>
            <p:nvSpPr>
              <p:cNvPr id="8" name="Rectangle 7">
                <a:extLst>
                  <a:ext uri="{FF2B5EF4-FFF2-40B4-BE49-F238E27FC236}">
                    <a16:creationId xmlns:a16="http://schemas.microsoft.com/office/drawing/2014/main" id="{30C1B84F-00C0-48CE-B2C4-8665D20D9EC3}"/>
                  </a:ext>
                </a:extLst>
              </p:cNvPr>
              <p:cNvSpPr>
                <a:spLocks noRot="1" noChangeAspect="1" noMove="1" noResize="1" noEditPoints="1" noAdjustHandles="1" noChangeArrowheads="1" noChangeShapeType="1" noTextEdit="1"/>
              </p:cNvSpPr>
              <p:nvPr/>
            </p:nvSpPr>
            <p:spPr>
              <a:xfrm>
                <a:off x="4604275" y="2465842"/>
                <a:ext cx="1879002" cy="677731"/>
              </a:xfrm>
              <a:prstGeom prst="rect">
                <a:avLst/>
              </a:prstGeom>
              <a:blipFill>
                <a:blip r:embed="rId3"/>
                <a:stretch>
                  <a:fillRect b="-3571"/>
                </a:stretch>
              </a:blipFill>
            </p:spPr>
            <p:txBody>
              <a:bodyPr/>
              <a:lstStyle/>
              <a:p>
                <a:r>
                  <a:rPr lang="en-US">
                    <a:noFill/>
                  </a:rPr>
                  <a:t> </a:t>
                </a:r>
              </a:p>
            </p:txBody>
          </p:sp>
        </mc:Fallback>
      </mc:AlternateContent>
      <p:sp>
        <p:nvSpPr>
          <p:cNvPr id="10" name="Rectangle 9">
            <a:extLst>
              <a:ext uri="{FF2B5EF4-FFF2-40B4-BE49-F238E27FC236}">
                <a16:creationId xmlns:a16="http://schemas.microsoft.com/office/drawing/2014/main" id="{91C932C5-9724-4D8E-B468-F887DBE7CC84}"/>
              </a:ext>
            </a:extLst>
          </p:cNvPr>
          <p:cNvSpPr/>
          <p:nvPr/>
        </p:nvSpPr>
        <p:spPr>
          <a:xfrm>
            <a:off x="4606066" y="5183858"/>
            <a:ext cx="1879002" cy="67773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i="1" dirty="0"/>
              <a:t>P</a:t>
            </a:r>
            <a:r>
              <a:rPr lang="en-US" sz="2400" dirty="0"/>
              <a:t>(X, Y)</a:t>
            </a:r>
          </a:p>
        </p:txBody>
      </p:sp>
    </p:spTree>
    <p:extLst>
      <p:ext uri="{BB962C8B-B14F-4D97-AF65-F5344CB8AC3E}">
        <p14:creationId xmlns:p14="http://schemas.microsoft.com/office/powerpoint/2010/main" val="3784488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427594"/>
            <a:ext cx="10905162" cy="5065281"/>
          </a:xfrm>
        </p:spPr>
        <p:txBody>
          <a:bodyPr>
            <a:normAutofit fontScale="92500" lnSpcReduction="10000"/>
          </a:bodyPr>
          <a:lstStyle/>
          <a:p>
            <a:pPr marL="514350" indent="-514350">
              <a:buFont typeface="+mj-lt"/>
              <a:buAutoNum type="arabicPeriod"/>
            </a:pPr>
            <a:r>
              <a:rPr lang="en-US" sz="1800" dirty="0">
                <a:hlinkClick r:id="rId2"/>
              </a:rPr>
              <a:t>https://cs.stanford.edu/~ermon/cs228/index.html</a:t>
            </a:r>
            <a:endParaRPr lang="en-US" sz="1800" dirty="0"/>
          </a:p>
          <a:p>
            <a:pPr marL="514350" indent="-514350">
              <a:buFont typeface="+mj-lt"/>
              <a:buAutoNum type="arabicPeriod"/>
            </a:pPr>
            <a:r>
              <a:rPr lang="en-US" sz="1800" dirty="0">
                <a:hlinkClick r:id="rId3"/>
              </a:rPr>
              <a:t>http://ftp.mi.fu-berlin.de/pub/bkeller/MatLab/Examples/bayes/lungbayesdemo.html</a:t>
            </a:r>
            <a:endParaRPr lang="en-US" sz="1800" dirty="0"/>
          </a:p>
          <a:p>
            <a:pPr marL="514350" indent="-514350">
              <a:buFont typeface="+mj-lt"/>
              <a:buAutoNum type="arabicPeriod"/>
            </a:pPr>
            <a:r>
              <a:rPr lang="en-US" sz="1800" dirty="0"/>
              <a:t>A. Radford, L. Metz and S. </a:t>
            </a:r>
            <a:r>
              <a:rPr lang="en-US" sz="1800" dirty="0" err="1"/>
              <a:t>Chintala</a:t>
            </a:r>
            <a:r>
              <a:rPr lang="en-US" sz="1800" dirty="0"/>
              <a:t>:  Unsupervised Representation Learning with Deep Convolutional Generative Adversarial Networks, ICLR 2016</a:t>
            </a:r>
          </a:p>
          <a:p>
            <a:pPr marL="514350" indent="-514350">
              <a:buFont typeface="+mj-lt"/>
              <a:buAutoNum type="arabicPeriod"/>
            </a:pPr>
            <a:r>
              <a:rPr lang="en-US" sz="1800" dirty="0"/>
              <a:t>D. </a:t>
            </a:r>
            <a:r>
              <a:rPr lang="en-US" sz="1800" dirty="0" err="1"/>
              <a:t>Aronsky</a:t>
            </a:r>
            <a:r>
              <a:rPr lang="en-US" sz="1800" dirty="0"/>
              <a:t> and P. J. </a:t>
            </a:r>
            <a:r>
              <a:rPr lang="en-US" sz="1800" dirty="0" err="1"/>
              <a:t>Haug</a:t>
            </a:r>
            <a:r>
              <a:rPr lang="en-US" sz="1800" dirty="0"/>
              <a:t>: Diagnosing community-acquired pneumonia with a Bayesian network, Proc. AMIA Symposium 1998</a:t>
            </a:r>
          </a:p>
          <a:p>
            <a:pPr marL="514350" indent="-514350">
              <a:buFont typeface="+mj-lt"/>
              <a:buAutoNum type="arabicPeriod"/>
            </a:pPr>
            <a:r>
              <a:rPr lang="de-DE" sz="1800" dirty="0"/>
              <a:t>Y. Ni, P. Müller, L. Wei and Y. Ji: </a:t>
            </a:r>
            <a:r>
              <a:rPr lang="en-US" sz="1800" dirty="0"/>
              <a:t>Bayesian graphical models for computational network biology, BMC Bioinformatics 63(2018)</a:t>
            </a:r>
            <a:r>
              <a:rPr lang="de-DE" sz="1800" dirty="0"/>
              <a:t> </a:t>
            </a:r>
          </a:p>
          <a:p>
            <a:pPr marL="514350" indent="-514350">
              <a:buFont typeface="+mj-lt"/>
              <a:buAutoNum type="arabicPeriod"/>
            </a:pPr>
            <a:r>
              <a:rPr lang="en-US" sz="1800" dirty="0"/>
              <a:t>J. A. </a:t>
            </a:r>
            <a:r>
              <a:rPr lang="en-US" sz="1800" dirty="0" err="1"/>
              <a:t>Bilmes</a:t>
            </a:r>
            <a:r>
              <a:rPr lang="en-US" sz="1800" dirty="0"/>
              <a:t>: Graphical Models and Automatic Speech Recognition, The Journal of the Acoustical Society of America, 2011</a:t>
            </a:r>
          </a:p>
          <a:p>
            <a:pPr marL="514350" indent="-514350">
              <a:buFont typeface="+mj-lt"/>
              <a:buAutoNum type="arabicPeriod"/>
            </a:pPr>
            <a:r>
              <a:rPr lang="en-US" sz="1800" dirty="0"/>
              <a:t>W.-N. Hsu, Y. Zhang, R. J. Weiss, H. Zen, Y. Wu, Y. Wang, Y. Cao, Y. Jia, Z. Chen, J. Shen, P. Nguyen and R Pang: Hierarchical Generative Modeling for Controllable Speech Synthesis, ICLR 2019</a:t>
            </a:r>
          </a:p>
          <a:p>
            <a:pPr marL="514350" indent="-514350">
              <a:buFont typeface="+mj-lt"/>
              <a:buAutoNum type="arabicPeriod"/>
            </a:pPr>
            <a:r>
              <a:rPr lang="en-US" sz="1800" dirty="0"/>
              <a:t>W. Ping and A.T. </a:t>
            </a:r>
            <a:r>
              <a:rPr lang="en-US" sz="1800" dirty="0" err="1"/>
              <a:t>Ihler</a:t>
            </a:r>
            <a:r>
              <a:rPr lang="en-US" sz="1800" dirty="0"/>
              <a:t>: Belief Propagation in conditional RBMS for structured prediction, AISTATS 2017</a:t>
            </a:r>
          </a:p>
          <a:p>
            <a:pPr marL="514350" indent="-514350">
              <a:buFont typeface="+mj-lt"/>
              <a:buAutoNum type="arabicPeriod"/>
            </a:pPr>
            <a:r>
              <a:rPr lang="en-US" sz="1800" dirty="0">
                <a:hlinkClick r:id="rId4"/>
              </a:rPr>
              <a:t>https://www.mpi-inf.mpg.de/fileadmin/inf/d2/GM/2016/gm-2016-1213-imageprocessing.pdf</a:t>
            </a:r>
            <a:r>
              <a:rPr lang="en-US" sz="1800" dirty="0"/>
              <a:t> </a:t>
            </a:r>
          </a:p>
          <a:p>
            <a:pPr marL="514350" indent="-514350">
              <a:buFont typeface="+mj-lt"/>
              <a:buAutoNum type="arabicPeriod"/>
            </a:pPr>
            <a:r>
              <a:rPr lang="nl-NL" sz="1800" dirty="0"/>
              <a:t>D. P. Kingma </a:t>
            </a:r>
            <a:r>
              <a:rPr lang="nl-NL" sz="1800" dirty="0" err="1"/>
              <a:t>and</a:t>
            </a:r>
            <a:r>
              <a:rPr lang="nl-NL" sz="1800" dirty="0"/>
              <a:t> M. Welling </a:t>
            </a:r>
            <a:r>
              <a:rPr lang="en-US" sz="1800" dirty="0"/>
              <a:t>: An Introduction to Variational Autoencoders, Foundations and Trends in Machine Learning: Vol. 12 (2019)</a:t>
            </a:r>
          </a:p>
          <a:p>
            <a:pPr marL="514350" indent="-514350">
              <a:buFont typeface="+mj-lt"/>
              <a:buAutoNum type="arabicPeriod"/>
            </a:pPr>
            <a:r>
              <a:rPr lang="en-US" sz="1800" dirty="0"/>
              <a:t>http://www.cs.columbia.edu/~jebara/4771/notes/class16x.pdf</a:t>
            </a:r>
          </a:p>
          <a:p>
            <a:pPr marL="514350" indent="-514350">
              <a:buFont typeface="+mj-lt"/>
              <a:buAutoNum type="arabicPeriod"/>
            </a:pPr>
            <a:endParaRPr lang="en-US" sz="1800" dirty="0"/>
          </a:p>
          <a:p>
            <a:pPr marL="514350" indent="-514350">
              <a:buFont typeface="+mj-lt"/>
              <a:buAutoNum type="arabicPeriod"/>
            </a:pPr>
            <a:endParaRPr lang="en-US" sz="1800" dirty="0"/>
          </a:p>
          <a:p>
            <a:pPr marL="514350" indent="-514350">
              <a:buFont typeface="+mj-lt"/>
              <a:buAutoNum type="arabicPeriod"/>
            </a:pPr>
            <a:endParaRPr lang="en-US" sz="1800" dirty="0"/>
          </a:p>
          <a:p>
            <a:pPr marL="514350" indent="-514350">
              <a:buFont typeface="+mj-lt"/>
              <a:buAutoNum type="arabicPeriod"/>
            </a:pPr>
            <a:endParaRPr lang="en-US" sz="1800" dirty="0"/>
          </a:p>
          <a:p>
            <a:pPr marL="514350" indent="-514350">
              <a:buFont typeface="+mj-lt"/>
              <a:buAutoNum type="arabicPeriod"/>
            </a:pPr>
            <a:endParaRPr lang="en-US" sz="1800" dirty="0"/>
          </a:p>
          <a:p>
            <a:pPr marL="514350" indent="-514350">
              <a:buFont typeface="+mj-lt"/>
              <a:buAutoNum type="arabicPeriod"/>
            </a:pPr>
            <a:endParaRPr lang="en-US" sz="1800" dirty="0"/>
          </a:p>
          <a:p>
            <a:pPr marL="514350" indent="-514350">
              <a:buFont typeface="+mj-lt"/>
              <a:buAutoNum type="arabicPeriod"/>
            </a:pPr>
            <a:endParaRPr lang="en-US" sz="1800" dirty="0"/>
          </a:p>
          <a:p>
            <a:pPr marL="0" indent="0">
              <a:buNone/>
            </a:pPr>
            <a:endParaRPr lang="en-US" sz="1800" dirty="0"/>
          </a:p>
        </p:txBody>
      </p:sp>
    </p:spTree>
    <p:extLst>
      <p:ext uri="{BB962C8B-B14F-4D97-AF65-F5344CB8AC3E}">
        <p14:creationId xmlns:p14="http://schemas.microsoft.com/office/powerpoint/2010/main" val="21345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Challenges of Probabilistic Modeling</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199" y="1825625"/>
            <a:ext cx="11093067" cy="4295476"/>
          </a:xfrm>
        </p:spPr>
        <p:txBody>
          <a:bodyPr>
            <a:normAutofit/>
          </a:bodyPr>
          <a:lstStyle/>
          <a:p>
            <a:pPr marL="457200" lvl="1" indent="0" algn="ctr">
              <a:buNone/>
            </a:pPr>
            <a:r>
              <a:rPr lang="en-US" b="0" dirty="0">
                <a:solidFill>
                  <a:srgbClr val="222222"/>
                </a:solidFill>
                <a:effectLst/>
                <a:latin typeface="Calibri (Body)"/>
              </a:rPr>
              <a:t>Assume a (probabilistic) model P</a:t>
            </a:r>
            <a:r>
              <a:rPr lang="el-GR" b="0" baseline="-25000" dirty="0">
                <a:solidFill>
                  <a:srgbClr val="222222"/>
                </a:solidFill>
                <a:effectLst/>
                <a:latin typeface="Calibri" panose="020F0502020204030204" pitchFamily="34" charset="0"/>
                <a:cs typeface="Calibri" panose="020F0502020204030204" pitchFamily="34" charset="0"/>
              </a:rPr>
              <a:t>θ</a:t>
            </a:r>
            <a:r>
              <a:rPr lang="en-US" b="0" dirty="0">
                <a:solidFill>
                  <a:srgbClr val="222222"/>
                </a:solidFill>
                <a:effectLst/>
                <a:latin typeface="Calibri" panose="020F0502020204030204" pitchFamily="34" charset="0"/>
                <a:cs typeface="Calibri" panose="020F0502020204030204" pitchFamily="34" charset="0"/>
              </a:rPr>
              <a:t>(Y, X</a:t>
            </a:r>
            <a:r>
              <a:rPr lang="en-US" b="0" baseline="-25000" dirty="0">
                <a:solidFill>
                  <a:srgbClr val="222222"/>
                </a:solidFill>
                <a:effectLst/>
                <a:latin typeface="Calibri" panose="020F0502020204030204" pitchFamily="34" charset="0"/>
                <a:cs typeface="Calibri" panose="020F0502020204030204" pitchFamily="34" charset="0"/>
              </a:rPr>
              <a:t>1</a:t>
            </a:r>
            <a:r>
              <a:rPr lang="en-US" b="0" dirty="0">
                <a:solidFill>
                  <a:srgbClr val="222222"/>
                </a:solidFill>
                <a:effectLst/>
                <a:latin typeface="Calibri" panose="020F0502020204030204" pitchFamily="34" charset="0"/>
                <a:cs typeface="Calibri" panose="020F0502020204030204" pitchFamily="34" charset="0"/>
              </a:rPr>
              <a:t>, X</a:t>
            </a:r>
            <a:r>
              <a:rPr lang="en-US" b="0" baseline="-25000" dirty="0">
                <a:solidFill>
                  <a:srgbClr val="222222"/>
                </a:solidFill>
                <a:effectLst/>
                <a:latin typeface="Calibri" panose="020F0502020204030204" pitchFamily="34" charset="0"/>
                <a:cs typeface="Calibri" panose="020F0502020204030204" pitchFamily="34" charset="0"/>
              </a:rPr>
              <a:t>2</a:t>
            </a:r>
            <a:r>
              <a:rPr lang="en-US" b="0" dirty="0">
                <a:solidFill>
                  <a:srgbClr val="222222"/>
                </a:solidFill>
                <a:effectLst/>
                <a:latin typeface="Calibri" panose="020F0502020204030204" pitchFamily="34" charset="0"/>
                <a:cs typeface="Calibri" panose="020F0502020204030204" pitchFamily="34" charset="0"/>
              </a:rPr>
              <a:t>, … X</a:t>
            </a:r>
            <a:r>
              <a:rPr lang="en-US" baseline="-25000" dirty="0">
                <a:solidFill>
                  <a:srgbClr val="222222"/>
                </a:solidFill>
                <a:latin typeface="Calibri" panose="020F0502020204030204" pitchFamily="34" charset="0"/>
                <a:cs typeface="Calibri" panose="020F0502020204030204" pitchFamily="34" charset="0"/>
              </a:rPr>
              <a:t>n</a:t>
            </a:r>
            <a:r>
              <a:rPr lang="en-US" b="0" dirty="0">
                <a:solidFill>
                  <a:srgbClr val="222222"/>
                </a:solidFill>
                <a:effectLst/>
                <a:latin typeface="Calibri" panose="020F0502020204030204" pitchFamily="34" charset="0"/>
                <a:cs typeface="Calibri" panose="020F0502020204030204" pitchFamily="34" charset="0"/>
              </a:rPr>
              <a:t>)</a:t>
            </a:r>
            <a:r>
              <a:rPr lang="en-US" dirty="0">
                <a:solidFill>
                  <a:srgbClr val="222222"/>
                </a:solidFill>
                <a:latin typeface="Calibri (Body)"/>
                <a:cs typeface="Calibri" panose="020F0502020204030204" pitchFamily="34" charset="0"/>
              </a:rPr>
              <a:t> </a:t>
            </a:r>
            <a:r>
              <a:rPr lang="en-US" b="0" dirty="0">
                <a:solidFill>
                  <a:srgbClr val="222222"/>
                </a:solidFill>
                <a:effectLst/>
                <a:latin typeface="Calibri (Body)"/>
              </a:rPr>
              <a:t>of word occurrences in spam and non-spam mail</a:t>
            </a:r>
            <a:r>
              <a:rPr lang="en-US" dirty="0">
                <a:solidFill>
                  <a:srgbClr val="222222"/>
                </a:solidFill>
                <a:latin typeface="Calibri (Body)"/>
              </a:rPr>
              <a:t>:</a:t>
            </a:r>
            <a:endParaRPr lang="en-US" b="0" dirty="0">
              <a:solidFill>
                <a:srgbClr val="222222"/>
              </a:solidFill>
              <a:effectLst/>
              <a:latin typeface="Calibri (Body)"/>
            </a:endParaRPr>
          </a:p>
          <a:p>
            <a:pPr marL="457200" lvl="1" indent="0" algn="ctr">
              <a:buNone/>
            </a:pPr>
            <a:endParaRPr lang="en-US" b="0" dirty="0">
              <a:solidFill>
                <a:srgbClr val="222222"/>
              </a:solidFill>
              <a:effectLst/>
              <a:latin typeface="Calibri (Body)"/>
            </a:endParaRPr>
          </a:p>
          <a:p>
            <a:pPr lvl="1"/>
            <a:r>
              <a:rPr lang="en-US" b="0" dirty="0">
                <a:solidFill>
                  <a:srgbClr val="222222"/>
                </a:solidFill>
                <a:effectLst/>
                <a:latin typeface="Calibri (Body)"/>
              </a:rPr>
              <a:t>Each binary variable X</a:t>
            </a:r>
            <a:r>
              <a:rPr lang="en-US" b="0" baseline="-25000" dirty="0">
                <a:solidFill>
                  <a:srgbClr val="222222"/>
                </a:solidFill>
                <a:effectLst/>
                <a:latin typeface="Calibri (Body)"/>
              </a:rPr>
              <a:t>i</a:t>
            </a:r>
            <a:r>
              <a:rPr lang="en-US" b="0" dirty="0">
                <a:solidFill>
                  <a:srgbClr val="222222"/>
                </a:solidFill>
                <a:effectLst/>
                <a:latin typeface="Calibri (Body)"/>
              </a:rPr>
              <a:t> encodes whether the i</a:t>
            </a:r>
            <a:r>
              <a:rPr lang="en-US" b="0" baseline="30000" dirty="0">
                <a:solidFill>
                  <a:srgbClr val="222222"/>
                </a:solidFill>
                <a:effectLst/>
                <a:latin typeface="Calibri (Body)"/>
              </a:rPr>
              <a:t>th</a:t>
            </a:r>
            <a:r>
              <a:rPr lang="en-US" b="0" dirty="0">
                <a:solidFill>
                  <a:srgbClr val="222222"/>
                </a:solidFill>
                <a:effectLst/>
                <a:latin typeface="Calibri (Body)"/>
              </a:rPr>
              <a:t> English word is present in the email</a:t>
            </a:r>
            <a:endParaRPr lang="en-US" dirty="0">
              <a:solidFill>
                <a:srgbClr val="222222"/>
              </a:solidFill>
              <a:latin typeface="Calibri (Body)"/>
            </a:endParaRPr>
          </a:p>
          <a:p>
            <a:pPr lvl="1"/>
            <a:r>
              <a:rPr lang="en-US" b="0" dirty="0">
                <a:solidFill>
                  <a:srgbClr val="222222"/>
                </a:solidFill>
                <a:effectLst/>
                <a:latin typeface="Calibri (Body)"/>
              </a:rPr>
              <a:t>The binary variable Y indicates whether the email is spam</a:t>
            </a:r>
            <a:endParaRPr lang="en-US" dirty="0">
              <a:solidFill>
                <a:srgbClr val="222222"/>
              </a:solidFill>
              <a:latin typeface="Calibri (Body)"/>
            </a:endParaRPr>
          </a:p>
          <a:p>
            <a:pPr lvl="1"/>
            <a:r>
              <a:rPr lang="en-US" b="0" dirty="0">
                <a:solidFill>
                  <a:srgbClr val="222222"/>
                </a:solidFill>
                <a:effectLst/>
                <a:latin typeface="Calibri (Body)"/>
              </a:rPr>
              <a:t>In order to classify a new email, we look at the probability P</a:t>
            </a:r>
            <a:r>
              <a:rPr lang="en-US" b="0" dirty="0">
                <a:solidFill>
                  <a:srgbClr val="222222"/>
                </a:solidFill>
                <a:effectLst/>
                <a:latin typeface="Calibri" panose="020F0502020204030204" pitchFamily="34" charset="0"/>
                <a:cs typeface="Calibri" panose="020F0502020204030204" pitchFamily="34" charset="0"/>
              </a:rPr>
              <a:t>(Y = 1| X</a:t>
            </a:r>
            <a:r>
              <a:rPr lang="en-US" b="0" baseline="-25000" dirty="0">
                <a:solidFill>
                  <a:srgbClr val="222222"/>
                </a:solidFill>
                <a:effectLst/>
                <a:latin typeface="Calibri" panose="020F0502020204030204" pitchFamily="34" charset="0"/>
                <a:cs typeface="Calibri" panose="020F0502020204030204" pitchFamily="34" charset="0"/>
              </a:rPr>
              <a:t>1</a:t>
            </a:r>
            <a:r>
              <a:rPr lang="en-US" b="0" dirty="0">
                <a:solidFill>
                  <a:srgbClr val="222222"/>
                </a:solidFill>
                <a:effectLst/>
                <a:latin typeface="Calibri" panose="020F0502020204030204" pitchFamily="34" charset="0"/>
                <a:cs typeface="Calibri" panose="020F0502020204030204" pitchFamily="34" charset="0"/>
              </a:rPr>
              <a:t>, X</a:t>
            </a:r>
            <a:r>
              <a:rPr lang="en-US" b="0" baseline="-25000" dirty="0">
                <a:solidFill>
                  <a:srgbClr val="222222"/>
                </a:solidFill>
                <a:effectLst/>
                <a:latin typeface="Calibri" panose="020F0502020204030204" pitchFamily="34" charset="0"/>
                <a:cs typeface="Calibri" panose="020F0502020204030204" pitchFamily="34" charset="0"/>
              </a:rPr>
              <a:t>2</a:t>
            </a:r>
            <a:r>
              <a:rPr lang="en-US" b="0" dirty="0">
                <a:solidFill>
                  <a:srgbClr val="222222"/>
                </a:solidFill>
                <a:effectLst/>
                <a:latin typeface="Calibri" panose="020F0502020204030204" pitchFamily="34" charset="0"/>
                <a:cs typeface="Calibri" panose="020F0502020204030204" pitchFamily="34" charset="0"/>
              </a:rPr>
              <a:t>, … X</a:t>
            </a:r>
            <a:r>
              <a:rPr lang="en-US" baseline="-25000" dirty="0">
                <a:solidFill>
                  <a:srgbClr val="222222"/>
                </a:solidFill>
                <a:latin typeface="Calibri" panose="020F0502020204030204" pitchFamily="34" charset="0"/>
                <a:cs typeface="Calibri" panose="020F0502020204030204" pitchFamily="34" charset="0"/>
              </a:rPr>
              <a:t>n</a:t>
            </a:r>
            <a:r>
              <a:rPr lang="en-US" b="0" dirty="0">
                <a:solidFill>
                  <a:srgbClr val="222222"/>
                </a:solidFill>
                <a:effectLst/>
                <a:latin typeface="Calibri" panose="020F0502020204030204" pitchFamily="34" charset="0"/>
                <a:cs typeface="Calibri" panose="020F0502020204030204" pitchFamily="34" charset="0"/>
              </a:rPr>
              <a:t>)</a:t>
            </a:r>
            <a:endParaRPr lang="en-US" b="0" dirty="0">
              <a:solidFill>
                <a:srgbClr val="222222"/>
              </a:solidFill>
              <a:effectLst/>
              <a:latin typeface="Calibri (Body)"/>
            </a:endParaRPr>
          </a:p>
          <a:p>
            <a:pPr marL="457200" lvl="1" indent="0" algn="ctr">
              <a:buNone/>
            </a:pPr>
            <a:endParaRPr lang="en-US" b="0" dirty="0">
              <a:solidFill>
                <a:srgbClr val="222222"/>
              </a:solidFill>
              <a:effectLst/>
              <a:latin typeface="Calibri (Body)"/>
            </a:endParaRPr>
          </a:p>
          <a:p>
            <a:endParaRPr lang="en-US" dirty="0"/>
          </a:p>
        </p:txBody>
      </p:sp>
    </p:spTree>
    <p:extLst>
      <p:ext uri="{BB962C8B-B14F-4D97-AF65-F5344CB8AC3E}">
        <p14:creationId xmlns:p14="http://schemas.microsoft.com/office/powerpoint/2010/main" val="870715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Challenges and Opportunities of Probabilistic Modeling</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825625"/>
            <a:ext cx="10761324" cy="4667250"/>
          </a:xfrm>
        </p:spPr>
        <p:txBody>
          <a:bodyPr>
            <a:normAutofit/>
          </a:bodyPr>
          <a:lstStyle/>
          <a:p>
            <a:pPr marL="457200" lvl="1" indent="0" algn="ctr">
              <a:buNone/>
            </a:pPr>
            <a:r>
              <a:rPr lang="en-US" b="0" dirty="0">
                <a:solidFill>
                  <a:srgbClr val="222222"/>
                </a:solidFill>
                <a:effectLst/>
                <a:latin typeface="Calibri (Body)"/>
              </a:rPr>
              <a:t>Assume a (probabilistic) model P</a:t>
            </a:r>
            <a:r>
              <a:rPr lang="el-GR" b="0" baseline="-25000" dirty="0">
                <a:solidFill>
                  <a:srgbClr val="222222"/>
                </a:solidFill>
                <a:effectLst/>
                <a:latin typeface="Calibri" panose="020F0502020204030204" pitchFamily="34" charset="0"/>
                <a:cs typeface="Calibri" panose="020F0502020204030204" pitchFamily="34" charset="0"/>
              </a:rPr>
              <a:t>θ</a:t>
            </a:r>
            <a:r>
              <a:rPr lang="en-US" b="0" dirty="0">
                <a:solidFill>
                  <a:srgbClr val="222222"/>
                </a:solidFill>
                <a:effectLst/>
                <a:latin typeface="Calibri" panose="020F0502020204030204" pitchFamily="34" charset="0"/>
                <a:cs typeface="Calibri" panose="020F0502020204030204" pitchFamily="34" charset="0"/>
              </a:rPr>
              <a:t>(Y, X</a:t>
            </a:r>
            <a:r>
              <a:rPr lang="en-US" b="0" baseline="-25000" dirty="0">
                <a:solidFill>
                  <a:srgbClr val="222222"/>
                </a:solidFill>
                <a:effectLst/>
                <a:latin typeface="Calibri" panose="020F0502020204030204" pitchFamily="34" charset="0"/>
                <a:cs typeface="Calibri" panose="020F0502020204030204" pitchFamily="34" charset="0"/>
              </a:rPr>
              <a:t>1</a:t>
            </a:r>
            <a:r>
              <a:rPr lang="en-US" b="0" dirty="0">
                <a:solidFill>
                  <a:srgbClr val="222222"/>
                </a:solidFill>
                <a:effectLst/>
                <a:latin typeface="Calibri" panose="020F0502020204030204" pitchFamily="34" charset="0"/>
                <a:cs typeface="Calibri" panose="020F0502020204030204" pitchFamily="34" charset="0"/>
              </a:rPr>
              <a:t>, X</a:t>
            </a:r>
            <a:r>
              <a:rPr lang="en-US" b="0" baseline="-25000" dirty="0">
                <a:solidFill>
                  <a:srgbClr val="222222"/>
                </a:solidFill>
                <a:effectLst/>
                <a:latin typeface="Calibri" panose="020F0502020204030204" pitchFamily="34" charset="0"/>
                <a:cs typeface="Calibri" panose="020F0502020204030204" pitchFamily="34" charset="0"/>
              </a:rPr>
              <a:t>2</a:t>
            </a:r>
            <a:r>
              <a:rPr lang="en-US" b="0" dirty="0">
                <a:solidFill>
                  <a:srgbClr val="222222"/>
                </a:solidFill>
                <a:effectLst/>
                <a:latin typeface="Calibri" panose="020F0502020204030204" pitchFamily="34" charset="0"/>
                <a:cs typeface="Calibri" panose="020F0502020204030204" pitchFamily="34" charset="0"/>
              </a:rPr>
              <a:t>, … X</a:t>
            </a:r>
            <a:r>
              <a:rPr lang="en-US" baseline="-25000" dirty="0">
                <a:solidFill>
                  <a:srgbClr val="222222"/>
                </a:solidFill>
                <a:latin typeface="Calibri" panose="020F0502020204030204" pitchFamily="34" charset="0"/>
                <a:cs typeface="Calibri" panose="020F0502020204030204" pitchFamily="34" charset="0"/>
              </a:rPr>
              <a:t>n</a:t>
            </a:r>
            <a:r>
              <a:rPr lang="en-US" b="0" dirty="0">
                <a:solidFill>
                  <a:srgbClr val="222222"/>
                </a:solidFill>
                <a:effectLst/>
                <a:latin typeface="Calibri" panose="020F0502020204030204" pitchFamily="34" charset="0"/>
                <a:cs typeface="Calibri" panose="020F0502020204030204" pitchFamily="34" charset="0"/>
              </a:rPr>
              <a:t>)</a:t>
            </a:r>
            <a:r>
              <a:rPr lang="en-US" dirty="0">
                <a:solidFill>
                  <a:srgbClr val="222222"/>
                </a:solidFill>
                <a:latin typeface="Calibri (Body)"/>
                <a:cs typeface="Calibri" panose="020F0502020204030204" pitchFamily="34" charset="0"/>
              </a:rPr>
              <a:t> </a:t>
            </a:r>
            <a:r>
              <a:rPr lang="en-US" b="0" dirty="0">
                <a:solidFill>
                  <a:srgbClr val="222222"/>
                </a:solidFill>
                <a:effectLst/>
                <a:latin typeface="Calibri (Body)"/>
              </a:rPr>
              <a:t>of word occurrences in spam and non-spam mail</a:t>
            </a:r>
            <a:r>
              <a:rPr lang="en-US" dirty="0">
                <a:solidFill>
                  <a:srgbClr val="222222"/>
                </a:solidFill>
                <a:latin typeface="Calibri (Body)"/>
              </a:rPr>
              <a:t>:</a:t>
            </a:r>
            <a:endParaRPr lang="en-US" b="0" dirty="0">
              <a:solidFill>
                <a:srgbClr val="222222"/>
              </a:solidFill>
              <a:effectLst/>
              <a:latin typeface="Calibri (Body)"/>
            </a:endParaRPr>
          </a:p>
          <a:p>
            <a:pPr marL="457200" lvl="1" indent="0" algn="ctr">
              <a:buNone/>
            </a:pPr>
            <a:endParaRPr lang="en-US" b="0" dirty="0">
              <a:solidFill>
                <a:srgbClr val="222222"/>
              </a:solidFill>
              <a:effectLst/>
              <a:latin typeface="Calibri (Body)"/>
            </a:endParaRPr>
          </a:p>
          <a:p>
            <a:pPr lvl="1"/>
            <a:r>
              <a:rPr lang="en-US" dirty="0">
                <a:solidFill>
                  <a:srgbClr val="222222"/>
                </a:solidFill>
                <a:latin typeface="Calibri (Body)"/>
              </a:rPr>
              <a:t>The size (domain) of </a:t>
            </a:r>
            <a:r>
              <a:rPr lang="en-US" b="0" dirty="0">
                <a:solidFill>
                  <a:srgbClr val="222222"/>
                </a:solidFill>
                <a:effectLst/>
                <a:latin typeface="Calibri (Body)"/>
              </a:rPr>
              <a:t>P</a:t>
            </a:r>
            <a:r>
              <a:rPr lang="el-GR" b="0" baseline="-25000" dirty="0">
                <a:solidFill>
                  <a:srgbClr val="222222"/>
                </a:solidFill>
                <a:effectLst/>
                <a:latin typeface="Calibri" panose="020F0502020204030204" pitchFamily="34" charset="0"/>
                <a:cs typeface="Calibri" panose="020F0502020204030204" pitchFamily="34" charset="0"/>
              </a:rPr>
              <a:t>θ </a:t>
            </a:r>
            <a:r>
              <a:rPr lang="en-US" b="0" baseline="-25000" dirty="0">
                <a:solidFill>
                  <a:srgbClr val="222222"/>
                </a:solidFill>
                <a:effectLst/>
                <a:latin typeface="Calibri" panose="020F0502020204030204" pitchFamily="34" charset="0"/>
                <a:cs typeface="Calibri" panose="020F0502020204030204" pitchFamily="34" charset="0"/>
              </a:rPr>
              <a:t> </a:t>
            </a:r>
            <a:r>
              <a:rPr lang="en-US" dirty="0">
                <a:solidFill>
                  <a:srgbClr val="222222"/>
                </a:solidFill>
                <a:latin typeface="Calibri (Body)"/>
              </a:rPr>
              <a:t>is huge (2</a:t>
            </a:r>
            <a:r>
              <a:rPr lang="en-US" baseline="30000" dirty="0">
                <a:solidFill>
                  <a:srgbClr val="222222"/>
                </a:solidFill>
                <a:latin typeface="Calibri (Body)"/>
              </a:rPr>
              <a:t>N+1</a:t>
            </a:r>
            <a:r>
              <a:rPr lang="en-US" dirty="0">
                <a:solidFill>
                  <a:srgbClr val="222222"/>
                </a:solidFill>
                <a:latin typeface="Calibri (Body)"/>
              </a:rPr>
              <a:t>, N being the size of the English vocabulary)</a:t>
            </a:r>
          </a:p>
          <a:p>
            <a:pPr lvl="1"/>
            <a:endParaRPr lang="en-US" b="0" dirty="0">
              <a:solidFill>
                <a:srgbClr val="222222"/>
              </a:solidFill>
              <a:effectLst/>
              <a:latin typeface="Calibri (Body)"/>
            </a:endParaRPr>
          </a:p>
          <a:p>
            <a:pPr lvl="1"/>
            <a:r>
              <a:rPr lang="en-US" b="0" i="1" dirty="0">
                <a:solidFill>
                  <a:srgbClr val="222222"/>
                </a:solidFill>
                <a:effectLst/>
                <a:latin typeface="Calibri (Body)"/>
              </a:rPr>
              <a:t>Independence</a:t>
            </a:r>
            <a:r>
              <a:rPr lang="en-US" dirty="0">
                <a:solidFill>
                  <a:srgbClr val="222222"/>
                </a:solidFill>
                <a:latin typeface="Calibri (Body)"/>
              </a:rPr>
              <a:t> among variables can significantly decrease that domain:</a:t>
            </a:r>
          </a:p>
          <a:p>
            <a:pPr lvl="1"/>
            <a:endParaRPr lang="en-US" b="0" dirty="0">
              <a:solidFill>
                <a:srgbClr val="222222"/>
              </a:solidFill>
              <a:effectLst/>
              <a:latin typeface="Calibri (Body)"/>
            </a:endParaRPr>
          </a:p>
          <a:p>
            <a:pPr lvl="2"/>
            <a:r>
              <a:rPr lang="en-US" b="0" dirty="0">
                <a:solidFill>
                  <a:srgbClr val="222222"/>
                </a:solidFill>
                <a:effectLst/>
                <a:latin typeface="Calibri (Body)"/>
              </a:rPr>
              <a:t>However: the </a:t>
            </a:r>
            <a:r>
              <a:rPr lang="en-US" b="0" i="1" dirty="0">
                <a:solidFill>
                  <a:srgbClr val="222222"/>
                </a:solidFill>
                <a:effectLst/>
                <a:latin typeface="Calibri (Body)"/>
              </a:rPr>
              <a:t>conditional independence assumption</a:t>
            </a:r>
            <a:r>
              <a:rPr lang="en-US" b="0" dirty="0">
                <a:solidFill>
                  <a:srgbClr val="222222"/>
                </a:solidFill>
                <a:effectLst/>
                <a:latin typeface="Calibri (Body)"/>
              </a:rPr>
              <a:t> among </a:t>
            </a:r>
            <a:r>
              <a:rPr lang="en-US" b="0" u="sng" dirty="0">
                <a:solidFill>
                  <a:srgbClr val="222222"/>
                </a:solidFill>
                <a:effectLst/>
                <a:latin typeface="Calibri (Body)"/>
              </a:rPr>
              <a:t>all</a:t>
            </a:r>
            <a:r>
              <a:rPr lang="en-US" b="0" dirty="0">
                <a:solidFill>
                  <a:srgbClr val="222222"/>
                </a:solidFill>
                <a:effectLst/>
                <a:latin typeface="Calibri (Body)"/>
              </a:rPr>
              <a:t> the variables does not always result in a good prediction model (e.g., ‘pharmacy’ and ‘pills’ are probably highly dependent)</a:t>
            </a:r>
          </a:p>
          <a:p>
            <a:pPr lvl="2"/>
            <a:endParaRPr lang="en-US" dirty="0">
              <a:solidFill>
                <a:srgbClr val="222222"/>
              </a:solidFill>
              <a:latin typeface="Calibri (Body)"/>
            </a:endParaRPr>
          </a:p>
          <a:p>
            <a:pPr lvl="2"/>
            <a:r>
              <a:rPr lang="en-US" dirty="0">
                <a:solidFill>
                  <a:srgbClr val="222222"/>
                </a:solidFill>
                <a:latin typeface="Calibri (Body)"/>
              </a:rPr>
              <a:t>Nonetheless: </a:t>
            </a:r>
            <a:r>
              <a:rPr lang="en-US" u="sng" dirty="0">
                <a:solidFill>
                  <a:srgbClr val="222222"/>
                </a:solidFill>
                <a:latin typeface="Calibri (Body)"/>
              </a:rPr>
              <a:t>some</a:t>
            </a:r>
            <a:r>
              <a:rPr lang="en-US" dirty="0">
                <a:solidFill>
                  <a:srgbClr val="222222"/>
                </a:solidFill>
                <a:latin typeface="Calibri (Body)"/>
              </a:rPr>
              <a:t> </a:t>
            </a:r>
            <a:r>
              <a:rPr lang="en-US" b="0" dirty="0">
                <a:solidFill>
                  <a:srgbClr val="222222"/>
                </a:solidFill>
                <a:effectLst/>
                <a:latin typeface="Calibri (Body)"/>
              </a:rPr>
              <a:t>variables are independent of each other (e.g., ‘muffin’ and ‘penguin’)</a:t>
            </a:r>
          </a:p>
          <a:p>
            <a:endParaRPr lang="en-US" dirty="0"/>
          </a:p>
        </p:txBody>
      </p:sp>
    </p:spTree>
    <p:extLst>
      <p:ext uri="{BB962C8B-B14F-4D97-AF65-F5344CB8AC3E}">
        <p14:creationId xmlns:p14="http://schemas.microsoft.com/office/powerpoint/2010/main" val="408845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a:xfrm>
            <a:off x="848248" y="365125"/>
            <a:ext cx="10515600" cy="1325563"/>
          </a:xfrm>
        </p:spPr>
        <p:txBody>
          <a:bodyPr>
            <a:normAutofit/>
          </a:bodyPr>
          <a:lstStyle/>
          <a:p>
            <a:r>
              <a:rPr lang="en-US" sz="3600" dirty="0"/>
              <a:t>Challenges and Opportunities of Probabilistic Modeling</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825625"/>
            <a:ext cx="10761324" cy="4861614"/>
          </a:xfrm>
        </p:spPr>
        <p:txBody>
          <a:bodyPr>
            <a:normAutofit fontScale="92500" lnSpcReduction="10000"/>
          </a:bodyPr>
          <a:lstStyle/>
          <a:p>
            <a:pPr marL="457200" lvl="1" indent="0" algn="ctr">
              <a:buNone/>
            </a:pPr>
            <a:r>
              <a:rPr lang="en-US" b="0" dirty="0">
                <a:solidFill>
                  <a:srgbClr val="222222"/>
                </a:solidFill>
                <a:effectLst/>
                <a:latin typeface="Calibri (Body)"/>
              </a:rPr>
              <a:t>Statistical independence conditions can be described and represented with a graph structure:</a:t>
            </a:r>
          </a:p>
          <a:p>
            <a:pPr marL="457200" lvl="1" indent="0" algn="ctr">
              <a:buNone/>
            </a:pPr>
            <a:endParaRPr lang="en-US" b="0" dirty="0">
              <a:solidFill>
                <a:srgbClr val="222222"/>
              </a:solidFill>
              <a:effectLst/>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b="0" dirty="0">
              <a:solidFill>
                <a:srgbClr val="222222"/>
              </a:solidFill>
              <a:effectLst/>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b="0" dirty="0">
              <a:solidFill>
                <a:srgbClr val="222222"/>
              </a:solidFill>
              <a:effectLst/>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b="0" dirty="0">
              <a:solidFill>
                <a:srgbClr val="222222"/>
              </a:solidFill>
              <a:effectLst/>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b="0" dirty="0">
              <a:solidFill>
                <a:srgbClr val="222222"/>
              </a:solidFill>
              <a:effectLst/>
              <a:latin typeface="Calibri (Body)"/>
            </a:endParaRPr>
          </a:p>
          <a:p>
            <a:pPr marL="457200" lvl="1" indent="0" algn="ctr">
              <a:buNone/>
            </a:pPr>
            <a:endParaRPr lang="en-US" dirty="0">
              <a:solidFill>
                <a:srgbClr val="222222"/>
              </a:solidFill>
              <a:latin typeface="Calibri (Body)"/>
            </a:endParaRPr>
          </a:p>
          <a:p>
            <a:pPr marL="457200" lvl="1" indent="0" algn="ctr">
              <a:buNone/>
            </a:pPr>
            <a:endParaRPr lang="en-US" dirty="0">
              <a:solidFill>
                <a:srgbClr val="222222"/>
              </a:solidFill>
              <a:latin typeface="Calibri (Body)"/>
            </a:endParaRPr>
          </a:p>
          <a:p>
            <a:pPr marL="457200" lvl="1" indent="0" algn="ctr">
              <a:buNone/>
            </a:pPr>
            <a:r>
              <a:rPr lang="en-US" dirty="0">
                <a:solidFill>
                  <a:srgbClr val="222222"/>
                </a:solidFill>
                <a:latin typeface="Calibri (Body)"/>
              </a:rPr>
              <a:t>P(X</a:t>
            </a:r>
            <a:r>
              <a:rPr lang="en-US" baseline="-25000" dirty="0">
                <a:solidFill>
                  <a:srgbClr val="222222"/>
                </a:solidFill>
                <a:latin typeface="Calibri (Body)"/>
              </a:rPr>
              <a:t>1</a:t>
            </a:r>
            <a:r>
              <a:rPr lang="en-US" dirty="0">
                <a:solidFill>
                  <a:srgbClr val="222222"/>
                </a:solidFill>
                <a:latin typeface="Calibri (Body)"/>
              </a:rPr>
              <a:t>, X</a:t>
            </a:r>
            <a:r>
              <a:rPr lang="en-US" baseline="-25000" dirty="0">
                <a:solidFill>
                  <a:srgbClr val="222222"/>
                </a:solidFill>
                <a:latin typeface="Calibri (Body)"/>
              </a:rPr>
              <a:t>2</a:t>
            </a:r>
            <a:r>
              <a:rPr lang="en-US" dirty="0">
                <a:solidFill>
                  <a:srgbClr val="222222"/>
                </a:solidFill>
                <a:latin typeface="Calibri (Body)"/>
              </a:rPr>
              <a:t>, …, X</a:t>
            </a:r>
            <a:r>
              <a:rPr lang="en-US" baseline="-25000" dirty="0">
                <a:solidFill>
                  <a:srgbClr val="222222"/>
                </a:solidFill>
                <a:latin typeface="Calibri (Body)"/>
              </a:rPr>
              <a:t>n</a:t>
            </a:r>
            <a:r>
              <a:rPr lang="en-US" dirty="0">
                <a:solidFill>
                  <a:srgbClr val="222222"/>
                </a:solidFill>
                <a:latin typeface="Calibri (Body)"/>
              </a:rPr>
              <a:t> | y) = P(X</a:t>
            </a:r>
            <a:r>
              <a:rPr lang="en-US" baseline="-25000" dirty="0">
                <a:solidFill>
                  <a:srgbClr val="222222"/>
                </a:solidFill>
                <a:latin typeface="Calibri (Body)"/>
              </a:rPr>
              <a:t>1</a:t>
            </a:r>
            <a:r>
              <a:rPr lang="en-US" dirty="0">
                <a:solidFill>
                  <a:srgbClr val="222222"/>
                </a:solidFill>
                <a:latin typeface="Calibri (Body)"/>
              </a:rPr>
              <a:t>|y) * P(X</a:t>
            </a:r>
            <a:r>
              <a:rPr lang="en-US" baseline="-25000" dirty="0">
                <a:solidFill>
                  <a:srgbClr val="222222"/>
                </a:solidFill>
                <a:latin typeface="Calibri (Body)"/>
              </a:rPr>
              <a:t>2</a:t>
            </a:r>
            <a:r>
              <a:rPr lang="en-US" dirty="0">
                <a:solidFill>
                  <a:srgbClr val="222222"/>
                </a:solidFill>
                <a:latin typeface="Calibri (Body)"/>
              </a:rPr>
              <a:t>|y) * … *P(</a:t>
            </a:r>
            <a:r>
              <a:rPr lang="en-US" dirty="0" err="1">
                <a:solidFill>
                  <a:srgbClr val="222222"/>
                </a:solidFill>
                <a:latin typeface="Calibri (Body)"/>
              </a:rPr>
              <a:t>X</a:t>
            </a:r>
            <a:r>
              <a:rPr lang="en-US" baseline="-25000" dirty="0" err="1">
                <a:solidFill>
                  <a:srgbClr val="222222"/>
                </a:solidFill>
                <a:latin typeface="Calibri (Body)"/>
              </a:rPr>
              <a:t>n</a:t>
            </a:r>
            <a:r>
              <a:rPr lang="en-US" dirty="0" err="1">
                <a:solidFill>
                  <a:srgbClr val="222222"/>
                </a:solidFill>
                <a:latin typeface="Calibri (Body)"/>
              </a:rPr>
              <a:t>|y</a:t>
            </a:r>
            <a:r>
              <a:rPr lang="en-US" dirty="0">
                <a:solidFill>
                  <a:srgbClr val="222222"/>
                </a:solidFill>
                <a:latin typeface="Calibri (Body)"/>
              </a:rPr>
              <a:t>)   </a:t>
            </a:r>
            <a:endParaRPr lang="en-US" b="0" dirty="0">
              <a:solidFill>
                <a:srgbClr val="222222"/>
              </a:solidFill>
              <a:effectLst/>
              <a:latin typeface="Calibri (Body)"/>
            </a:endParaRPr>
          </a:p>
          <a:p>
            <a:pPr marL="0" indent="0">
              <a:buNone/>
            </a:pPr>
            <a:endParaRPr lang="en-US" dirty="0"/>
          </a:p>
        </p:txBody>
      </p:sp>
      <p:pic>
        <p:nvPicPr>
          <p:cNvPr id="1026" name="Picture 2" descr="Graphical representation of the Naive Bayes spam classification model. We can interpret the directed graph as indicating a story of how the data was generated: first, a spam/non-spam label was chosen at random; then a subset of $$n$$ possible English words were sampled independently and at random.">
            <a:extLst>
              <a:ext uri="{FF2B5EF4-FFF2-40B4-BE49-F238E27FC236}">
                <a16:creationId xmlns:a16="http://schemas.microsoft.com/office/drawing/2014/main" id="{E422BF18-3782-486D-BB60-126E427EDB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1948" y="2552814"/>
            <a:ext cx="6509671" cy="3208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251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825625"/>
            <a:ext cx="10761324" cy="4667250"/>
          </a:xfrm>
        </p:spPr>
        <p:txBody>
          <a:bodyPr>
            <a:normAutofit lnSpcReduction="10000"/>
          </a:bodyPr>
          <a:lstStyle/>
          <a:p>
            <a:pPr marL="457200" lvl="1" indent="0" algn="ctr">
              <a:buNone/>
            </a:pPr>
            <a:r>
              <a:rPr lang="en-US" b="0" i="1" dirty="0">
                <a:solidFill>
                  <a:srgbClr val="222222"/>
                </a:solidFill>
                <a:effectLst/>
                <a:latin typeface="Calibri (Body)"/>
              </a:rPr>
              <a:t>Probabilistic Graphical Models</a:t>
            </a:r>
            <a:r>
              <a:rPr lang="en-US" b="0" dirty="0">
                <a:solidFill>
                  <a:srgbClr val="222222"/>
                </a:solidFill>
                <a:effectLst/>
                <a:latin typeface="Calibri (Body)"/>
              </a:rPr>
              <a:t> </a:t>
            </a:r>
            <a:r>
              <a:rPr lang="en-US" b="0" i="1" dirty="0">
                <a:solidFill>
                  <a:srgbClr val="222222"/>
                </a:solidFill>
                <a:effectLst/>
                <a:latin typeface="Calibri (Body)"/>
              </a:rPr>
              <a:t>(PGMs)</a:t>
            </a:r>
            <a:r>
              <a:rPr lang="en-US" b="0" dirty="0">
                <a:solidFill>
                  <a:srgbClr val="222222"/>
                </a:solidFill>
                <a:effectLst/>
                <a:latin typeface="Calibri (Body)"/>
              </a:rPr>
              <a:t> form a powerful framework for representing/modeling complex real world domains using probability distributions. They:</a:t>
            </a:r>
          </a:p>
          <a:p>
            <a:pPr marL="457200" lvl="1" indent="0" algn="ctr">
              <a:buNone/>
            </a:pPr>
            <a:endParaRPr lang="en-US" dirty="0">
              <a:solidFill>
                <a:srgbClr val="222222"/>
              </a:solidFill>
              <a:latin typeface="Calibri (Body)"/>
            </a:endParaRPr>
          </a:p>
          <a:p>
            <a:pPr marL="457200" lvl="1" indent="0" algn="ctr">
              <a:buNone/>
            </a:pPr>
            <a:endParaRPr lang="en-US" b="0" dirty="0">
              <a:solidFill>
                <a:srgbClr val="222222"/>
              </a:solidFill>
              <a:effectLst/>
              <a:latin typeface="Calibri (Body)"/>
            </a:endParaRPr>
          </a:p>
          <a:p>
            <a:pPr lvl="1"/>
            <a:r>
              <a:rPr lang="en-US" b="0" dirty="0">
                <a:solidFill>
                  <a:srgbClr val="222222"/>
                </a:solidFill>
                <a:effectLst/>
                <a:latin typeface="Calibri (Body)"/>
              </a:rPr>
              <a:t>bring together graph theory and probability theory</a:t>
            </a:r>
          </a:p>
          <a:p>
            <a:pPr lvl="1"/>
            <a:r>
              <a:rPr lang="en-US" b="0" dirty="0">
                <a:solidFill>
                  <a:srgbClr val="222222"/>
                </a:solidFill>
                <a:effectLst/>
                <a:latin typeface="Calibri (Body)"/>
              </a:rPr>
              <a:t>provide a flexible framework for modeling large collections of random variables with complex interactions</a:t>
            </a:r>
          </a:p>
          <a:p>
            <a:pPr lvl="1"/>
            <a:r>
              <a:rPr lang="en-US" b="0" dirty="0">
                <a:solidFill>
                  <a:srgbClr val="222222"/>
                </a:solidFill>
                <a:effectLst/>
                <a:latin typeface="Calibri (Body)"/>
              </a:rPr>
              <a:t>enable the explicit representation of independences between variables with graphs</a:t>
            </a:r>
          </a:p>
          <a:p>
            <a:pPr lvl="1"/>
            <a:r>
              <a:rPr lang="en-US" b="0" dirty="0">
                <a:solidFill>
                  <a:srgbClr val="222222"/>
                </a:solidFill>
                <a:effectLst/>
                <a:latin typeface="Calibri (Body)"/>
              </a:rPr>
              <a:t>leverage the graph representation to discover efficient (exact </a:t>
            </a:r>
            <a:r>
              <a:rPr lang="en-US" dirty="0">
                <a:solidFill>
                  <a:srgbClr val="222222"/>
                </a:solidFill>
                <a:latin typeface="Calibri (Body)"/>
              </a:rPr>
              <a:t>or approximate</a:t>
            </a:r>
            <a:r>
              <a:rPr lang="en-US" b="0" dirty="0">
                <a:solidFill>
                  <a:srgbClr val="222222"/>
                </a:solidFill>
                <a:effectLst/>
                <a:latin typeface="Calibri (Body)"/>
              </a:rPr>
              <a:t>) inference and learning algorithms  </a:t>
            </a:r>
          </a:p>
          <a:p>
            <a:pPr lvl="1"/>
            <a:r>
              <a:rPr lang="en-US" i="0" dirty="0">
                <a:solidFill>
                  <a:srgbClr val="222222"/>
                </a:solidFill>
                <a:latin typeface="Calibri (Body)"/>
              </a:rPr>
              <a:t>form the basis of causality theory</a:t>
            </a:r>
            <a:endParaRPr lang="en-US" b="0" i="0" dirty="0">
              <a:solidFill>
                <a:srgbClr val="222222"/>
              </a:solidFill>
              <a:effectLst/>
              <a:latin typeface="Calibri (Body)"/>
            </a:endParaRPr>
          </a:p>
          <a:p>
            <a:endParaRPr lang="en-US" dirty="0"/>
          </a:p>
        </p:txBody>
      </p:sp>
      <p:sp>
        <p:nvSpPr>
          <p:cNvPr id="6" name="Title 1">
            <a:extLst>
              <a:ext uri="{FF2B5EF4-FFF2-40B4-BE49-F238E27FC236}">
                <a16:creationId xmlns:a16="http://schemas.microsoft.com/office/drawing/2014/main" id="{AB0CD5E4-0A46-48A3-B45A-1DDF387572F8}"/>
              </a:ext>
            </a:extLst>
          </p:cNvPr>
          <p:cNvSpPr>
            <a:spLocks noGrp="1"/>
          </p:cNvSpPr>
          <p:nvPr>
            <p:ph type="title"/>
          </p:nvPr>
        </p:nvSpPr>
        <p:spPr>
          <a:xfrm>
            <a:off x="838200" y="365125"/>
            <a:ext cx="10515600" cy="1325563"/>
          </a:xfrm>
        </p:spPr>
        <p:txBody>
          <a:bodyPr/>
          <a:lstStyle/>
          <a:p>
            <a:r>
              <a:rPr lang="en-US" dirty="0"/>
              <a:t>Probabilistic Modeling</a:t>
            </a:r>
            <a:r>
              <a:rPr lang="en-US" baseline="30000" dirty="0"/>
              <a:t>1</a:t>
            </a:r>
          </a:p>
        </p:txBody>
      </p:sp>
    </p:spTree>
    <p:extLst>
      <p:ext uri="{BB962C8B-B14F-4D97-AF65-F5344CB8AC3E}">
        <p14:creationId xmlns:p14="http://schemas.microsoft.com/office/powerpoint/2010/main" val="1677813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Applications</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825625"/>
            <a:ext cx="10761324" cy="4839580"/>
          </a:xfrm>
        </p:spPr>
        <p:txBody>
          <a:bodyPr>
            <a:normAutofit/>
          </a:bodyPr>
          <a:lstStyle/>
          <a:p>
            <a:pPr lvl="1"/>
            <a:r>
              <a:rPr lang="en-US" dirty="0">
                <a:solidFill>
                  <a:srgbClr val="222222"/>
                </a:solidFill>
                <a:latin typeface="Calibri (Body)"/>
              </a:rPr>
              <a:t>Image processing</a:t>
            </a:r>
          </a:p>
          <a:p>
            <a:pPr lvl="2"/>
            <a:r>
              <a:rPr lang="en-US" dirty="0">
                <a:solidFill>
                  <a:srgbClr val="222222"/>
                </a:solidFill>
                <a:latin typeface="Calibri (Body)"/>
              </a:rPr>
              <a:t>unsupervised feature generation</a:t>
            </a:r>
            <a:r>
              <a:rPr lang="en-US" baseline="30000" dirty="0">
                <a:solidFill>
                  <a:srgbClr val="222222"/>
                </a:solidFill>
                <a:latin typeface="Calibri (Body)"/>
              </a:rPr>
              <a:t>3,10</a:t>
            </a:r>
          </a:p>
          <a:p>
            <a:pPr lvl="2"/>
            <a:r>
              <a:rPr lang="en-US" dirty="0">
                <a:solidFill>
                  <a:srgbClr val="222222"/>
                </a:solidFill>
                <a:latin typeface="Calibri (Body)"/>
              </a:rPr>
              <a:t>in-painting (reconstruction of small damaged portion of images)</a:t>
            </a:r>
            <a:r>
              <a:rPr lang="en-US" baseline="30000" dirty="0">
                <a:solidFill>
                  <a:srgbClr val="222222"/>
                </a:solidFill>
                <a:latin typeface="Calibri (Body)"/>
              </a:rPr>
              <a:t>8</a:t>
            </a:r>
          </a:p>
          <a:p>
            <a:pPr lvl="2"/>
            <a:r>
              <a:rPr lang="en-US" dirty="0">
                <a:solidFill>
                  <a:srgbClr val="222222"/>
                </a:solidFill>
                <a:latin typeface="Calibri (Body)"/>
              </a:rPr>
              <a:t>image denoising</a:t>
            </a:r>
            <a:r>
              <a:rPr lang="en-US" baseline="30000" dirty="0">
                <a:solidFill>
                  <a:srgbClr val="222222"/>
                </a:solidFill>
                <a:latin typeface="Calibri (Body)"/>
              </a:rPr>
              <a:t>9</a:t>
            </a:r>
          </a:p>
          <a:p>
            <a:pPr lvl="1"/>
            <a:r>
              <a:rPr lang="en-US" dirty="0">
                <a:solidFill>
                  <a:srgbClr val="222222"/>
                </a:solidFill>
                <a:latin typeface="Calibri (Body)"/>
              </a:rPr>
              <a:t>Audio</a:t>
            </a:r>
          </a:p>
          <a:p>
            <a:pPr lvl="2"/>
            <a:r>
              <a:rPr lang="en-US" dirty="0">
                <a:solidFill>
                  <a:srgbClr val="222222"/>
                </a:solidFill>
                <a:latin typeface="Calibri (Body)"/>
              </a:rPr>
              <a:t>speech synthesis</a:t>
            </a:r>
            <a:r>
              <a:rPr lang="en-US" baseline="30000" dirty="0">
                <a:solidFill>
                  <a:srgbClr val="222222"/>
                </a:solidFill>
                <a:latin typeface="Calibri (Body)"/>
              </a:rPr>
              <a:t>7</a:t>
            </a:r>
          </a:p>
          <a:p>
            <a:pPr lvl="2"/>
            <a:r>
              <a:rPr lang="en-US" dirty="0">
                <a:solidFill>
                  <a:srgbClr val="222222"/>
                </a:solidFill>
                <a:latin typeface="Calibri (Body)"/>
              </a:rPr>
              <a:t>speech recognition</a:t>
            </a:r>
            <a:r>
              <a:rPr lang="en-US" baseline="30000" dirty="0">
                <a:solidFill>
                  <a:srgbClr val="222222"/>
                </a:solidFill>
                <a:latin typeface="Calibri (Body)"/>
              </a:rPr>
              <a:t>6</a:t>
            </a:r>
          </a:p>
          <a:p>
            <a:pPr lvl="1"/>
            <a:r>
              <a:rPr lang="en-US" dirty="0">
                <a:solidFill>
                  <a:srgbClr val="222222"/>
                </a:solidFill>
                <a:latin typeface="Calibri (Body)"/>
              </a:rPr>
              <a:t>Information/Coding Theory:</a:t>
            </a:r>
            <a:r>
              <a:rPr lang="en-US" sz="2800" dirty="0">
                <a:solidFill>
                  <a:srgbClr val="222222"/>
                </a:solidFill>
                <a:latin typeface="Calibri (Body)"/>
              </a:rPr>
              <a:t> </a:t>
            </a:r>
            <a:r>
              <a:rPr lang="en-US" sz="2000" dirty="0">
                <a:solidFill>
                  <a:srgbClr val="222222"/>
                </a:solidFill>
                <a:latin typeface="Calibri (Body)"/>
              </a:rPr>
              <a:t>error-correcting codes</a:t>
            </a:r>
          </a:p>
          <a:p>
            <a:pPr lvl="1"/>
            <a:r>
              <a:rPr lang="en-US" dirty="0">
                <a:solidFill>
                  <a:srgbClr val="222222"/>
                </a:solidFill>
                <a:latin typeface="Calibri (Body)"/>
              </a:rPr>
              <a:t>Computer Science:</a:t>
            </a:r>
            <a:r>
              <a:rPr lang="en-US" sz="2800" dirty="0">
                <a:solidFill>
                  <a:srgbClr val="222222"/>
                </a:solidFill>
                <a:latin typeface="Calibri (Body)"/>
              </a:rPr>
              <a:t> </a:t>
            </a:r>
            <a:r>
              <a:rPr lang="en-US" sz="2000" dirty="0">
                <a:solidFill>
                  <a:srgbClr val="222222"/>
                </a:solidFill>
                <a:latin typeface="Calibri (Body)"/>
              </a:rPr>
              <a:t>spam filtering/document classification (Bayesian models have been used in the Gmail spam filtering algorithm)</a:t>
            </a:r>
          </a:p>
          <a:p>
            <a:pPr lvl="1"/>
            <a:r>
              <a:rPr lang="en-US" dirty="0">
                <a:solidFill>
                  <a:srgbClr val="222222"/>
                </a:solidFill>
                <a:latin typeface="Calibri (Body)"/>
              </a:rPr>
              <a:t>Computer Networks</a:t>
            </a:r>
          </a:p>
          <a:p>
            <a:pPr lvl="2"/>
            <a:r>
              <a:rPr lang="en-US" dirty="0">
                <a:solidFill>
                  <a:srgbClr val="222222"/>
                </a:solidFill>
                <a:latin typeface="Calibri (Body)"/>
              </a:rPr>
              <a:t>cooperative localization</a:t>
            </a:r>
          </a:p>
          <a:p>
            <a:pPr lvl="2"/>
            <a:r>
              <a:rPr lang="en-US" dirty="0">
                <a:solidFill>
                  <a:srgbClr val="222222"/>
                </a:solidFill>
                <a:latin typeface="Calibri (Body)"/>
              </a:rPr>
              <a:t>time scheduling</a:t>
            </a:r>
          </a:p>
          <a:p>
            <a:pPr lvl="1"/>
            <a:endParaRPr lang="en-US" sz="2000" dirty="0">
              <a:solidFill>
                <a:srgbClr val="222222"/>
              </a:solidFill>
              <a:latin typeface="Calibri (Body)"/>
            </a:endParaRPr>
          </a:p>
          <a:p>
            <a:pPr marL="457200" lvl="1" indent="0">
              <a:buNone/>
            </a:pPr>
            <a:endParaRPr lang="en-US" sz="2800" baseline="30000" dirty="0">
              <a:solidFill>
                <a:srgbClr val="222222"/>
              </a:solidFill>
              <a:latin typeface="Calibri (Body)"/>
            </a:endParaRPr>
          </a:p>
          <a:p>
            <a:pPr marL="457200" lvl="1" indent="0">
              <a:buNone/>
            </a:pPr>
            <a:endParaRPr lang="en-US" dirty="0">
              <a:solidFill>
                <a:srgbClr val="222222"/>
              </a:solidFill>
              <a:latin typeface="Calibri (Body)"/>
            </a:endParaRPr>
          </a:p>
        </p:txBody>
      </p:sp>
    </p:spTree>
    <p:extLst>
      <p:ext uri="{BB962C8B-B14F-4D97-AF65-F5344CB8AC3E}">
        <p14:creationId xmlns:p14="http://schemas.microsoft.com/office/powerpoint/2010/main" val="2568900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B8F-A2E0-4016-9A09-9542FAA094CA}"/>
              </a:ext>
            </a:extLst>
          </p:cNvPr>
          <p:cNvSpPr>
            <a:spLocks noGrp="1"/>
          </p:cNvSpPr>
          <p:nvPr>
            <p:ph type="title"/>
          </p:nvPr>
        </p:nvSpPr>
        <p:spPr/>
        <p:txBody>
          <a:bodyPr>
            <a:normAutofit/>
          </a:bodyPr>
          <a:lstStyle/>
          <a:p>
            <a:r>
              <a:rPr lang="en-US" sz="3600" dirty="0"/>
              <a:t>Applications</a:t>
            </a:r>
            <a:r>
              <a:rPr lang="en-US" sz="3600" baseline="30000" dirty="0"/>
              <a:t>1</a:t>
            </a:r>
          </a:p>
        </p:txBody>
      </p:sp>
      <p:sp>
        <p:nvSpPr>
          <p:cNvPr id="3" name="Content Placeholder 2">
            <a:extLst>
              <a:ext uri="{FF2B5EF4-FFF2-40B4-BE49-F238E27FC236}">
                <a16:creationId xmlns:a16="http://schemas.microsoft.com/office/drawing/2014/main" id="{114CE4DC-56CF-4203-A911-8FAD17A522CF}"/>
              </a:ext>
            </a:extLst>
          </p:cNvPr>
          <p:cNvSpPr>
            <a:spLocks noGrp="1"/>
          </p:cNvSpPr>
          <p:nvPr>
            <p:ph idx="1"/>
          </p:nvPr>
        </p:nvSpPr>
        <p:spPr>
          <a:xfrm>
            <a:off x="838200" y="1825625"/>
            <a:ext cx="10761324" cy="4667250"/>
          </a:xfrm>
        </p:spPr>
        <p:txBody>
          <a:bodyPr>
            <a:normAutofit fontScale="92500" lnSpcReduction="10000"/>
          </a:bodyPr>
          <a:lstStyle/>
          <a:p>
            <a:pPr lvl="1"/>
            <a:r>
              <a:rPr lang="en-US" sz="2800" dirty="0">
                <a:solidFill>
                  <a:srgbClr val="222222"/>
                </a:solidFill>
                <a:latin typeface="Calibri (Body)"/>
              </a:rPr>
              <a:t>Science</a:t>
            </a:r>
          </a:p>
          <a:p>
            <a:pPr lvl="2"/>
            <a:r>
              <a:rPr lang="en-US" sz="2400" dirty="0">
                <a:solidFill>
                  <a:srgbClr val="222222"/>
                </a:solidFill>
                <a:latin typeface="Calibri (Body)"/>
              </a:rPr>
              <a:t>Computational Biology</a:t>
            </a:r>
            <a:r>
              <a:rPr lang="en-US" sz="2400" baseline="30000" dirty="0">
                <a:solidFill>
                  <a:srgbClr val="222222"/>
                </a:solidFill>
                <a:latin typeface="Calibri (Body)"/>
              </a:rPr>
              <a:t>5</a:t>
            </a:r>
            <a:r>
              <a:rPr lang="en-US" sz="2400" dirty="0">
                <a:solidFill>
                  <a:srgbClr val="222222"/>
                </a:solidFill>
                <a:latin typeface="Calibri (Body)"/>
              </a:rPr>
              <a:t>:</a:t>
            </a:r>
            <a:r>
              <a:rPr lang="en-US" sz="3200" dirty="0">
                <a:solidFill>
                  <a:srgbClr val="222222"/>
                </a:solidFill>
                <a:latin typeface="Calibri (Body)"/>
              </a:rPr>
              <a:t> </a:t>
            </a:r>
            <a:r>
              <a:rPr lang="en-US" dirty="0">
                <a:solidFill>
                  <a:srgbClr val="222222"/>
                </a:solidFill>
                <a:latin typeface="Calibri (Body)"/>
              </a:rPr>
              <a:t>computational network biology</a:t>
            </a:r>
            <a:endParaRPr lang="en-US" baseline="30000" dirty="0">
              <a:solidFill>
                <a:srgbClr val="222222"/>
              </a:solidFill>
              <a:latin typeface="Calibri (Body)"/>
            </a:endParaRPr>
          </a:p>
          <a:p>
            <a:pPr lvl="2"/>
            <a:r>
              <a:rPr lang="en-US" sz="2600" dirty="0">
                <a:solidFill>
                  <a:srgbClr val="222222"/>
                </a:solidFill>
                <a:latin typeface="Calibri (Body)"/>
              </a:rPr>
              <a:t>Genetics:</a:t>
            </a:r>
            <a:r>
              <a:rPr lang="en-US" sz="2000" dirty="0">
                <a:solidFill>
                  <a:srgbClr val="222222"/>
                </a:solidFill>
                <a:latin typeface="Calibri (Body)"/>
              </a:rPr>
              <a:t> </a:t>
            </a:r>
            <a:r>
              <a:rPr lang="en-US" sz="2200" dirty="0">
                <a:solidFill>
                  <a:srgbClr val="222222"/>
                </a:solidFill>
                <a:latin typeface="Calibri (Body)"/>
              </a:rPr>
              <a:t>Bayesian Networks are used in Gene Regulatory Networks to model cell behavior and to form relevant predictions</a:t>
            </a:r>
          </a:p>
          <a:p>
            <a:pPr lvl="2"/>
            <a:r>
              <a:rPr lang="en-US" sz="2400" dirty="0">
                <a:solidFill>
                  <a:srgbClr val="222222"/>
                </a:solidFill>
                <a:latin typeface="Calibri (Body)"/>
              </a:rPr>
              <a:t>Ecology: </a:t>
            </a:r>
            <a:r>
              <a:rPr lang="en-US" dirty="0">
                <a:solidFill>
                  <a:srgbClr val="222222"/>
                </a:solidFill>
                <a:latin typeface="Calibri (Body)"/>
              </a:rPr>
              <a:t>used to study phenomena that evolve over space and time, capturing spatial and temporal dependencies (e.g., bird migrations)</a:t>
            </a:r>
            <a:endParaRPr lang="en-US" sz="2400" dirty="0">
              <a:solidFill>
                <a:srgbClr val="222222"/>
              </a:solidFill>
              <a:latin typeface="Calibri (Body)"/>
            </a:endParaRPr>
          </a:p>
          <a:p>
            <a:pPr lvl="2"/>
            <a:r>
              <a:rPr lang="en-US" sz="2400" dirty="0">
                <a:solidFill>
                  <a:srgbClr val="222222"/>
                </a:solidFill>
                <a:latin typeface="Calibri (Body)"/>
              </a:rPr>
              <a:t>Economics : </a:t>
            </a:r>
            <a:r>
              <a:rPr lang="en-US" dirty="0">
                <a:solidFill>
                  <a:srgbClr val="222222"/>
                </a:solidFill>
                <a:latin typeface="Calibri (Body)"/>
              </a:rPr>
              <a:t>can model spatial distributions of quantities of interests (e.g., assets or expenditures-based measures of wealth)</a:t>
            </a:r>
          </a:p>
          <a:p>
            <a:pPr lvl="1"/>
            <a:r>
              <a:rPr lang="en-US" sz="2800" dirty="0">
                <a:solidFill>
                  <a:srgbClr val="222222"/>
                </a:solidFill>
                <a:latin typeface="Calibri (Body)"/>
              </a:rPr>
              <a:t>Healthcare and Medicine</a:t>
            </a:r>
          </a:p>
          <a:p>
            <a:pPr lvl="2"/>
            <a:r>
              <a:rPr lang="en-US" sz="2400" dirty="0">
                <a:solidFill>
                  <a:srgbClr val="222222"/>
                </a:solidFill>
                <a:latin typeface="Calibri (Body)"/>
              </a:rPr>
              <a:t>Disease Diagnosis</a:t>
            </a:r>
            <a:r>
              <a:rPr lang="en-US" sz="2400" baseline="30000" dirty="0">
                <a:solidFill>
                  <a:srgbClr val="222222"/>
                </a:solidFill>
                <a:latin typeface="Calibri (Body)"/>
              </a:rPr>
              <a:t>4</a:t>
            </a:r>
            <a:r>
              <a:rPr lang="en-US" sz="2400" dirty="0">
                <a:solidFill>
                  <a:srgbClr val="222222"/>
                </a:solidFill>
                <a:latin typeface="Calibri (Body)"/>
              </a:rPr>
              <a:t>: </a:t>
            </a:r>
            <a:r>
              <a:rPr lang="en-US" dirty="0">
                <a:solidFill>
                  <a:srgbClr val="222222"/>
                </a:solidFill>
                <a:latin typeface="Calibri (Body)"/>
              </a:rPr>
              <a:t>used to model the possible symptoms and predict whether a person is infected/diseased etc.</a:t>
            </a:r>
          </a:p>
          <a:p>
            <a:pPr lvl="2"/>
            <a:r>
              <a:rPr lang="en-US" sz="2400" dirty="0">
                <a:solidFill>
                  <a:srgbClr val="222222"/>
                </a:solidFill>
                <a:latin typeface="Calibri (Body)"/>
              </a:rPr>
              <a:t>Biomonitoring: </a:t>
            </a:r>
            <a:r>
              <a:rPr lang="en-US" dirty="0">
                <a:solidFill>
                  <a:srgbClr val="222222"/>
                </a:solidFill>
                <a:latin typeface="Calibri (Body)"/>
              </a:rPr>
              <a:t>Bayesian Networks play an important role in monitoring the quantity of chemical dozes used in pharmaceutical drugs</a:t>
            </a:r>
          </a:p>
          <a:p>
            <a:pPr lvl="1"/>
            <a:r>
              <a:rPr lang="en-US" sz="2600" dirty="0">
                <a:solidFill>
                  <a:srgbClr val="222222"/>
                </a:solidFill>
                <a:latin typeface="Calibri (Body)"/>
              </a:rPr>
              <a:t>Transportation:</a:t>
            </a:r>
            <a:r>
              <a:rPr lang="en-US" dirty="0">
                <a:solidFill>
                  <a:srgbClr val="222222"/>
                </a:solidFill>
                <a:latin typeface="Calibri (Body)"/>
              </a:rPr>
              <a:t> </a:t>
            </a:r>
            <a:r>
              <a:rPr lang="en-US" sz="2200" dirty="0">
                <a:solidFill>
                  <a:srgbClr val="222222"/>
                </a:solidFill>
                <a:latin typeface="Calibri (Body)"/>
              </a:rPr>
              <a:t>traffic analysis</a:t>
            </a:r>
          </a:p>
          <a:p>
            <a:pPr lvl="2"/>
            <a:endParaRPr lang="en-US" baseline="30000" dirty="0">
              <a:solidFill>
                <a:srgbClr val="222222"/>
              </a:solidFill>
              <a:latin typeface="Calibri (Body)"/>
            </a:endParaRPr>
          </a:p>
          <a:p>
            <a:pPr marL="457200" lvl="1" indent="0">
              <a:buNone/>
            </a:pPr>
            <a:endParaRPr lang="en-US" dirty="0">
              <a:solidFill>
                <a:srgbClr val="222222"/>
              </a:solidFill>
              <a:latin typeface="Calibri (Body)"/>
            </a:endParaRPr>
          </a:p>
        </p:txBody>
      </p:sp>
    </p:spTree>
    <p:extLst>
      <p:ext uri="{BB962C8B-B14F-4D97-AF65-F5344CB8AC3E}">
        <p14:creationId xmlns:p14="http://schemas.microsoft.com/office/powerpoint/2010/main" val="2211242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3281</TotalTime>
  <Words>2698</Words>
  <Application>Microsoft Office PowerPoint</Application>
  <PresentationFormat>Widescreen</PresentationFormat>
  <Paragraphs>360</Paragraphs>
  <Slides>30</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vt:lpstr>
      <vt:lpstr>Calibri</vt:lpstr>
      <vt:lpstr>Calibri (Body)</vt:lpstr>
      <vt:lpstr>Calibri Light</vt:lpstr>
      <vt:lpstr>Cambria Math</vt:lpstr>
      <vt:lpstr>et-book</vt:lpstr>
      <vt:lpstr>MJXc-TeX-math-I</vt:lpstr>
      <vt:lpstr>Office Theme</vt:lpstr>
      <vt:lpstr>Probabilistic Graphical Models</vt:lpstr>
      <vt:lpstr>Outline</vt:lpstr>
      <vt:lpstr>Probabilistic Modeling1</vt:lpstr>
      <vt:lpstr>Challenges of Probabilistic Modeling1</vt:lpstr>
      <vt:lpstr>Challenges and Opportunities of Probabilistic Modeling1</vt:lpstr>
      <vt:lpstr>Challenges and Opportunities of Probabilistic Modeling1</vt:lpstr>
      <vt:lpstr>Probabilistic Modeling1</vt:lpstr>
      <vt:lpstr>Applications1</vt:lpstr>
      <vt:lpstr>Applications1</vt:lpstr>
      <vt:lpstr>Graphical Model Representation</vt:lpstr>
      <vt:lpstr>Graphical Model Representation1</vt:lpstr>
      <vt:lpstr>Directed Graphical Models1</vt:lpstr>
      <vt:lpstr>Directed Graphical Models2</vt:lpstr>
      <vt:lpstr>Directed Graphical Models2</vt:lpstr>
      <vt:lpstr>Directed Graphical Models2</vt:lpstr>
      <vt:lpstr>Relationships described by Directed Graphical Models2</vt:lpstr>
      <vt:lpstr>Undirected Graphical Models1</vt:lpstr>
      <vt:lpstr>Undirected Graphical Models2</vt:lpstr>
      <vt:lpstr>Undirected Graphical Models2</vt:lpstr>
      <vt:lpstr>Undirected Graphical Models2</vt:lpstr>
      <vt:lpstr>Relationships described by Undirected Graphical Models2</vt:lpstr>
      <vt:lpstr>Comparison of Bayesian Networks and MRFs1</vt:lpstr>
      <vt:lpstr>Comparison of Bayesian Networks and MRFs11</vt:lpstr>
      <vt:lpstr>Moralized Graphs1</vt:lpstr>
      <vt:lpstr>Conditional Random Fields1</vt:lpstr>
      <vt:lpstr>Factor Graphs1</vt:lpstr>
      <vt:lpstr>Latent Variable Models1</vt:lpstr>
      <vt:lpstr>Latent Variable Models1</vt:lpstr>
      <vt:lpstr>Graphical models with continuous variables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Convolutional Neural Networks</dc:title>
  <dc:creator> </dc:creator>
  <cp:lastModifiedBy> </cp:lastModifiedBy>
  <cp:revision>264</cp:revision>
  <dcterms:created xsi:type="dcterms:W3CDTF">2020-10-09T11:08:18Z</dcterms:created>
  <dcterms:modified xsi:type="dcterms:W3CDTF">2022-02-16T17:58:12Z</dcterms:modified>
</cp:coreProperties>
</file>