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398" r:id="rId4"/>
    <p:sldId id="366" r:id="rId5"/>
    <p:sldId id="409" r:id="rId6"/>
    <p:sldId id="369" r:id="rId7"/>
    <p:sldId id="408" r:id="rId8"/>
    <p:sldId id="374" r:id="rId9"/>
    <p:sldId id="376" r:id="rId10"/>
    <p:sldId id="375" r:id="rId11"/>
    <p:sldId id="378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92" r:id="rId20"/>
    <p:sldId id="393" r:id="rId21"/>
    <p:sldId id="394" r:id="rId22"/>
    <p:sldId id="395" r:id="rId23"/>
    <p:sldId id="396" r:id="rId24"/>
    <p:sldId id="390" r:id="rId25"/>
    <p:sldId id="391" r:id="rId26"/>
    <p:sldId id="399" r:id="rId27"/>
    <p:sldId id="400" r:id="rId28"/>
    <p:sldId id="401" r:id="rId29"/>
    <p:sldId id="402" r:id="rId30"/>
    <p:sldId id="403" r:id="rId31"/>
    <p:sldId id="406" r:id="rId32"/>
    <p:sldId id="407" r:id="rId33"/>
    <p:sldId id="26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3534" autoAdjust="0"/>
  </p:normalViewPr>
  <p:slideViewPr>
    <p:cSldViewPr snapToGrid="0">
      <p:cViewPr varScale="1">
        <p:scale>
          <a:sx n="95" d="100"/>
          <a:sy n="95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237CB-4AE2-4032-AD36-F8C5B3B7C22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6A86D-C467-429D-BB27-E7D4361F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0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Posterior inference is a special case of marginal inference with provided evidence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6A86D-C467-429D-BB27-E7D4361F5A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0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6A86D-C467-429D-BB27-E7D4361F5A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6773-D3A1-4D38-AE44-D8B6F1CC6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4C01C-CA1F-47A1-A98A-A3BF20F42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43EF0-B6EC-4180-AD2B-4C96522A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78188-03F3-460D-8DA2-A4AEBF7D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2280-63F2-44A7-9552-96D2AB04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5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5DC1-B826-44B4-B110-C4B22A26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C8999-463A-4141-A8D3-DE6637872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79073-3289-4E44-BF76-C965CCEE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BD2F2-CFCF-49DC-81C4-F423D59E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45601-5562-45F7-B39C-2331CAF7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4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65AB3-F184-462D-B5F6-10AFB30B0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B1777-E111-4EC0-BD6F-BB1483557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C22AA-9BE8-4E23-B3BC-CCD741D00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3F2F-D9AB-4354-A8D6-2B878D2D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0FE39-B17D-43F6-9A1F-27FD4F76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5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72D40-FB83-4CAE-8394-58FC9098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26E64-0774-4FEB-8D12-1A6AB6AB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460FB-93F1-4FC1-9FF0-E9D6453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C5A6C-07DE-4245-8134-5553FCB0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0EFD2-C752-40C1-A180-542441DF6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ED97C-87D3-4F75-BB31-2D04BE001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B8717-D189-4C64-8BBB-BD1E6551D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762B2-42E3-4862-907D-4476E898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248E2-1F45-4CFD-82AE-81B3D357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B4C28-0F85-4EDB-BBB6-C645582D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45D9-E4EE-4406-BB1B-8A58A4B5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42E97-F0E0-4F26-9FB1-C499CDB2B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F8B61-A2BA-4EED-81AB-9E31157E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0C156-C74E-4E40-BA54-2B37F653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CD28-8EB0-4B28-A3DF-2E2EB726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767F2-FA79-42E6-B265-092723F3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1CFD9-B0C0-4F0D-B609-01C1ED88C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B8500-EFB6-4543-9C65-36536C637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46173-95C3-432E-B6C5-F67F2AE3C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E29D0-2175-487B-9C76-5FBAF5B2E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D2DC83-EDC1-4F90-91C9-61B7E77AD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47510-A15D-44DB-875E-3221DCD5B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DFDCF-0C21-4C3B-BA6C-E8FA24F8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94FFC-84A1-4E8E-BF15-DBEBF452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AE4FE-DDA8-4242-92B5-C01937C5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9B46C-B41B-4CBA-AAC6-D6070C17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F6A87-DAF0-4E5F-90FE-A3D0B10D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23124-C289-4EB2-9E25-99B62B74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6F516-9FDD-41CD-9E62-8ED16CD9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F0787-802F-43DB-8981-33072403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9F93B-DB88-4F59-8DD5-3F4CD9B3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C9ED-C726-4160-86C4-422CF13CE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1F515-3AD9-4B9B-98EB-64869DA5A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71287-9376-4F48-9D1F-E535C20F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68BD9-6955-4472-8FF6-01B4F7D3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36AA3-C046-468C-863C-81CFC0D5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2AF7F-D3C7-4EF4-8C37-6D999539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38A3-1B5E-4C5C-A696-1FFEDC9C0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1437CF-9C9F-49B8-B701-8686F9233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4EB05-A0FF-4305-A1A6-E3D2E74AB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FC5F2-2F13-4AA3-B7E5-B2AF8962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22636-63CF-4375-95FA-9F5CF2CA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61219-AEDD-47C3-8D54-C4F77C4D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CE5CF3-27C7-42FE-B600-7902FD0FA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A8C77-EF5F-4D39-85BE-22EAFC564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F11D8-9BB8-478D-911D-99FA73AED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D4D4D-6D07-4578-8E28-92A0274B1B94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CE9A6-8BA6-4FF4-B9DE-C9D53D0FC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1B499-236A-4C4C-B76F-32F181409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AA55-9331-46DA-BB8F-9686E49D8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9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ftp.mi.fu-berlin.de/pub/bkeller/MatLab/Examples/bayes/lungbayesdemo.html" TargetMode="External"/><Relationship Id="rId2" Type="http://schemas.openxmlformats.org/officeDocument/2006/relationships/hyperlink" Target="https://cs.stanford.edu/~ermon/cs228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pi-inf.mpg.de/fileadmin/inf/d2/GM/2016/gm-2016-1213-imageprocess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DE9C-9A1A-4C19-B1F0-B24F3A88B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Probabilistic Graphical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E6D03-32BE-40A1-9AB6-34B2632F6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2: Inference and Learning</a:t>
            </a:r>
          </a:p>
        </p:txBody>
      </p:sp>
    </p:spTree>
    <p:extLst>
      <p:ext uri="{BB962C8B-B14F-4D97-AF65-F5344CB8AC3E}">
        <p14:creationId xmlns:p14="http://schemas.microsoft.com/office/powerpoint/2010/main" val="1026245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61324" cy="4144869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Variable Elimination as Message Passing:</a:t>
                </a: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Assume we want to compute :</a:t>
                </a:r>
              </a:p>
              <a:p>
                <a:pPr marL="457200" lvl="1" indent="0" algn="ctr">
                  <a:buNone/>
                </a:pPr>
                <a:endParaRPr lang="en-US" b="0" i="1" dirty="0">
                  <a:solidFill>
                    <a:srgbClr val="222222"/>
                  </a:solidFill>
                  <a:effectLst/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baseline="-25000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baseline="-25000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solidFill>
                                    <a:srgbClr val="22222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baseline="-25000" smtClean="0">
                                  <a:solidFill>
                                    <a:srgbClr val="22222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/>
                                <m:e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b="0" i="1" baseline="-25000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b="0" i="1" baseline="-25000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b="0" i="1" baseline="-25000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b="0" i="1" baseline="-25000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b="0" i="1" baseline="-25000" smtClean="0">
                                          <a:solidFill>
                                            <a:srgbClr val="222222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i="1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61324" cy="4144869"/>
              </a:xfrm>
              <a:blipFill>
                <a:blip r:embed="rId2"/>
                <a:stretch>
                  <a:fillRect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F96096E1-6727-41B4-82BF-FA37B7DFDC6E}"/>
              </a:ext>
            </a:extLst>
          </p:cNvPr>
          <p:cNvSpPr/>
          <p:nvPr/>
        </p:nvSpPr>
        <p:spPr>
          <a:xfrm>
            <a:off x="5634918" y="458320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6A8802-E24F-45FE-8B45-6CEAD81ECAA7}"/>
              </a:ext>
            </a:extLst>
          </p:cNvPr>
          <p:cNvSpPr/>
          <p:nvPr/>
        </p:nvSpPr>
        <p:spPr>
          <a:xfrm>
            <a:off x="6789570" y="458320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E9EEF6-0D58-49CC-ABDA-981B4E4DFE05}"/>
              </a:ext>
            </a:extLst>
          </p:cNvPr>
          <p:cNvSpPr/>
          <p:nvPr/>
        </p:nvSpPr>
        <p:spPr>
          <a:xfrm>
            <a:off x="7944223" y="458320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DD10E7-47D1-4816-AE37-C96909D662C8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>
            <a:off x="6334165" y="487366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FA62B-6362-416D-A182-359244EC7105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>
          <a:xfrm>
            <a:off x="7488817" y="4873663"/>
            <a:ext cx="45540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DA8AFF5-F97D-4BEC-8D8E-0F5B9C47C804}"/>
              </a:ext>
            </a:extLst>
          </p:cNvPr>
          <p:cNvSpPr/>
          <p:nvPr/>
        </p:nvSpPr>
        <p:spPr>
          <a:xfrm>
            <a:off x="4480266" y="458320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1E8726B-9E08-444D-B66A-8725DB5FC455}"/>
              </a:ext>
            </a:extLst>
          </p:cNvPr>
          <p:cNvCxnSpPr>
            <a:cxnSpLocks/>
            <a:stCxn id="19" idx="6"/>
            <a:endCxn id="12" idx="2"/>
          </p:cNvCxnSpPr>
          <p:nvPr/>
        </p:nvCxnSpPr>
        <p:spPr>
          <a:xfrm>
            <a:off x="5179513" y="487366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342FD167-9DC6-4AA1-A87B-28F17221011C}"/>
              </a:ext>
            </a:extLst>
          </p:cNvPr>
          <p:cNvSpPr/>
          <p:nvPr/>
        </p:nvSpPr>
        <p:spPr>
          <a:xfrm>
            <a:off x="5638728" y="584431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96802-E9D1-410E-B3DE-62E5B95E960B}"/>
              </a:ext>
            </a:extLst>
          </p:cNvPr>
          <p:cNvSpPr/>
          <p:nvPr/>
        </p:nvSpPr>
        <p:spPr>
          <a:xfrm>
            <a:off x="6793380" y="584431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3731E1-C884-47B2-844B-30166FBB0E9A}"/>
              </a:ext>
            </a:extLst>
          </p:cNvPr>
          <p:cNvSpPr/>
          <p:nvPr/>
        </p:nvSpPr>
        <p:spPr>
          <a:xfrm>
            <a:off x="7948033" y="584431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65A37A4-DA41-42ED-9154-B7CD1E2EA9C7}"/>
              </a:ext>
            </a:extLst>
          </p:cNvPr>
          <p:cNvSpPr/>
          <p:nvPr/>
        </p:nvSpPr>
        <p:spPr>
          <a:xfrm>
            <a:off x="4484076" y="584431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07C463-595C-4BB0-B2F0-0F251D2AB928}"/>
              </a:ext>
            </a:extLst>
          </p:cNvPr>
          <p:cNvCxnSpPr>
            <a:stCxn id="33" idx="6"/>
            <a:endCxn id="5" idx="2"/>
          </p:cNvCxnSpPr>
          <p:nvPr/>
        </p:nvCxnSpPr>
        <p:spPr>
          <a:xfrm>
            <a:off x="5183323" y="6134773"/>
            <a:ext cx="45540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B85EA92-DD08-4C58-9099-1960832734F4}"/>
              </a:ext>
            </a:extLst>
          </p:cNvPr>
          <p:cNvCxnSpPr>
            <a:cxnSpLocks/>
            <a:stCxn id="5" idx="6"/>
            <a:endCxn id="7" idx="2"/>
          </p:cNvCxnSpPr>
          <p:nvPr/>
        </p:nvCxnSpPr>
        <p:spPr>
          <a:xfrm>
            <a:off x="6337975" y="6134773"/>
            <a:ext cx="45540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28D2A2-06BE-42AC-9A04-DBCA9667A3F4}"/>
              </a:ext>
            </a:extLst>
          </p:cNvPr>
          <p:cNvCxnSpPr>
            <a:cxnSpLocks/>
            <a:stCxn id="7" idx="6"/>
            <a:endCxn id="9" idx="2"/>
          </p:cNvCxnSpPr>
          <p:nvPr/>
        </p:nvCxnSpPr>
        <p:spPr>
          <a:xfrm>
            <a:off x="7492627" y="6134773"/>
            <a:ext cx="45540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row: Down 41">
            <a:extLst>
              <a:ext uri="{FF2B5EF4-FFF2-40B4-BE49-F238E27FC236}">
                <a16:creationId xmlns:a16="http://schemas.microsoft.com/office/drawing/2014/main" id="{BE1DEF40-8A12-4DEC-950D-CA0707027DB0}"/>
              </a:ext>
            </a:extLst>
          </p:cNvPr>
          <p:cNvSpPr/>
          <p:nvPr/>
        </p:nvSpPr>
        <p:spPr>
          <a:xfrm>
            <a:off x="6355080" y="5205133"/>
            <a:ext cx="484632" cy="58091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9938C-AB8F-4C2E-BB53-630A881B530C}"/>
              </a:ext>
            </a:extLst>
          </p:cNvPr>
          <p:cNvSpPr txBox="1"/>
          <p:nvPr/>
        </p:nvSpPr>
        <p:spPr>
          <a:xfrm>
            <a:off x="6880860" y="5257800"/>
            <a:ext cx="233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moralized graph</a:t>
            </a:r>
          </a:p>
        </p:txBody>
      </p:sp>
    </p:spTree>
    <p:extLst>
      <p:ext uri="{BB962C8B-B14F-4D97-AF65-F5344CB8AC3E}">
        <p14:creationId xmlns:p14="http://schemas.microsoft.com/office/powerpoint/2010/main" val="162187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144869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Variable Elimination as Message Passing: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Root the tree at X</a:t>
            </a:r>
            <a:r>
              <a:rPr lang="en-US" b="0" baseline="-25000" dirty="0">
                <a:solidFill>
                  <a:srgbClr val="222222"/>
                </a:solidFill>
                <a:effectLst/>
                <a:latin typeface="Calibri (Body)"/>
              </a:rPr>
              <a:t>3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:</a:t>
            </a:r>
          </a:p>
          <a:p>
            <a:pPr marL="457200" lvl="1" indent="0" algn="ctr">
              <a:buNone/>
            </a:pPr>
            <a:endParaRPr lang="en-US" b="0" i="1" dirty="0">
              <a:solidFill>
                <a:srgbClr val="222222"/>
              </a:solidFill>
              <a:effectLst/>
              <a:latin typeface="Cambria Math" panose="02040503050406030204" pitchFamily="18" charset="0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2FD167-9DC6-4AA1-A87B-28F17221011C}"/>
              </a:ext>
            </a:extLst>
          </p:cNvPr>
          <p:cNvSpPr/>
          <p:nvPr/>
        </p:nvSpPr>
        <p:spPr>
          <a:xfrm>
            <a:off x="7131613" y="4452321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96802-E9D1-410E-B3DE-62E5B95E960B}"/>
              </a:ext>
            </a:extLst>
          </p:cNvPr>
          <p:cNvSpPr/>
          <p:nvPr/>
        </p:nvSpPr>
        <p:spPr>
          <a:xfrm>
            <a:off x="7707780" y="353545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3731E1-C884-47B2-844B-30166FBB0E9A}"/>
              </a:ext>
            </a:extLst>
          </p:cNvPr>
          <p:cNvSpPr/>
          <p:nvPr/>
        </p:nvSpPr>
        <p:spPr>
          <a:xfrm>
            <a:off x="8359513" y="4452320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65A37A4-DA41-42ED-9154-B7CD1E2EA9C7}"/>
              </a:ext>
            </a:extLst>
          </p:cNvPr>
          <p:cNvSpPr/>
          <p:nvPr/>
        </p:nvSpPr>
        <p:spPr>
          <a:xfrm>
            <a:off x="7131613" y="5556997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07C463-595C-4BB0-B2F0-0F251D2AB928}"/>
              </a:ext>
            </a:extLst>
          </p:cNvPr>
          <p:cNvCxnSpPr>
            <a:cxnSpLocks/>
            <a:stCxn id="33" idx="0"/>
            <a:endCxn id="5" idx="4"/>
          </p:cNvCxnSpPr>
          <p:nvPr/>
        </p:nvCxnSpPr>
        <p:spPr>
          <a:xfrm flipV="1">
            <a:off x="7481237" y="5033234"/>
            <a:ext cx="0" cy="5237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B85EA92-DD08-4C58-9099-1960832734F4}"/>
              </a:ext>
            </a:extLst>
          </p:cNvPr>
          <p:cNvCxnSpPr>
            <a:cxnSpLocks/>
            <a:stCxn id="5" idx="0"/>
            <a:endCxn id="7" idx="4"/>
          </p:cNvCxnSpPr>
          <p:nvPr/>
        </p:nvCxnSpPr>
        <p:spPr>
          <a:xfrm flipV="1">
            <a:off x="7481237" y="4116369"/>
            <a:ext cx="576167" cy="3359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28D2A2-06BE-42AC-9A04-DBCA9667A3F4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8057404" y="4116369"/>
            <a:ext cx="651733" cy="3359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CC84CA77-D2FC-4728-B43C-1A71991D20D7}"/>
              </a:ext>
            </a:extLst>
          </p:cNvPr>
          <p:cNvSpPr/>
          <p:nvPr/>
        </p:nvSpPr>
        <p:spPr>
          <a:xfrm>
            <a:off x="4735536" y="429745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F8E488A-86E6-45D5-8E61-3CB819FF70D2}"/>
              </a:ext>
            </a:extLst>
          </p:cNvPr>
          <p:cNvSpPr/>
          <p:nvPr/>
        </p:nvSpPr>
        <p:spPr>
          <a:xfrm>
            <a:off x="4735536" y="508231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22F140B-431D-49ED-A8C8-562E11C676CF}"/>
              </a:ext>
            </a:extLst>
          </p:cNvPr>
          <p:cNvSpPr/>
          <p:nvPr/>
        </p:nvSpPr>
        <p:spPr>
          <a:xfrm>
            <a:off x="4735536" y="586717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604939B-4BD0-4842-8046-DC547A6769D8}"/>
              </a:ext>
            </a:extLst>
          </p:cNvPr>
          <p:cNvSpPr/>
          <p:nvPr/>
        </p:nvSpPr>
        <p:spPr>
          <a:xfrm>
            <a:off x="4735536" y="351259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9C687A0-788D-46DB-8069-BF2E9CA46570}"/>
              </a:ext>
            </a:extLst>
          </p:cNvPr>
          <p:cNvCxnSpPr>
            <a:cxnSpLocks/>
            <a:stCxn id="26" idx="0"/>
            <a:endCxn id="29" idx="4"/>
          </p:cNvCxnSpPr>
          <p:nvPr/>
        </p:nvCxnSpPr>
        <p:spPr>
          <a:xfrm flipV="1">
            <a:off x="5085160" y="4093509"/>
            <a:ext cx="0" cy="20394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3A4FEBB-19D9-4890-AAFD-56F642957940}"/>
              </a:ext>
            </a:extLst>
          </p:cNvPr>
          <p:cNvCxnSpPr>
            <a:cxnSpLocks/>
            <a:stCxn id="27" idx="0"/>
            <a:endCxn id="26" idx="4"/>
          </p:cNvCxnSpPr>
          <p:nvPr/>
        </p:nvCxnSpPr>
        <p:spPr>
          <a:xfrm flipV="1">
            <a:off x="5085160" y="4878369"/>
            <a:ext cx="0" cy="20394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E25ECB6-0869-404B-8C85-8C68ABE1879A}"/>
              </a:ext>
            </a:extLst>
          </p:cNvPr>
          <p:cNvCxnSpPr>
            <a:cxnSpLocks/>
            <a:stCxn id="28" idx="0"/>
            <a:endCxn id="27" idx="4"/>
          </p:cNvCxnSpPr>
          <p:nvPr/>
        </p:nvCxnSpPr>
        <p:spPr>
          <a:xfrm flipV="1">
            <a:off x="5085160" y="5663229"/>
            <a:ext cx="0" cy="20394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row: Down 49">
            <a:extLst>
              <a:ext uri="{FF2B5EF4-FFF2-40B4-BE49-F238E27FC236}">
                <a16:creationId xmlns:a16="http://schemas.microsoft.com/office/drawing/2014/main" id="{E826D550-81EB-457A-9FCC-B6F34D72036B}"/>
              </a:ext>
            </a:extLst>
          </p:cNvPr>
          <p:cNvSpPr/>
          <p:nvPr/>
        </p:nvSpPr>
        <p:spPr>
          <a:xfrm rot="16200000">
            <a:off x="6115050" y="4427893"/>
            <a:ext cx="484632" cy="58091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5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61324" cy="4144869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Variable Elimination as Message Passing:</a:t>
                </a: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Then post order traversal gives the sum:</a:t>
                </a: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/>
                      <m:e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/>
                      <m:e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*</a:t>
                </a:r>
                <a:r>
                  <a:rPr lang="en-US" dirty="0">
                    <a:solidFill>
                      <a:srgbClr val="22222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i="1" dirty="0">
                  <a:solidFill>
                    <a:srgbClr val="222222"/>
                  </a:solidFill>
                  <a:effectLst/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61324" cy="4144869"/>
              </a:xfrm>
              <a:blipFill>
                <a:blip r:embed="rId2"/>
                <a:stretch>
                  <a:fillRect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42FD167-9DC6-4AA1-A87B-28F17221011C}"/>
              </a:ext>
            </a:extLst>
          </p:cNvPr>
          <p:cNvSpPr/>
          <p:nvPr/>
        </p:nvSpPr>
        <p:spPr>
          <a:xfrm>
            <a:off x="5131363" y="4898091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96802-E9D1-410E-B3DE-62E5B95E960B}"/>
              </a:ext>
            </a:extLst>
          </p:cNvPr>
          <p:cNvSpPr/>
          <p:nvPr/>
        </p:nvSpPr>
        <p:spPr>
          <a:xfrm>
            <a:off x="5718960" y="398122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3731E1-C884-47B2-844B-30166FBB0E9A}"/>
              </a:ext>
            </a:extLst>
          </p:cNvPr>
          <p:cNvSpPr/>
          <p:nvPr/>
        </p:nvSpPr>
        <p:spPr>
          <a:xfrm>
            <a:off x="6370693" y="4898090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65A37A4-DA41-42ED-9154-B7CD1E2EA9C7}"/>
              </a:ext>
            </a:extLst>
          </p:cNvPr>
          <p:cNvSpPr/>
          <p:nvPr/>
        </p:nvSpPr>
        <p:spPr>
          <a:xfrm>
            <a:off x="5131363" y="6002767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07C463-595C-4BB0-B2F0-0F251D2AB928}"/>
              </a:ext>
            </a:extLst>
          </p:cNvPr>
          <p:cNvCxnSpPr>
            <a:cxnSpLocks/>
            <a:stCxn id="33" idx="0"/>
            <a:endCxn id="5" idx="4"/>
          </p:cNvCxnSpPr>
          <p:nvPr/>
        </p:nvCxnSpPr>
        <p:spPr>
          <a:xfrm flipV="1">
            <a:off x="5480987" y="5479004"/>
            <a:ext cx="0" cy="5237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B85EA92-DD08-4C58-9099-1960832734F4}"/>
              </a:ext>
            </a:extLst>
          </p:cNvPr>
          <p:cNvCxnSpPr>
            <a:cxnSpLocks/>
            <a:stCxn id="5" idx="0"/>
            <a:endCxn id="7" idx="4"/>
          </p:cNvCxnSpPr>
          <p:nvPr/>
        </p:nvCxnSpPr>
        <p:spPr>
          <a:xfrm flipV="1">
            <a:off x="5480987" y="4562139"/>
            <a:ext cx="587597" cy="3359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28D2A2-06BE-42AC-9A04-DBCA9667A3F4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6068584" y="4562139"/>
            <a:ext cx="651733" cy="3359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30525AD-CB6E-4EB8-9619-362A6A5143C9}"/>
              </a:ext>
            </a:extLst>
          </p:cNvPr>
          <p:cNvCxnSpPr/>
          <p:nvPr/>
        </p:nvCxnSpPr>
        <p:spPr>
          <a:xfrm flipV="1">
            <a:off x="5199943" y="5479003"/>
            <a:ext cx="0" cy="4417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D0604C9-1B13-42A1-8219-A16F8DF3EF8C}"/>
              </a:ext>
            </a:extLst>
          </p:cNvPr>
          <p:cNvCxnSpPr>
            <a:cxnSpLocks/>
          </p:cNvCxnSpPr>
          <p:nvPr/>
        </p:nvCxnSpPr>
        <p:spPr>
          <a:xfrm flipV="1">
            <a:off x="5302813" y="4457701"/>
            <a:ext cx="412187" cy="2743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BB02A4B-C9D3-48B8-BA29-B542C494CAA0}"/>
              </a:ext>
            </a:extLst>
          </p:cNvPr>
          <p:cNvCxnSpPr>
            <a:cxnSpLocks/>
          </p:cNvCxnSpPr>
          <p:nvPr/>
        </p:nvCxnSpPr>
        <p:spPr>
          <a:xfrm flipH="1" flipV="1">
            <a:off x="6457950" y="4469132"/>
            <a:ext cx="434340" cy="2362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949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61324" cy="4144869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Variable Elimination as Message Passing:</a:t>
                </a: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The process can be regarded as message passing 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among nodes 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where:</a:t>
                </a: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</a:t>
                </a:r>
                <a:endParaRPr lang="en-US" b="0" i="1" dirty="0">
                  <a:solidFill>
                    <a:srgbClr val="222222"/>
                  </a:solidFill>
                  <a:effectLst/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endParaRPr lang="en-US" b="0" i="1" dirty="0">
                  <a:solidFill>
                    <a:srgbClr val="222222"/>
                  </a:solidFill>
                  <a:effectLst/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r>
                  <a:rPr lang="en-US" dirty="0">
                    <a:solidFill>
                      <a:srgbClr val="222222"/>
                    </a:solidFill>
                  </a:rPr>
                  <a:t>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12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</a:t>
                </a: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</a:rPr>
                  <a:t>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23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i="1" dirty="0">
                  <a:solidFill>
                    <a:srgbClr val="222222"/>
                  </a:solidFill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      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aseline="-2500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/>
                      <m:e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</m:nary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</m:t>
                      </m:r>
                    </m:oMath>
                  </m:oMathPara>
                </a14:m>
                <a:endParaRPr lang="en-US" b="0" i="0" dirty="0">
                  <a:solidFill>
                    <a:srgbClr val="222222"/>
                  </a:solidFill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</a:rPr>
                  <a:t>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43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*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23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61324" cy="4144869"/>
              </a:xfrm>
              <a:blipFill>
                <a:blip r:embed="rId2"/>
                <a:stretch>
                  <a:fillRect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42FD167-9DC6-4AA1-A87B-28F17221011C}"/>
              </a:ext>
            </a:extLst>
          </p:cNvPr>
          <p:cNvSpPr/>
          <p:nvPr/>
        </p:nvSpPr>
        <p:spPr>
          <a:xfrm>
            <a:off x="2753923" y="4383741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96802-E9D1-410E-B3DE-62E5B95E960B}"/>
              </a:ext>
            </a:extLst>
          </p:cNvPr>
          <p:cNvSpPr/>
          <p:nvPr/>
        </p:nvSpPr>
        <p:spPr>
          <a:xfrm>
            <a:off x="3341520" y="346687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3731E1-C884-47B2-844B-30166FBB0E9A}"/>
              </a:ext>
            </a:extLst>
          </p:cNvPr>
          <p:cNvSpPr/>
          <p:nvPr/>
        </p:nvSpPr>
        <p:spPr>
          <a:xfrm>
            <a:off x="3993253" y="4383740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65A37A4-DA41-42ED-9154-B7CD1E2EA9C7}"/>
              </a:ext>
            </a:extLst>
          </p:cNvPr>
          <p:cNvSpPr/>
          <p:nvPr/>
        </p:nvSpPr>
        <p:spPr>
          <a:xfrm>
            <a:off x="2753923" y="5488417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07C463-595C-4BB0-B2F0-0F251D2AB928}"/>
              </a:ext>
            </a:extLst>
          </p:cNvPr>
          <p:cNvCxnSpPr>
            <a:cxnSpLocks/>
            <a:stCxn id="33" idx="0"/>
            <a:endCxn id="5" idx="4"/>
          </p:cNvCxnSpPr>
          <p:nvPr/>
        </p:nvCxnSpPr>
        <p:spPr>
          <a:xfrm flipV="1">
            <a:off x="3103547" y="4964654"/>
            <a:ext cx="0" cy="5237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B85EA92-DD08-4C58-9099-1960832734F4}"/>
              </a:ext>
            </a:extLst>
          </p:cNvPr>
          <p:cNvCxnSpPr>
            <a:cxnSpLocks/>
            <a:stCxn id="5" idx="0"/>
            <a:endCxn id="7" idx="4"/>
          </p:cNvCxnSpPr>
          <p:nvPr/>
        </p:nvCxnSpPr>
        <p:spPr>
          <a:xfrm flipV="1">
            <a:off x="3103547" y="4047789"/>
            <a:ext cx="587597" cy="3359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28D2A2-06BE-42AC-9A04-DBCA9667A3F4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3691144" y="4047789"/>
            <a:ext cx="651733" cy="3359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30525AD-CB6E-4EB8-9619-362A6A5143C9}"/>
              </a:ext>
            </a:extLst>
          </p:cNvPr>
          <p:cNvCxnSpPr/>
          <p:nvPr/>
        </p:nvCxnSpPr>
        <p:spPr>
          <a:xfrm flipV="1">
            <a:off x="2822503" y="4964653"/>
            <a:ext cx="0" cy="4417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D0604C9-1B13-42A1-8219-A16F8DF3EF8C}"/>
              </a:ext>
            </a:extLst>
          </p:cNvPr>
          <p:cNvCxnSpPr>
            <a:cxnSpLocks/>
          </p:cNvCxnSpPr>
          <p:nvPr/>
        </p:nvCxnSpPr>
        <p:spPr>
          <a:xfrm flipV="1">
            <a:off x="2925373" y="3943351"/>
            <a:ext cx="412187" cy="2743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38CA0B3-D870-495F-ADA9-7173D621AB13}"/>
              </a:ext>
            </a:extLst>
          </p:cNvPr>
          <p:cNvSpPr txBox="1"/>
          <p:nvPr/>
        </p:nvSpPr>
        <p:spPr>
          <a:xfrm>
            <a:off x="1680209" y="5052060"/>
            <a:ext cx="115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b="1" baseline="-25000" dirty="0">
                <a:solidFill>
                  <a:srgbClr val="FF0000"/>
                </a:solidFill>
              </a:rPr>
              <a:t>12</a:t>
            </a:r>
            <a:r>
              <a:rPr lang="en-US" sz="2000" b="1" dirty="0">
                <a:solidFill>
                  <a:srgbClr val="FF0000"/>
                </a:solidFill>
              </a:rPr>
              <a:t>(x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BABA89-29D2-47F6-819E-87CCDF978C7B}"/>
              </a:ext>
            </a:extLst>
          </p:cNvPr>
          <p:cNvSpPr txBox="1"/>
          <p:nvPr/>
        </p:nvSpPr>
        <p:spPr>
          <a:xfrm>
            <a:off x="2129789" y="3741420"/>
            <a:ext cx="115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b="1" baseline="-25000" dirty="0">
                <a:solidFill>
                  <a:srgbClr val="FF0000"/>
                </a:solidFill>
              </a:rPr>
              <a:t>23</a:t>
            </a:r>
            <a:r>
              <a:rPr lang="en-US" sz="2000" b="1" dirty="0">
                <a:solidFill>
                  <a:srgbClr val="FF0000"/>
                </a:solidFill>
              </a:rPr>
              <a:t>(x</a:t>
            </a:r>
            <a:r>
              <a:rPr lang="en-US" sz="2000" b="1" baseline="-25000" dirty="0">
                <a:solidFill>
                  <a:srgbClr val="FF0000"/>
                </a:solidFill>
              </a:rPr>
              <a:t>3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7E887E-2618-40EE-98C3-66AED99E6F4D}"/>
              </a:ext>
            </a:extLst>
          </p:cNvPr>
          <p:cNvSpPr txBox="1"/>
          <p:nvPr/>
        </p:nvSpPr>
        <p:spPr>
          <a:xfrm>
            <a:off x="4248149" y="3779520"/>
            <a:ext cx="115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b="1" baseline="-25000" dirty="0">
                <a:solidFill>
                  <a:srgbClr val="FF0000"/>
                </a:solidFill>
              </a:rPr>
              <a:t>43</a:t>
            </a:r>
            <a:r>
              <a:rPr lang="en-US" sz="2000" b="1" dirty="0">
                <a:solidFill>
                  <a:srgbClr val="FF0000"/>
                </a:solidFill>
              </a:rPr>
              <a:t>(x</a:t>
            </a:r>
            <a:r>
              <a:rPr lang="en-US" sz="2000" b="1" baseline="-25000" dirty="0">
                <a:solidFill>
                  <a:srgbClr val="FF0000"/>
                </a:solidFill>
              </a:rPr>
              <a:t>3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220369-00AD-483D-AC78-33474880ED8F}"/>
              </a:ext>
            </a:extLst>
          </p:cNvPr>
          <p:cNvCxnSpPr>
            <a:cxnSpLocks/>
          </p:cNvCxnSpPr>
          <p:nvPr/>
        </p:nvCxnSpPr>
        <p:spPr>
          <a:xfrm flipH="1" flipV="1">
            <a:off x="4126230" y="3943352"/>
            <a:ext cx="434340" cy="2362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45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61324" cy="4906645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Variable Elimination as Message Passing:</a:t>
                </a: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If we now want to compute p(x</a:t>
                </a:r>
                <a:r>
                  <a:rPr lang="en-US" b="0" baseline="-25000" dirty="0">
                    <a:solidFill>
                      <a:srgbClr val="222222"/>
                    </a:solidFill>
                    <a:effectLst/>
                    <a:latin typeface="Calibri (Body)"/>
                  </a:rPr>
                  <a:t>2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):</a:t>
                </a: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</a:t>
                </a:r>
                <a:endParaRPr lang="en-US" b="0" i="1" dirty="0">
                  <a:solidFill>
                    <a:srgbClr val="222222"/>
                  </a:solidFill>
                  <a:effectLst/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endParaRPr lang="en-US" b="0" i="1" dirty="0">
                  <a:solidFill>
                    <a:srgbClr val="222222"/>
                  </a:solidFill>
                  <a:effectLst/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r>
                  <a:rPr lang="en-US" dirty="0">
                    <a:solidFill>
                      <a:srgbClr val="222222"/>
                    </a:solidFill>
                  </a:rPr>
                  <a:t>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12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</a:t>
                </a:r>
              </a:p>
              <a:p>
                <a:pPr marL="457200" lvl="1" indent="0" algn="ctr">
                  <a:buNone/>
                </a:pPr>
                <a:r>
                  <a:rPr lang="en-US" dirty="0">
                    <a:solidFill>
                      <a:srgbClr val="222222"/>
                    </a:solidFill>
                  </a:rPr>
                  <a:t>			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aseline="-2500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/>
                      <m:e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</m:nary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b="0" i="0" baseline="-25000" dirty="0">
                    <a:solidFill>
                      <a:srgbClr val="222222"/>
                    </a:solidFill>
                    <a:latin typeface="Cambria Math" panose="02040503050406030204" pitchFamily="18" charset="0"/>
                  </a:rPr>
                  <a:t>32</a:t>
                </a:r>
                <a:r>
                  <a:rPr lang="en-US" b="0" i="0" dirty="0">
                    <a:solidFill>
                      <a:srgbClr val="222222"/>
                    </a:solidFill>
                    <a:latin typeface="Cambria Math" panose="02040503050406030204" pitchFamily="18" charset="0"/>
                  </a:rPr>
                  <a:t>(X</a:t>
                </a:r>
                <a:r>
                  <a:rPr lang="en-US" b="0" i="0" baseline="-25000" dirty="0">
                    <a:solidFill>
                      <a:srgbClr val="222222"/>
                    </a:solidFill>
                    <a:latin typeface="Cambria Math" panose="02040503050406030204" pitchFamily="18" charset="0"/>
                  </a:rPr>
                  <a:t>2</a:t>
                </a:r>
                <a:r>
                  <a:rPr lang="en-US" b="0" i="0" dirty="0">
                    <a:solidFill>
                      <a:srgbClr val="222222"/>
                    </a:solidFill>
                    <a:latin typeface="Cambria Math" panose="02040503050406030204" pitchFamily="18" charset="0"/>
                  </a:rPr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i="0" dirty="0">
                  <a:solidFill>
                    <a:srgbClr val="222222"/>
                  </a:solidFill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</a:rPr>
                  <a:t>                                              </a:t>
                </a:r>
              </a:p>
              <a:p>
                <a:pPr marL="457200" lvl="1" indent="0" algn="ctr">
                  <a:buNone/>
                </a:pPr>
                <a:r>
                  <a:rPr lang="en-US" dirty="0">
                    <a:solidFill>
                      <a:srgbClr val="222222"/>
                    </a:solidFill>
                  </a:rPr>
                  <a:t>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baseline="-25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*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baseline="-25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It is using a lot of the same messages as before!</a:t>
                </a:r>
              </a:p>
              <a:p>
                <a:pPr marL="457200" lvl="1" indent="0" algn="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61324" cy="4906645"/>
              </a:xfrm>
              <a:blipFill>
                <a:blip r:embed="rId2"/>
                <a:stretch>
                  <a:fillRect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42FD167-9DC6-4AA1-A87B-28F17221011C}"/>
              </a:ext>
            </a:extLst>
          </p:cNvPr>
          <p:cNvSpPr/>
          <p:nvPr/>
        </p:nvSpPr>
        <p:spPr>
          <a:xfrm>
            <a:off x="2753923" y="4383741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696802-E9D1-410E-B3DE-62E5B95E960B}"/>
              </a:ext>
            </a:extLst>
          </p:cNvPr>
          <p:cNvSpPr/>
          <p:nvPr/>
        </p:nvSpPr>
        <p:spPr>
          <a:xfrm>
            <a:off x="3341520" y="346687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3731E1-C884-47B2-844B-30166FBB0E9A}"/>
              </a:ext>
            </a:extLst>
          </p:cNvPr>
          <p:cNvSpPr/>
          <p:nvPr/>
        </p:nvSpPr>
        <p:spPr>
          <a:xfrm>
            <a:off x="3993253" y="4383740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65A37A4-DA41-42ED-9154-B7CD1E2EA9C7}"/>
              </a:ext>
            </a:extLst>
          </p:cNvPr>
          <p:cNvSpPr/>
          <p:nvPr/>
        </p:nvSpPr>
        <p:spPr>
          <a:xfrm>
            <a:off x="2753923" y="5488417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07C463-595C-4BB0-B2F0-0F251D2AB928}"/>
              </a:ext>
            </a:extLst>
          </p:cNvPr>
          <p:cNvCxnSpPr>
            <a:cxnSpLocks/>
            <a:stCxn id="33" idx="0"/>
            <a:endCxn id="5" idx="4"/>
          </p:cNvCxnSpPr>
          <p:nvPr/>
        </p:nvCxnSpPr>
        <p:spPr>
          <a:xfrm flipV="1">
            <a:off x="3103547" y="4964654"/>
            <a:ext cx="0" cy="5237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B85EA92-DD08-4C58-9099-1960832734F4}"/>
              </a:ext>
            </a:extLst>
          </p:cNvPr>
          <p:cNvCxnSpPr>
            <a:cxnSpLocks/>
            <a:stCxn id="5" idx="0"/>
            <a:endCxn id="7" idx="4"/>
          </p:cNvCxnSpPr>
          <p:nvPr/>
        </p:nvCxnSpPr>
        <p:spPr>
          <a:xfrm flipV="1">
            <a:off x="3103547" y="4047789"/>
            <a:ext cx="587597" cy="3359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28D2A2-06BE-42AC-9A04-DBCA9667A3F4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3691144" y="4047789"/>
            <a:ext cx="651733" cy="3359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30525AD-CB6E-4EB8-9619-362A6A5143C9}"/>
              </a:ext>
            </a:extLst>
          </p:cNvPr>
          <p:cNvCxnSpPr/>
          <p:nvPr/>
        </p:nvCxnSpPr>
        <p:spPr>
          <a:xfrm flipV="1">
            <a:off x="2822503" y="4964653"/>
            <a:ext cx="0" cy="4417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D0604C9-1B13-42A1-8219-A16F8DF3EF8C}"/>
              </a:ext>
            </a:extLst>
          </p:cNvPr>
          <p:cNvCxnSpPr>
            <a:cxnSpLocks/>
          </p:cNvCxnSpPr>
          <p:nvPr/>
        </p:nvCxnSpPr>
        <p:spPr>
          <a:xfrm flipV="1">
            <a:off x="2925373" y="3943351"/>
            <a:ext cx="412187" cy="2743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9173E49-2C2E-4C01-BF3E-F6D610EB9881}"/>
              </a:ext>
            </a:extLst>
          </p:cNvPr>
          <p:cNvCxnSpPr>
            <a:cxnSpLocks/>
          </p:cNvCxnSpPr>
          <p:nvPr/>
        </p:nvCxnSpPr>
        <p:spPr>
          <a:xfrm flipH="1" flipV="1">
            <a:off x="4126230" y="3943352"/>
            <a:ext cx="434340" cy="2362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38CA0B3-D870-495F-ADA9-7173D621AB13}"/>
              </a:ext>
            </a:extLst>
          </p:cNvPr>
          <p:cNvSpPr txBox="1"/>
          <p:nvPr/>
        </p:nvSpPr>
        <p:spPr>
          <a:xfrm>
            <a:off x="1680209" y="5052060"/>
            <a:ext cx="115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b="1" baseline="-25000" dirty="0">
                <a:solidFill>
                  <a:srgbClr val="FF0000"/>
                </a:solidFill>
              </a:rPr>
              <a:t>43</a:t>
            </a:r>
            <a:r>
              <a:rPr lang="en-US" sz="2000" b="1" dirty="0">
                <a:solidFill>
                  <a:srgbClr val="FF0000"/>
                </a:solidFill>
              </a:rPr>
              <a:t>(x</a:t>
            </a:r>
            <a:r>
              <a:rPr lang="en-US" sz="2000" b="1" baseline="-25000" dirty="0">
                <a:solidFill>
                  <a:srgbClr val="FF0000"/>
                </a:solidFill>
              </a:rPr>
              <a:t>3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BABA89-29D2-47F6-819E-87CCDF978C7B}"/>
              </a:ext>
            </a:extLst>
          </p:cNvPr>
          <p:cNvSpPr txBox="1"/>
          <p:nvPr/>
        </p:nvSpPr>
        <p:spPr>
          <a:xfrm>
            <a:off x="2129789" y="3741420"/>
            <a:ext cx="115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b="1" baseline="-25000" dirty="0">
                <a:solidFill>
                  <a:srgbClr val="FF0000"/>
                </a:solidFill>
              </a:rPr>
              <a:t>32</a:t>
            </a:r>
            <a:r>
              <a:rPr lang="en-US" sz="2000" b="1" dirty="0">
                <a:solidFill>
                  <a:srgbClr val="FF0000"/>
                </a:solidFill>
              </a:rPr>
              <a:t>(x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7E887E-2618-40EE-98C3-66AED99E6F4D}"/>
              </a:ext>
            </a:extLst>
          </p:cNvPr>
          <p:cNvSpPr txBox="1"/>
          <p:nvPr/>
        </p:nvSpPr>
        <p:spPr>
          <a:xfrm>
            <a:off x="4248149" y="3779520"/>
            <a:ext cx="115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b="1" baseline="-25000" dirty="0">
                <a:solidFill>
                  <a:srgbClr val="FF0000"/>
                </a:solidFill>
              </a:rPr>
              <a:t>12</a:t>
            </a:r>
            <a:r>
              <a:rPr lang="en-US" sz="2000" b="1" dirty="0">
                <a:solidFill>
                  <a:srgbClr val="FF0000"/>
                </a:solidFill>
              </a:rPr>
              <a:t>(x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1625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61324" cy="4906645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b="0" i="1" dirty="0">
                    <a:solidFill>
                      <a:srgbClr val="222222"/>
                    </a:solidFill>
                    <a:effectLst/>
                    <a:latin typeface="Calibri (Body)"/>
                  </a:rPr>
                  <a:t>Belief propagation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is computing all the messages at once for all marginal probabilities. In the context of marginal inference, it is also called </a:t>
                </a:r>
                <a:r>
                  <a:rPr lang="en-US" b="0" i="1" dirty="0">
                    <a:solidFill>
                      <a:srgbClr val="222222"/>
                    </a:solidFill>
                    <a:effectLst/>
                    <a:latin typeface="Calibri (Body)"/>
                  </a:rPr>
                  <a:t>sum-product message passing</a:t>
                </a:r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.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It is defined as follows:</a:t>
                </a: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While there is a node </a:t>
                </a:r>
                <a:r>
                  <a:rPr lang="en-US" b="0" i="1" dirty="0">
                    <a:solidFill>
                      <a:srgbClr val="222222"/>
                    </a:solidFill>
                    <a:effectLst/>
                    <a:latin typeface="Calibri (Body)"/>
                  </a:rPr>
                  <a:t>X</a:t>
                </a:r>
                <a:r>
                  <a:rPr lang="en-US" b="0" i="1" baseline="-25000" dirty="0">
                    <a:solidFill>
                      <a:srgbClr val="222222"/>
                    </a:solidFill>
                    <a:effectLst/>
                    <a:latin typeface="Calibri (Body)"/>
                  </a:rPr>
                  <a:t>i</a:t>
                </a:r>
                <a:r>
                  <a:rPr lang="en-US" b="0" baseline="-25000" dirty="0">
                    <a:solidFill>
                      <a:srgbClr val="222222"/>
                    </a:solidFill>
                    <a:effectLst/>
                    <a:latin typeface="Calibri (Body)"/>
                  </a:rPr>
                  <a:t> 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ready to transmit to </a:t>
                </a:r>
                <a:r>
                  <a:rPr lang="en-US" b="0" i="1" dirty="0">
                    <a:solidFill>
                      <a:srgbClr val="222222"/>
                    </a:solidFill>
                    <a:effectLst/>
                    <a:latin typeface="Calibri (Body)"/>
                  </a:rPr>
                  <a:t>X</a:t>
                </a:r>
                <a:r>
                  <a:rPr lang="en-US" b="0" i="1" baseline="-25000" dirty="0">
                    <a:solidFill>
                      <a:srgbClr val="222222"/>
                    </a:solidFill>
                    <a:effectLst/>
                    <a:latin typeface="Calibri (Body)"/>
                  </a:rPr>
                  <a:t>j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, send the message:</a:t>
                </a: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baseline="-25000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𝑖𝑗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φ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 ∗</m:t>
                    </m:r>
                    <m:r>
                      <m:rPr>
                        <m:sty m:val="p"/>
                      </m:rPr>
                      <a:rPr lang="el-GR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𝑋𝑗</m:t>
                    </m:r>
                    <m:r>
                      <a:rPr lang="en-US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*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)\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𝑙𝑖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𝑋𝑖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T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his message is precisely the factor that X</a:t>
                </a:r>
                <a:r>
                  <a:rPr lang="en-US" b="0" baseline="-25000" dirty="0">
                    <a:solidFill>
                      <a:srgbClr val="222222"/>
                    </a:solidFill>
                    <a:effectLst/>
                    <a:latin typeface="Calibri (Body)"/>
                  </a:rPr>
                  <a:t>i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would transmit to X</a:t>
                </a:r>
                <a:r>
                  <a:rPr lang="en-US" b="0" baseline="-25000" dirty="0">
                    <a:solidFill>
                      <a:srgbClr val="222222"/>
                    </a:solidFill>
                    <a:effectLst/>
                    <a:latin typeface="Calibri (Body)"/>
                  </a:rPr>
                  <a:t>j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during a round of variable elimination. After having computed all the messages:</a:t>
                </a: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baseline="-25000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/>
                      <m:t>∝</m:t>
                    </m:r>
                    <m:r>
                      <m:rPr>
                        <m:nor/>
                      </m:rPr>
                      <a:rPr lang="en-US" b="0" i="0" smtClean="0"/>
                      <m:t> </m:t>
                    </m:r>
                    <m:r>
                      <m:rPr>
                        <m:sty m:val="p"/>
                      </m:rPr>
                      <a:rPr lang="el-GR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 *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𝑙𝑖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𝑋𝑖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61324" cy="4906645"/>
              </a:xfrm>
              <a:blipFill>
                <a:blip r:embed="rId2"/>
                <a:stretch>
                  <a:fillRect t="-1739" r="-680" b="-12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850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Factor Graphs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 describe this computation more explicitly (sum-product algorithm):</a:t>
            </a: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8F61D36-D77D-4AC1-8771-927874EA1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315829"/>
            <a:ext cx="7806690" cy="323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EFA648-F702-4BFB-9559-189692DD7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447" y="5528310"/>
            <a:ext cx="500062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8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Junction Tree Algorithm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 works on general graphs</a:t>
            </a:r>
          </a:p>
          <a:p>
            <a:endParaRPr lang="en-US" dirty="0">
              <a:solidFill>
                <a:srgbClr val="222222"/>
              </a:solidFill>
              <a:latin typeface="Calibri (Body)"/>
            </a:endParaRPr>
          </a:p>
          <a:p>
            <a:r>
              <a:rPr lang="en-US" dirty="0">
                <a:solidFill>
                  <a:srgbClr val="222222"/>
                </a:solidFill>
                <a:latin typeface="Calibri (Body)"/>
              </a:rPr>
              <a:t>partitions the graph into clusters of variables</a:t>
            </a:r>
          </a:p>
          <a:p>
            <a:r>
              <a:rPr lang="en-US" dirty="0">
                <a:solidFill>
                  <a:srgbClr val="222222"/>
                </a:solidFill>
                <a:latin typeface="Calibri (Body)"/>
              </a:rPr>
              <a:t>the variables within a cluster can be highly coupled</a:t>
            </a:r>
          </a:p>
          <a:p>
            <a:r>
              <a:rPr lang="en-US" dirty="0">
                <a:solidFill>
                  <a:srgbClr val="222222"/>
                </a:solidFill>
                <a:latin typeface="Calibri (Body)"/>
              </a:rPr>
              <a:t>interactions among clusters must have a tree structure</a:t>
            </a:r>
          </a:p>
          <a:p>
            <a:r>
              <a:rPr lang="en-US" dirty="0">
                <a:solidFill>
                  <a:srgbClr val="222222"/>
                </a:solidFill>
                <a:latin typeface="Calibri (Body)"/>
              </a:rPr>
              <a:t>at each step, each cluster marginalizes out the variables that are not in the scope of its neighbor</a:t>
            </a:r>
          </a:p>
          <a:p>
            <a:r>
              <a:rPr lang="en-US" dirty="0">
                <a:solidFill>
                  <a:srgbClr val="222222"/>
                </a:solidFill>
                <a:latin typeface="Calibri (Body)"/>
              </a:rPr>
              <a:t>message passing is performed among clusters</a:t>
            </a: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901388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Belief Propagation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Loopy belief propagation:</a:t>
            </a: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An approximate algorithm that discards cycles in the graph and performs message passing anyways.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Messages are initialized uniformly.</a:t>
            </a:r>
          </a:p>
          <a:p>
            <a:pPr marL="457200" lvl="1" indent="0" algn="ctr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 </a:t>
            </a:r>
          </a:p>
          <a:p>
            <a:pPr marL="457200" lvl="1" indent="0" algn="ctr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It continues until convergence (i.e., when messages do not change).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Works surprisingly well in practice.</a:t>
            </a: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78839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MAP Inference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11325"/>
                <a:ext cx="10761324" cy="49066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MAP inference in a graphical model </a:t>
                </a:r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P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corresponds to the following optimization problem:</a:t>
                </a:r>
              </a:p>
              <a:p>
                <a:pPr marL="0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𝑎𝑟𝑔𝑚𝑎𝑥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𝑙𝑜𝑔𝑃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𝑋𝑐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𝑙𝑜𝑔𝑍</m:t>
                    </m:r>
                  </m:oMath>
                </a14:m>
                <a:r>
                  <a:rPr lang="en-US" sz="2400" dirty="0">
                    <a:solidFill>
                      <a:srgbClr val="222222"/>
                    </a:solidFill>
                    <a:latin typeface="Calibri (Body)"/>
                  </a:rPr>
                  <a:t>, where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400" i="1" baseline="-2500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𝑥𝑐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0" indent="0" algn="ctr">
                  <a:buNone/>
                </a:pPr>
                <a:endParaRPr lang="en-US" sz="2400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solidFill>
                      <a:srgbClr val="222222"/>
                    </a:solidFill>
                    <a:latin typeface="Calibri (Body)"/>
                  </a:rPr>
                  <a:t>The constant does not depend on X and can be ignored:</a:t>
                </a:r>
              </a:p>
              <a:p>
                <a:pPr marL="0" indent="0" algn="ctr">
                  <a:buNone/>
                </a:pPr>
                <a:endParaRPr lang="en-US" sz="2400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𝑎𝑟𝑔𝑚𝑎𝑥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𝑙𝑜𝑔𝑃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  <m:r>
                            <a:rPr lang="en-US" sz="2400" b="0" i="1" baseline="-2500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𝑋𝑐</m:t>
                          </m:r>
                          <m:r>
                            <a:rPr lang="en-US" sz="2400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11325"/>
                <a:ext cx="10761324" cy="4906645"/>
              </a:xfrm>
              <a:blipFill>
                <a:blip r:embed="rId2"/>
                <a:stretch>
                  <a:fillRect t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52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Inference</a:t>
            </a:r>
          </a:p>
          <a:p>
            <a:pPr lvl="1"/>
            <a:r>
              <a:rPr lang="en-US" dirty="0"/>
              <a:t>Marginal Inference</a:t>
            </a:r>
          </a:p>
          <a:p>
            <a:pPr lvl="1"/>
            <a:r>
              <a:rPr lang="en-US" dirty="0"/>
              <a:t>Posterior Inference</a:t>
            </a:r>
          </a:p>
          <a:p>
            <a:pPr lvl="1"/>
            <a:r>
              <a:rPr lang="en-US" dirty="0"/>
              <a:t>Maximum a posteriori inference</a:t>
            </a:r>
          </a:p>
          <a:p>
            <a:r>
              <a:rPr lang="en-US" dirty="0"/>
              <a:t>Learning: Training Probabilistic Graphical Models </a:t>
            </a:r>
          </a:p>
          <a:p>
            <a:pPr lvl="1"/>
            <a:r>
              <a:rPr lang="en-US" dirty="0"/>
              <a:t>Parameter Learning</a:t>
            </a:r>
          </a:p>
          <a:p>
            <a:pPr lvl="1"/>
            <a:r>
              <a:rPr lang="en-US" dirty="0"/>
              <a:t>Structure Learning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Hands-on </a:t>
            </a:r>
            <a:r>
              <a:rPr lang="en-US" dirty="0"/>
              <a:t>DGM and UDM examples</a:t>
            </a:r>
          </a:p>
        </p:txBody>
      </p:sp>
    </p:spTree>
    <p:extLst>
      <p:ext uri="{BB962C8B-B14F-4D97-AF65-F5344CB8AC3E}">
        <p14:creationId xmlns:p14="http://schemas.microsoft.com/office/powerpoint/2010/main" val="200200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MAP Inference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Formulating MAP Inference as Mixed Integer Programming (MIP). Assume a pairwise MRF:</a:t>
            </a: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Introduce two indicator variables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A variable </a:t>
            </a:r>
            <a:r>
              <a:rPr lang="en-US" i="1" dirty="0" err="1">
                <a:solidFill>
                  <a:srgbClr val="222222"/>
                </a:solidFill>
                <a:latin typeface="Calibri (Body)"/>
              </a:rPr>
              <a:t>μ</a:t>
            </a:r>
            <a:r>
              <a:rPr lang="en-US" i="1" baseline="-25000" dirty="0" err="1">
                <a:solidFill>
                  <a:srgbClr val="222222"/>
                </a:solidFill>
                <a:latin typeface="Calibri (Body)"/>
              </a:rPr>
              <a:t>i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(X</a:t>
            </a:r>
            <a:r>
              <a:rPr lang="en-US" i="1" baseline="-25000" dirty="0">
                <a:solidFill>
                  <a:srgbClr val="222222"/>
                </a:solidFill>
                <a:latin typeface="Calibri (Body)"/>
              </a:rPr>
              <a:t>i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)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for each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i∈ V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and state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X</a:t>
            </a:r>
            <a:r>
              <a:rPr lang="en-US" i="1" baseline="-25000" dirty="0">
                <a:solidFill>
                  <a:srgbClr val="222222"/>
                </a:solidFill>
                <a:latin typeface="Calibri (Body)"/>
              </a:rPr>
              <a:t>i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A variable  </a:t>
            </a:r>
            <a:r>
              <a:rPr lang="en-US" dirty="0" err="1">
                <a:solidFill>
                  <a:srgbClr val="222222"/>
                </a:solidFill>
                <a:latin typeface="Calibri (Body)"/>
              </a:rPr>
              <a:t>μ</a:t>
            </a:r>
            <a:r>
              <a:rPr lang="en-US" baseline="-25000" dirty="0" err="1">
                <a:solidFill>
                  <a:srgbClr val="222222"/>
                </a:solidFill>
                <a:latin typeface="Calibri (Body)"/>
              </a:rPr>
              <a:t>ij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(X</a:t>
            </a:r>
            <a:r>
              <a:rPr lang="en-US" baseline="-25000" dirty="0">
                <a:solidFill>
                  <a:srgbClr val="222222"/>
                </a:solidFill>
                <a:latin typeface="Calibri (Body)"/>
              </a:rPr>
              <a:t>i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, X</a:t>
            </a:r>
            <a:r>
              <a:rPr lang="en-US" baseline="-25000" dirty="0">
                <a:solidFill>
                  <a:srgbClr val="222222"/>
                </a:solidFill>
                <a:latin typeface="Calibri (Body)"/>
              </a:rPr>
              <a:t>j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) for each edge (i, j) ∈ E and pair of states X</a:t>
            </a:r>
            <a:r>
              <a:rPr lang="en-US" baseline="-25000" dirty="0">
                <a:solidFill>
                  <a:srgbClr val="222222"/>
                </a:solidFill>
                <a:latin typeface="Calibri (Body)"/>
              </a:rPr>
              <a:t>i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, X</a:t>
            </a:r>
            <a:r>
              <a:rPr lang="en-US" baseline="-25000" dirty="0">
                <a:solidFill>
                  <a:srgbClr val="222222"/>
                </a:solidFill>
                <a:latin typeface="Calibri (Body)"/>
              </a:rPr>
              <a:t>j</a:t>
            </a:r>
          </a:p>
          <a:p>
            <a:pPr marL="457200" lvl="1" indent="0">
              <a:buNone/>
            </a:pPr>
            <a:endParaRPr lang="en-US" baseline="-25000" dirty="0">
              <a:solidFill>
                <a:srgbClr val="222222"/>
              </a:solidFill>
              <a:latin typeface="Calibri (Body)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Rewrite MAP objective using those variables</a:t>
            </a:r>
          </a:p>
          <a:p>
            <a:pPr marL="457200" lvl="1" indent="0" algn="ctr">
              <a:buNone/>
            </a:pPr>
            <a:endParaRPr lang="en-US" baseline="-25000" dirty="0">
              <a:solidFill>
                <a:srgbClr val="222222"/>
              </a:solidFill>
              <a:latin typeface="Calibri (Body)"/>
            </a:endParaRPr>
          </a:p>
          <a:p>
            <a:pPr lvl="1"/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8E0809-E02B-41B6-BD8C-8AD8EC5A7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320" y="5310590"/>
            <a:ext cx="8011218" cy="89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68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MAP Inference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Formulating MAP Inference as Mixed Integer Programming (MIP). Assume a pairwise MRF:</a:t>
            </a: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Subject on the value constraints</a:t>
            </a:r>
            <a:endParaRPr lang="en-US" baseline="-25000" dirty="0">
              <a:solidFill>
                <a:srgbClr val="222222"/>
              </a:solidFill>
              <a:latin typeface="Calibri (Body)"/>
            </a:endParaRPr>
          </a:p>
          <a:p>
            <a:pPr marL="457200" lvl="1" indent="0">
              <a:buNone/>
            </a:pPr>
            <a:endParaRPr lang="en-US" baseline="-25000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5CF8BF-90D4-4127-92D7-B505B0AC1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557" y="3560825"/>
            <a:ext cx="6609779" cy="30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08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MAP Inference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Formulating MAP Inference as Mixed Integer Programming (MIP). Assume a pairwise MRF:</a:t>
            </a: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And the consistency constraints</a:t>
            </a:r>
            <a:endParaRPr lang="en-US" baseline="-25000" dirty="0">
              <a:solidFill>
                <a:srgbClr val="222222"/>
              </a:solidFill>
              <a:latin typeface="Calibri (Body)"/>
            </a:endParaRPr>
          </a:p>
          <a:p>
            <a:pPr marL="457200" lvl="1" indent="0">
              <a:buNone/>
            </a:pPr>
            <a:endParaRPr lang="en-US" baseline="-25000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Can be solved with off the self MIP solvers, such as </a:t>
            </a:r>
            <a:r>
              <a:rPr lang="en-US" b="0" dirty="0" err="1">
                <a:solidFill>
                  <a:srgbClr val="222222"/>
                </a:solidFill>
                <a:effectLst/>
                <a:latin typeface="Calibri (Body)"/>
              </a:rPr>
              <a:t>Gurobi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 and CPLEX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D2901-345E-48FD-9676-23636D276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980" y="3728119"/>
            <a:ext cx="4742933" cy="152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44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MAP Inference – Message Passing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By replacing sums in marginal inference with maxes, we can solve the MAP inference problem (max-product algorithm)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r>
              <a:rPr lang="en-US" sz="2400" dirty="0">
                <a:solidFill>
                  <a:srgbClr val="222222"/>
                </a:solidFill>
                <a:latin typeface="Calibri (Body)"/>
              </a:rPr>
              <a:t>Typically, slower than the MIP approach</a:t>
            </a:r>
          </a:p>
          <a:p>
            <a:r>
              <a:rPr lang="en-US" sz="2400" b="0" dirty="0">
                <a:solidFill>
                  <a:srgbClr val="222222"/>
                </a:solidFill>
                <a:effectLst/>
                <a:latin typeface="Calibri (Body)"/>
              </a:rPr>
              <a:t>However, can be very easily built into systems that implement message passing</a:t>
            </a:r>
          </a:p>
          <a:p>
            <a:r>
              <a:rPr lang="en-US" sz="2400" dirty="0">
                <a:solidFill>
                  <a:srgbClr val="222222"/>
                </a:solidFill>
                <a:latin typeface="Calibri (Body)"/>
              </a:rPr>
              <a:t>There exists a very effective approximate variation</a:t>
            </a:r>
            <a:endParaRPr lang="en-US" sz="2400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17080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Approximate Inference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i="1" dirty="0">
                <a:solidFill>
                  <a:srgbClr val="222222"/>
                </a:solidFill>
                <a:latin typeface="Calibri (Body)"/>
              </a:rPr>
              <a:t>Sampling: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generate samples from the multidimensional probability distribution described by the graphical model: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Forward Sampling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Markov Chain Monte Carlo: Metropolis – Hasting, Gibbs Sampling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Rejection Sampling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Importance Sampling</a:t>
            </a:r>
          </a:p>
          <a:p>
            <a:pPr marL="914400" lvl="2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>
              <a:buFontTx/>
              <a:buChar char="+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Guaranteed to find a globally optimal solution given enough time</a:t>
            </a:r>
          </a:p>
          <a:p>
            <a:pPr lvl="1">
              <a:buFont typeface="Calibri" panose="020F0502020204030204" pitchFamily="34" charset="0"/>
              <a:buChar char="-"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Difficult to tell how close to the optimal solution they are within a finite amount of time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Gen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erally slow to converge</a:t>
            </a: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52279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Approximate Inference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325"/>
            <a:ext cx="10761324" cy="4906645"/>
          </a:xfrm>
        </p:spPr>
        <p:txBody>
          <a:bodyPr>
            <a:normAutofit fontScale="92500" lnSpcReduction="20000"/>
          </a:bodyPr>
          <a:lstStyle/>
          <a:p>
            <a:pPr marL="457200" lvl="1" indent="0" algn="ctr">
              <a:buNone/>
            </a:pPr>
            <a:r>
              <a:rPr lang="en-US" i="1" dirty="0">
                <a:solidFill>
                  <a:srgbClr val="222222"/>
                </a:solidFill>
                <a:latin typeface="Calibri (Body)"/>
              </a:rPr>
              <a:t>Variational Inference: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Given an intractable distribution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P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find a simpler distribution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Q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, that is as similar </a:t>
            </a:r>
            <a:r>
              <a:rPr lang="en-US">
                <a:solidFill>
                  <a:srgbClr val="222222"/>
                </a:solidFill>
                <a:latin typeface="Calibri (Body)"/>
              </a:rPr>
              <a:t>to </a:t>
            </a:r>
            <a:r>
              <a:rPr lang="en-US" i="1">
                <a:solidFill>
                  <a:srgbClr val="222222"/>
                </a:solidFill>
                <a:latin typeface="Calibri (Body)"/>
              </a:rPr>
              <a:t>P</a:t>
            </a:r>
            <a:r>
              <a:rPr lang="en-US">
                <a:solidFill>
                  <a:srgbClr val="222222"/>
                </a:solidFill>
                <a:latin typeface="Calibri (Body)"/>
              </a:rPr>
              <a:t> 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as possible: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Choose a class of tractable distributions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Q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Solve an optimization problem to choose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q ∈ Q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which is most similar to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P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Calibri (Body)"/>
              </a:rPr>
              <a:t>Kullback-Leibler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divergence to quantity similarity among probability distributions</a:t>
            </a:r>
          </a:p>
          <a:p>
            <a:pPr lvl="1"/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/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Will almost never find a globally optimal solution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>
              <a:buFontTx/>
              <a:buChar char="+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May produce bounds on their accuracy</a:t>
            </a:r>
          </a:p>
          <a:p>
            <a:pPr lvl="1">
              <a:buFontTx/>
              <a:buChar char="+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Scales better</a:t>
            </a:r>
          </a:p>
          <a:p>
            <a:pPr lvl="1">
              <a:buFontTx/>
              <a:buChar char="+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Can leverage state of the art computation techniques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Stochastic gradient optimization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Acceleration using GPUs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Parallelization</a:t>
            </a:r>
          </a:p>
          <a:p>
            <a:pPr lvl="3"/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914400" lvl="2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592269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DE9C-9A1A-4C19-B1F0-B24F3A88B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9138"/>
            <a:ext cx="9144000" cy="1229472"/>
          </a:xfrm>
        </p:spPr>
        <p:txBody>
          <a:bodyPr>
            <a:normAutofit/>
          </a:bodyPr>
          <a:lstStyle/>
          <a:p>
            <a:r>
              <a:rPr lang="en-US" sz="5400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375534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Learning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Given a dataset, we would like to fit (train) a model that will make useful predictions on various tasks that we care about:</a:t>
            </a: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lvl="1"/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Parameter learning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: the graph structure is known, and we want to estimate the factors/parameters/potential functions.</a:t>
            </a:r>
          </a:p>
          <a:p>
            <a:pPr lvl="1"/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lvl="1"/>
            <a:r>
              <a:rPr lang="en-US" b="0" i="1" dirty="0">
                <a:solidFill>
                  <a:srgbClr val="222222"/>
                </a:solidFill>
                <a:effectLst/>
                <a:latin typeface="Calibri (Body)"/>
              </a:rPr>
              <a:t>Structure learning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: we want to estimate the graph, i.e., determine from data how the variables depend on each other</a:t>
            </a:r>
          </a:p>
        </p:txBody>
      </p:sp>
    </p:spTree>
    <p:extLst>
      <p:ext uri="{BB962C8B-B14F-4D97-AF65-F5344CB8AC3E}">
        <p14:creationId xmlns:p14="http://schemas.microsoft.com/office/powerpoint/2010/main" val="736025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Learning – Directed Graphical Models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61324" cy="4667250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Maximum Likelihood</a:t>
                </a: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lvl="1"/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Construct the likelihood </a:t>
                </a:r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L(D|</a:t>
                </a:r>
                <a:r>
                  <a:rPr lang="el-GR" i="1" dirty="0">
                    <a:solidFill>
                      <a:srgbClr val="222222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Θ</a:t>
                </a:r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)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i.e., the probability of seeing the data, given the parameters (unknowns) for the give dataset D</a:t>
                </a: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lvl="1"/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lvl="1"/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Fill in the data values and identify the parameters the maximize </a:t>
                </a:r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L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by computing:</a:t>
                </a:r>
              </a:p>
              <a:p>
                <a:pPr marL="457200" lvl="1" indent="0" algn="ctr">
                  <a:buNone/>
                </a:pPr>
                <a:endParaRPr lang="en-US" b="0" i="1" dirty="0">
                  <a:solidFill>
                    <a:srgbClr val="222222"/>
                  </a:solidFill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𝑚𝑎𝑥</m:t>
                      </m:r>
                      <m:r>
                        <m:rPr>
                          <m:sty m:val="p"/>
                        </m:rPr>
                        <a:rPr lang="el-GR" i="1" baseline="-25000" dirty="0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func>
                        <m:funcPr>
                          <m:ctrlPr>
                            <a:rPr lang="en-US" b="0" i="1" dirty="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dirty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dirty="0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𝑚𝑎𝑥</m:t>
                      </m:r>
                      <m:r>
                        <m:rPr>
                          <m:sty m:val="p"/>
                        </m:rPr>
                        <a:rPr lang="el-GR" i="1" baseline="-25000" dirty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nary>
                        <m:naryPr>
                          <m:chr m:val="∑"/>
                          <m:supHide m:val="on"/>
                          <m:ctrlPr>
                            <a:rPr lang="el-GR" i="1" dirty="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dirty="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222222"/>
                              </a:solidFill>
                              <a:latin typeface="Calibri (Body)"/>
                            </a:rPr>
                            <m:t>∈</m:t>
                          </m:r>
                          <m:r>
                            <a:rPr lang="en-US" b="0" i="1" dirty="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brk m:alnAt="7"/>
                            </m:rPr>
                            <a:rPr lang="en-US" b="0" i="1" dirty="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m:rPr>
                                  <m:sty m:val="p"/>
                                </m:rPr>
                                <a:rPr lang="el-GR" i="1" dirty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b="0" i="1" dirty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61324" cy="4667250"/>
              </a:xfrm>
              <a:blipFill>
                <a:blip r:embed="rId2"/>
                <a:stretch>
                  <a:fillRect t="-1828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492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Learning – Undirected Graphical Models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r>
              <a:rPr lang="en-US" sz="2800" dirty="0">
                <a:solidFill>
                  <a:srgbClr val="222222"/>
                </a:solidFill>
                <a:latin typeface="Calibri (Body)"/>
              </a:rPr>
              <a:t>Analytically solving maximum likelihood is usually expensive because of the normalization constant </a:t>
            </a:r>
            <a:endParaRPr lang="en-US" sz="2800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>
              <a:buNone/>
            </a:pPr>
            <a:endParaRPr lang="en-US" sz="2800" dirty="0">
              <a:solidFill>
                <a:srgbClr val="222222"/>
              </a:solidFill>
              <a:latin typeface="Calibri (Body)"/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222222"/>
                </a:solidFill>
                <a:latin typeface="Calibri (Body)"/>
              </a:rPr>
              <a:t>Approximate methods:</a:t>
            </a:r>
          </a:p>
          <a:p>
            <a:pPr lvl="2"/>
            <a:r>
              <a:rPr lang="en-US" sz="2400" dirty="0">
                <a:solidFill>
                  <a:srgbClr val="222222"/>
                </a:solidFill>
                <a:latin typeface="Calibri (Body)"/>
              </a:rPr>
              <a:t>Gradient descend</a:t>
            </a:r>
          </a:p>
          <a:p>
            <a:pPr lvl="3"/>
            <a:r>
              <a:rPr lang="en-US" sz="2200" dirty="0">
                <a:solidFill>
                  <a:srgbClr val="222222"/>
                </a:solidFill>
                <a:latin typeface="Calibri (Body)"/>
              </a:rPr>
              <a:t>employ sampling to approximate gradient</a:t>
            </a:r>
          </a:p>
          <a:p>
            <a:pPr lvl="3"/>
            <a:r>
              <a:rPr lang="en-US" sz="2200" dirty="0">
                <a:solidFill>
                  <a:srgbClr val="222222"/>
                </a:solidFill>
                <a:latin typeface="Calibri (Body)"/>
              </a:rPr>
              <a:t>contrastive divergence to decrease the required sampling steps</a:t>
            </a:r>
          </a:p>
          <a:p>
            <a:pPr lvl="2"/>
            <a:r>
              <a:rPr lang="en-US" sz="2400" dirty="0">
                <a:solidFill>
                  <a:srgbClr val="222222"/>
                </a:solidFill>
                <a:latin typeface="Calibri (Body)"/>
              </a:rPr>
              <a:t>Pseudo-likelihood: 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compute likelihood of a subset of variables, assuming the values of the rest of the variables are fixed</a:t>
            </a:r>
          </a:p>
          <a:p>
            <a:pPr marL="457200" lvl="1" indent="0" algn="ctr">
              <a:buNone/>
            </a:pPr>
            <a:endParaRPr lang="en-US" b="0" i="1" dirty="0">
              <a:solidFill>
                <a:srgbClr val="222222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2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DE9C-9A1A-4C19-B1F0-B24F3A88B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9138"/>
            <a:ext cx="9144000" cy="1229472"/>
          </a:xfrm>
        </p:spPr>
        <p:txBody>
          <a:bodyPr>
            <a:normAutofit/>
          </a:bodyPr>
          <a:lstStyle/>
          <a:p>
            <a:r>
              <a:rPr lang="en-US" sz="5400" dirty="0"/>
              <a:t>Inference</a:t>
            </a:r>
          </a:p>
        </p:txBody>
      </p:sp>
    </p:spTree>
    <p:extLst>
      <p:ext uri="{BB962C8B-B14F-4D97-AF65-F5344CB8AC3E}">
        <p14:creationId xmlns:p14="http://schemas.microsoft.com/office/powerpoint/2010/main" val="3096357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Learning – Latent Variable Models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Expectation Maximization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Relies on two simple assumptions: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If the latent variable Z were fully observed, then we could optimize the log-likelihood exactly as previously</a:t>
            </a:r>
          </a:p>
          <a:p>
            <a:pPr lvl="1"/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Knowing the weights, we can </a:t>
            </a:r>
            <a:r>
              <a:rPr lang="en-US" u="sng" dirty="0">
                <a:solidFill>
                  <a:srgbClr val="222222"/>
                </a:solidFill>
                <a:latin typeface="Calibri (Body)"/>
              </a:rPr>
              <a:t>often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 efficiently compute the posterior P(Z∣X; θ)</a:t>
            </a:r>
          </a:p>
          <a:p>
            <a:pPr lvl="1"/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471918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Learning – Latent Variable Models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Expectation Maximization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Given a dataset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D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: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Starting at an initial θ</a:t>
            </a:r>
            <a:r>
              <a:rPr lang="en-US" baseline="-25000" dirty="0">
                <a:solidFill>
                  <a:srgbClr val="222222"/>
                </a:solidFill>
                <a:latin typeface="Calibri (Body)"/>
              </a:rPr>
              <a:t>0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, repeat until convergence for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t = 1, 2, …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>
                <a:solidFill>
                  <a:srgbClr val="222222"/>
                </a:solidFill>
                <a:latin typeface="Calibri (Body)"/>
              </a:rPr>
              <a:t>E-Step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: For each </a:t>
            </a:r>
            <a:r>
              <a:rPr lang="en-US" i="1" dirty="0">
                <a:solidFill>
                  <a:srgbClr val="222222"/>
                </a:solidFill>
                <a:latin typeface="Calibri (Body)"/>
              </a:rPr>
              <a:t>X ∈ D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, compute the posterior p(Z | X; </a:t>
            </a:r>
            <a:r>
              <a:rPr lang="en-US" dirty="0" err="1">
                <a:solidFill>
                  <a:srgbClr val="222222"/>
                </a:solidFill>
                <a:latin typeface="Calibri (Body)"/>
              </a:rPr>
              <a:t>θ</a:t>
            </a:r>
            <a:r>
              <a:rPr lang="en-US" baseline="-25000" dirty="0" err="1">
                <a:solidFill>
                  <a:srgbClr val="222222"/>
                </a:solidFill>
                <a:latin typeface="Calibri (Body)"/>
              </a:rPr>
              <a:t>t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>
                <a:solidFill>
                  <a:srgbClr val="222222"/>
                </a:solidFill>
                <a:latin typeface="Calibri (Body)"/>
              </a:rPr>
              <a:t>M-Step</a:t>
            </a:r>
            <a:r>
              <a:rPr lang="en-US" dirty="0">
                <a:solidFill>
                  <a:srgbClr val="222222"/>
                </a:solidFill>
                <a:latin typeface="Calibri (Body)"/>
              </a:rPr>
              <a:t>: compute new weights via:</a:t>
            </a:r>
          </a:p>
          <a:p>
            <a:pPr lvl="1"/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5FD1E4-3E0B-47D4-B70E-B909B5B48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669" y="4854422"/>
            <a:ext cx="6271997" cy="80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48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Learning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Structure Learning for Bayesian Networks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score-based approach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defines a criterion to evaluate how well the Bayesian network fits the data</a:t>
            </a:r>
          </a:p>
          <a:p>
            <a:pPr lvl="3"/>
            <a:r>
              <a:rPr lang="en-US" dirty="0">
                <a:solidFill>
                  <a:srgbClr val="222222"/>
                </a:solidFill>
                <a:latin typeface="Calibri (Body)"/>
              </a:rPr>
              <a:t>penalized log likelihood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searches over the space of DAGs for a structure with maximal score</a:t>
            </a:r>
          </a:p>
          <a:p>
            <a:pPr lvl="3"/>
            <a:r>
              <a:rPr lang="en-US" dirty="0">
                <a:solidFill>
                  <a:srgbClr val="222222"/>
                </a:solidFill>
                <a:latin typeface="Calibri (Body)"/>
              </a:rPr>
              <a:t>local search</a:t>
            </a:r>
          </a:p>
          <a:p>
            <a:pPr lvl="3"/>
            <a:r>
              <a:rPr lang="en-US" dirty="0">
                <a:solidFill>
                  <a:srgbClr val="222222"/>
                </a:solidFill>
                <a:latin typeface="Calibri (Body)"/>
              </a:rPr>
              <a:t>greedy search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constraint-based search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employs the independence test to identify a set of edge constraints for the graph</a:t>
            </a:r>
          </a:p>
          <a:p>
            <a:pPr lvl="2"/>
            <a:r>
              <a:rPr lang="en-US" dirty="0">
                <a:solidFill>
                  <a:srgbClr val="222222"/>
                </a:solidFill>
                <a:latin typeface="Calibri (Body)"/>
              </a:rPr>
              <a:t>finds the best DAG that satisfies the constraints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order-search: </a:t>
            </a:r>
            <a:r>
              <a:rPr lang="en-US" sz="2000" dirty="0">
                <a:solidFill>
                  <a:srgbClr val="222222"/>
                </a:solidFill>
                <a:latin typeface="Calibri (Body)"/>
              </a:rPr>
              <a:t>searches only over the graphs that obey a chosen topological order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 (Body)"/>
              </a:rPr>
              <a:t>MIP-based: </a:t>
            </a:r>
            <a:r>
              <a:rPr lang="en-US" sz="2000" dirty="0">
                <a:solidFill>
                  <a:srgbClr val="222222"/>
                </a:solidFill>
                <a:latin typeface="Calibri (Body)"/>
              </a:rPr>
              <a:t>encodes graph structure, scoring and acyclic constraints into an MIP problem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714295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594"/>
            <a:ext cx="10905162" cy="506528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>
                <a:hlinkClick r:id="rId2"/>
              </a:rPr>
              <a:t>https://cs.stanford.edu/~ermon/cs228/index.html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hlinkClick r:id="rId3"/>
              </a:rPr>
              <a:t>http://ftp.mi.fu-berlin.de/pub/bkeller/MatLab/Examples/bayes/lungbayesdemo.html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A. Radford, L. Metz and S. </a:t>
            </a:r>
            <a:r>
              <a:rPr lang="en-US" sz="1800" dirty="0" err="1"/>
              <a:t>Chintala</a:t>
            </a:r>
            <a:r>
              <a:rPr lang="en-US" sz="1800" dirty="0"/>
              <a:t>:  Unsupervised Representation Learning with Deep Convolutional Generative Adversarial Networks, ICLR 2016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D. </a:t>
            </a:r>
            <a:r>
              <a:rPr lang="en-US" sz="1800" dirty="0" err="1"/>
              <a:t>Aronsky</a:t>
            </a:r>
            <a:r>
              <a:rPr lang="en-US" sz="1800" dirty="0"/>
              <a:t> and P. J. </a:t>
            </a:r>
            <a:r>
              <a:rPr lang="en-US" sz="1800" dirty="0" err="1"/>
              <a:t>Haug</a:t>
            </a:r>
            <a:r>
              <a:rPr lang="en-US" sz="1800" dirty="0"/>
              <a:t>: Diagnosing community-acquired pneumonia with a Bayesian network, Proc. AMIA Symposium 1998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Y. Ni, P. Müller, L. Wei and Y. Ji: </a:t>
            </a:r>
            <a:r>
              <a:rPr lang="en-US" sz="1800" dirty="0"/>
              <a:t>Bayesian graphical models for computational network biology, BMC Bioinformatics 63(2018)</a:t>
            </a:r>
            <a:r>
              <a:rPr lang="de-DE" sz="1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J. A. </a:t>
            </a:r>
            <a:r>
              <a:rPr lang="en-US" sz="1800" dirty="0" err="1"/>
              <a:t>Bilmes</a:t>
            </a:r>
            <a:r>
              <a:rPr lang="en-US" sz="1800" dirty="0"/>
              <a:t>: Graphical Models and Automatic Speech Recognition, The Journal of the Acoustical Society of America, 2011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W.-N. Hsu, Y. Zhang, R. J. Weiss, H. Zen, Y. Wu, Y. Wang, Y. Cao, Y. Jia, Z. Chen, J. Shen, P. Nguyen and R Pang: Hierarchical Generative Modeling for Controllable Speech Synthesis, ICLR 2019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W. Ping and A.T. </a:t>
            </a:r>
            <a:r>
              <a:rPr lang="en-US" sz="1800" dirty="0" err="1"/>
              <a:t>Ihler</a:t>
            </a:r>
            <a:r>
              <a:rPr lang="en-US" sz="1800" dirty="0"/>
              <a:t>: Belief Propagation in conditional RBMS for structured prediction, AISTATS 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hlinkClick r:id="rId4"/>
              </a:rPr>
              <a:t>https://www.mpi-inf.mpg.de/fileadmin/inf/d2/GM/2016/gm-2016-1213-imageprocessing.pdf</a:t>
            </a:r>
            <a:r>
              <a:rPr lang="en-US" sz="1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/>
              <a:t>D. P. Kingma </a:t>
            </a:r>
            <a:r>
              <a:rPr lang="nl-NL" sz="1800" dirty="0" err="1"/>
              <a:t>and</a:t>
            </a:r>
            <a:r>
              <a:rPr lang="nl-NL" sz="1800" dirty="0"/>
              <a:t> M. Welling </a:t>
            </a:r>
            <a:r>
              <a:rPr lang="en-US" sz="1800" dirty="0"/>
              <a:t>: An Introduction to Variational Autoencoders, Foundations and Trends in Machine Learning: Vol. 12 (2019)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45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Inference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1692" y="1509312"/>
                <a:ext cx="11147832" cy="5348687"/>
              </a:xfrm>
            </p:spPr>
            <p:txBody>
              <a:bodyPr>
                <a:normAutofit fontScale="85000" lnSpcReduction="20000"/>
              </a:bodyPr>
              <a:lstStyle/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Given a probabilistic model, we are interested in using it to answer questions, e.g., determine the probability that a given email is spam:</a:t>
                </a: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lvl="1"/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Marginal inference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: what is the probability of a (set of) variable(s) after we marginalize everything else out (e.g., probability of spam vs. non-spam)?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baseline="-2500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baseline="-2500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=1, 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, …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𝑋𝑛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lvl="1"/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lvl="1"/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Posterior inference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: what is the posterior probability of a (set of) variable(s) given some evidence?</a:t>
                </a:r>
              </a:p>
              <a:p>
                <a:pPr lvl="1"/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=1| 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1=1, 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2=0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baseline="-2500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baseline="-2500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-25000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1=1, </m:t>
                                  </m:r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3…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𝑋𝑛</m:t>
                                  </m:r>
                                  <m:r>
                                    <a:rPr lang="en-US" b="0" i="1" smtClean="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>
                  <a:buNone/>
                </a:pPr>
                <a:endParaRPr lang="en-US" i="1" dirty="0">
                  <a:solidFill>
                    <a:srgbClr val="222222"/>
                  </a:solidFill>
                  <a:latin typeface="Calibri (Body)"/>
                </a:endParaRPr>
              </a:p>
              <a:p>
                <a:pPr lvl="1"/>
                <a:r>
                  <a:rPr lang="en-US" i="1" dirty="0">
                    <a:solidFill>
                      <a:srgbClr val="222222"/>
                    </a:solidFill>
                    <a:latin typeface="Calibri (Body)"/>
                  </a:rPr>
                  <a:t>Maximum a posteriori (MAP) inference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: what is the most likely assignment of the variables in the model, possibly conditioned on evidence?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baseline="-2500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baseline="-2500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,…</m:t>
                              </m:r>
                              <m:r>
                                <a:rPr lang="en-US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𝑋𝑛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=1, 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baseline="-2500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baseline="-2500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, …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𝑋𝑛</m:t>
                          </m:r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1692" y="1509312"/>
                <a:ext cx="11147832" cy="5348687"/>
              </a:xfrm>
              <a:blipFill>
                <a:blip r:embed="rId3"/>
                <a:stretch>
                  <a:fillRect t="-2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41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Summary of Inference Methods</a:t>
            </a:r>
            <a:r>
              <a:rPr lang="en-US" sz="3600" baseline="30000" dirty="0"/>
              <a:t>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7328ADA-2DA8-4AAE-AD47-CED7B0F70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574547"/>
              </p:ext>
            </p:extLst>
          </p:nvPr>
        </p:nvGraphicFramePr>
        <p:xfrm>
          <a:off x="143219" y="1545926"/>
          <a:ext cx="11931268" cy="5084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2817">
                  <a:extLst>
                    <a:ext uri="{9D8B030D-6E8A-4147-A177-3AD203B41FA5}">
                      <a16:colId xmlns:a16="http://schemas.microsoft.com/office/drawing/2014/main" val="703914228"/>
                    </a:ext>
                  </a:extLst>
                </a:gridCol>
                <a:gridCol w="2982817">
                  <a:extLst>
                    <a:ext uri="{9D8B030D-6E8A-4147-A177-3AD203B41FA5}">
                      <a16:colId xmlns:a16="http://schemas.microsoft.com/office/drawing/2014/main" val="3118963031"/>
                    </a:ext>
                  </a:extLst>
                </a:gridCol>
                <a:gridCol w="2982817">
                  <a:extLst>
                    <a:ext uri="{9D8B030D-6E8A-4147-A177-3AD203B41FA5}">
                      <a16:colId xmlns:a16="http://schemas.microsoft.com/office/drawing/2014/main" val="956906281"/>
                    </a:ext>
                  </a:extLst>
                </a:gridCol>
                <a:gridCol w="2982817">
                  <a:extLst>
                    <a:ext uri="{9D8B030D-6E8A-4147-A177-3AD203B41FA5}">
                      <a16:colId xmlns:a16="http://schemas.microsoft.com/office/drawing/2014/main" val="2798113045"/>
                    </a:ext>
                  </a:extLst>
                </a:gridCol>
              </a:tblGrid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Method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Type of Inference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Exact/Approximate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Properties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65404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 Elimination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Marginal/Posterior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Finds marginal of one 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238964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Belief Propagation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Marginal/Posterior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Finds marginal of all variables</a:t>
                      </a:r>
                    </a:p>
                    <a:p>
                      <a:pPr algn="ctr"/>
                      <a:r>
                        <a:rPr lang="en-US" dirty="0"/>
                        <a:t>Works on tree structures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27672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Junction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Marginal/Posterior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Works on general graphs</a:t>
                      </a:r>
                    </a:p>
                    <a:p>
                      <a:pPr algn="ctr"/>
                      <a:r>
                        <a:rPr lang="en-US" dirty="0"/>
                        <a:t>May become intractable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140973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Loopy Belief Propagation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Marginal/Posterior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Approximate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Works on general graphs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094147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MIP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Works on general graphs</a:t>
                      </a:r>
                    </a:p>
                    <a:p>
                      <a:pPr algn="ctr"/>
                      <a:r>
                        <a:rPr lang="en-US" dirty="0"/>
                        <a:t>Usually creates large MIP problems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503061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Max-product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Works on tree structures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614169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Sampling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Marginal/Posterior/MAP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Approximate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Draws samples from the joint 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645803"/>
                  </a:ext>
                </a:extLst>
              </a:tr>
              <a:tr h="402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Variational Inference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Marginal/Posterior/MAP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Approximate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Replaces joint distribution with a simpler 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04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Variable Ellimination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u="sng" dirty="0">
                <a:solidFill>
                  <a:srgbClr val="222222"/>
                </a:solidFill>
                <a:effectLst/>
                <a:latin typeface="Calibri (Body)"/>
              </a:rPr>
              <a:t>Illustrative Example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:</a:t>
            </a:r>
          </a:p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Assume a chain Bayesian Network with probability distribution of the form:</a:t>
            </a: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We are interested in computing the marginal probability P(X</a:t>
            </a:r>
            <a:r>
              <a:rPr lang="en-US" b="0" baseline="-25000" dirty="0">
                <a:solidFill>
                  <a:srgbClr val="222222"/>
                </a:solidFill>
                <a:effectLst/>
                <a:latin typeface="Calibri (Body)"/>
              </a:rPr>
              <a:t>4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). 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C305197-B8C5-4E12-A27A-4EF83451162F}"/>
              </a:ext>
            </a:extLst>
          </p:cNvPr>
          <p:cNvSpPr/>
          <p:nvPr/>
        </p:nvSpPr>
        <p:spPr>
          <a:xfrm>
            <a:off x="8949618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77FB2C-4E71-43B9-AE26-C14EF66B6A60}"/>
              </a:ext>
            </a:extLst>
          </p:cNvPr>
          <p:cNvSpPr/>
          <p:nvPr/>
        </p:nvSpPr>
        <p:spPr>
          <a:xfrm>
            <a:off x="10104270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EB8015-702F-46F7-83F8-3A72EE6A9573}"/>
              </a:ext>
            </a:extLst>
          </p:cNvPr>
          <p:cNvSpPr/>
          <p:nvPr/>
        </p:nvSpPr>
        <p:spPr>
          <a:xfrm>
            <a:off x="11258923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D07D55-0A50-4D99-918B-0875E89AD942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9648865" y="158182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20CF05-A465-4414-8B6E-15FDED168BCC}"/>
              </a:ext>
            </a:extLst>
          </p:cNvPr>
          <p:cNvCxnSpPr>
            <a:cxnSpLocks/>
            <a:stCxn id="6" idx="6"/>
            <a:endCxn id="8" idx="2"/>
          </p:cNvCxnSpPr>
          <p:nvPr/>
        </p:nvCxnSpPr>
        <p:spPr>
          <a:xfrm>
            <a:off x="10803517" y="1581823"/>
            <a:ext cx="45540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995C83B-6AC7-44B0-89DA-B4D2A4A1FC47}"/>
              </a:ext>
            </a:extLst>
          </p:cNvPr>
          <p:cNvSpPr/>
          <p:nvPr/>
        </p:nvSpPr>
        <p:spPr>
          <a:xfrm>
            <a:off x="7794966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D67A97-2B50-462D-AA85-CF07BCAE46CF}"/>
              </a:ext>
            </a:extLst>
          </p:cNvPr>
          <p:cNvCxnSpPr>
            <a:cxnSpLocks/>
            <a:stCxn id="15" idx="6"/>
            <a:endCxn id="4" idx="2"/>
          </p:cNvCxnSpPr>
          <p:nvPr/>
        </p:nvCxnSpPr>
        <p:spPr>
          <a:xfrm>
            <a:off x="8494213" y="158182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5C8BB4-C841-4ABE-A2E4-98C0D908AF93}"/>
                  </a:ext>
                </a:extLst>
              </p:cNvPr>
              <p:cNvSpPr txBox="1"/>
              <p:nvPr/>
            </p:nvSpPr>
            <p:spPr>
              <a:xfrm>
                <a:off x="398034" y="2778865"/>
                <a:ext cx="11223005" cy="11698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∗</m:t>
                    </m:r>
                    <m:nary>
                      <m:naryPr>
                        <m:chr m:val="∏"/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=2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sz="2400" b="0" i="1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400" b="0" i="1" baseline="-25000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m:rPr>
                            <m:nor/>
                          </m:rPr>
                          <a:rPr lang="en-US" sz="2400" baseline="-25000"/>
                          <m:t>i</m:t>
                        </m:r>
                        <m:r>
                          <m:rPr>
                            <m:nor/>
                          </m:rPr>
                          <a:rPr lang="en-US" sz="2400" baseline="-25000"/>
                          <m:t>−1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222222"/>
                    </a:solidFill>
                    <a:latin typeface="Calibri (Body)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222222"/>
                    </a:solidFill>
                    <a:latin typeface="Calibri (Body)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5C8BB4-C841-4ABE-A2E4-98C0D908A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4" y="2778865"/>
                <a:ext cx="11223005" cy="1169807"/>
              </a:xfrm>
              <a:prstGeom prst="rect">
                <a:avLst/>
              </a:prstGeom>
              <a:blipFill>
                <a:blip r:embed="rId2"/>
                <a:stretch>
                  <a:fillRect t="-39063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66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Variable Ellimination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0" u="sng" dirty="0">
                <a:solidFill>
                  <a:srgbClr val="222222"/>
                </a:solidFill>
                <a:effectLst/>
                <a:latin typeface="Calibri (Body)"/>
              </a:rPr>
              <a:t>Illustrative Example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:</a:t>
            </a:r>
          </a:p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Assume a chain Bayesian Network with probability distribution of the form:</a:t>
            </a: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marL="457200" lvl="1" indent="0" algn="ctr">
              <a:buNone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We are interested in computing the marginal probability P(X</a:t>
            </a:r>
            <a:r>
              <a:rPr lang="en-US" b="0" baseline="-25000" dirty="0">
                <a:solidFill>
                  <a:srgbClr val="222222"/>
                </a:solidFill>
                <a:effectLst/>
                <a:latin typeface="Calibri (Body)"/>
              </a:rPr>
              <a:t>4</a:t>
            </a: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). 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222222"/>
              </a:solidFill>
              <a:latin typeface="Calibri (Body)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Naïve Way: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C305197-B8C5-4E12-A27A-4EF83451162F}"/>
              </a:ext>
            </a:extLst>
          </p:cNvPr>
          <p:cNvSpPr/>
          <p:nvPr/>
        </p:nvSpPr>
        <p:spPr>
          <a:xfrm>
            <a:off x="8949618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77FB2C-4E71-43B9-AE26-C14EF66B6A60}"/>
              </a:ext>
            </a:extLst>
          </p:cNvPr>
          <p:cNvSpPr/>
          <p:nvPr/>
        </p:nvSpPr>
        <p:spPr>
          <a:xfrm>
            <a:off x="10104270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EB8015-702F-46F7-83F8-3A72EE6A9573}"/>
              </a:ext>
            </a:extLst>
          </p:cNvPr>
          <p:cNvSpPr/>
          <p:nvPr/>
        </p:nvSpPr>
        <p:spPr>
          <a:xfrm>
            <a:off x="11258923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D07D55-0A50-4D99-918B-0875E89AD942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9648865" y="158182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20CF05-A465-4414-8B6E-15FDED168BCC}"/>
              </a:ext>
            </a:extLst>
          </p:cNvPr>
          <p:cNvCxnSpPr>
            <a:cxnSpLocks/>
            <a:stCxn id="6" idx="6"/>
            <a:endCxn id="8" idx="2"/>
          </p:cNvCxnSpPr>
          <p:nvPr/>
        </p:nvCxnSpPr>
        <p:spPr>
          <a:xfrm>
            <a:off x="10803517" y="1581823"/>
            <a:ext cx="45540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995C83B-6AC7-44B0-89DA-B4D2A4A1FC47}"/>
              </a:ext>
            </a:extLst>
          </p:cNvPr>
          <p:cNvSpPr/>
          <p:nvPr/>
        </p:nvSpPr>
        <p:spPr>
          <a:xfrm>
            <a:off x="7794966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D67A97-2B50-462D-AA85-CF07BCAE46CF}"/>
              </a:ext>
            </a:extLst>
          </p:cNvPr>
          <p:cNvCxnSpPr>
            <a:cxnSpLocks/>
            <a:stCxn id="15" idx="6"/>
            <a:endCxn id="4" idx="2"/>
          </p:cNvCxnSpPr>
          <p:nvPr/>
        </p:nvCxnSpPr>
        <p:spPr>
          <a:xfrm>
            <a:off x="8494213" y="158182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5C8BB4-C841-4ABE-A2E4-98C0D908AF93}"/>
                  </a:ext>
                </a:extLst>
              </p:cNvPr>
              <p:cNvSpPr txBox="1"/>
              <p:nvPr/>
            </p:nvSpPr>
            <p:spPr>
              <a:xfrm>
                <a:off x="398034" y="2778865"/>
                <a:ext cx="11223005" cy="11698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</a:rPr>
                      <m:t>∗</m:t>
                    </m:r>
                    <m:nary>
                      <m:naryPr>
                        <m:chr m:val="∏"/>
                        <m:ctrl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=2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sz="2400" b="0" i="1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400" b="0" i="1" baseline="-25000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m:rPr>
                            <m:nor/>
                          </m:rPr>
                          <a:rPr lang="en-US" sz="2400" baseline="-25000"/>
                          <m:t>i</m:t>
                        </m:r>
                        <m:r>
                          <m:rPr>
                            <m:nor/>
                          </m:rPr>
                          <a:rPr lang="en-US" sz="2400" baseline="-25000"/>
                          <m:t>−1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222222"/>
                    </a:solidFill>
                    <a:latin typeface="Calibri (Body)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sz="2400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222222"/>
                    </a:solidFill>
                    <a:latin typeface="Calibri (Body)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5C8BB4-C841-4ABE-A2E4-98C0D908A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4" y="2778865"/>
                <a:ext cx="11223005" cy="1169807"/>
              </a:xfrm>
              <a:prstGeom prst="rect">
                <a:avLst/>
              </a:prstGeom>
              <a:blipFill>
                <a:blip r:embed="rId2"/>
                <a:stretch>
                  <a:fillRect t="-39063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BEFDB1-09C3-4C28-A833-12BFCCD4BBB5}"/>
                  </a:ext>
                </a:extLst>
              </p:cNvPr>
              <p:cNvSpPr txBox="1"/>
              <p:nvPr/>
            </p:nvSpPr>
            <p:spPr>
              <a:xfrm>
                <a:off x="2474260" y="5491430"/>
                <a:ext cx="7936680" cy="660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baseline="-25000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sz="2000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baseline="-25000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b="0" i="1" smtClean="0">
                                  <a:solidFill>
                                    <a:srgbClr val="22222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b="0" i="1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b="0" i="1" baseline="-25000" smtClean="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sz="2000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sz="2000" b="0" i="1" baseline="-25000" smtClean="0">
                                      <a:solidFill>
                                        <a:srgbClr val="22222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/>
                                <m:e>
                                  <m:r>
                                    <a:rPr lang="en-US" sz="2000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000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000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2000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000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000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000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2000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000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000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000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2000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000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000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000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sz="2000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BEFDB1-09C3-4C28-A833-12BFCCD4B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260" y="5491430"/>
                <a:ext cx="7936680" cy="660694"/>
              </a:xfrm>
              <a:prstGeom prst="rect">
                <a:avLst/>
              </a:prstGeom>
              <a:blipFill>
                <a:blip r:embed="rId3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07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Marginal Inference – Variable Ellimination</a:t>
            </a:r>
            <a:r>
              <a:rPr lang="en-US" sz="3600" baseline="30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61324" cy="4908662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b="0" u="sng" dirty="0">
                    <a:solidFill>
                      <a:srgbClr val="222222"/>
                    </a:solidFill>
                    <a:effectLst/>
                    <a:latin typeface="Calibri (Body)"/>
                  </a:rPr>
                  <a:t>Illustrative Example</a:t>
                </a: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:</a:t>
                </a: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r>
                  <a:rPr lang="en-US" b="0" dirty="0">
                    <a:solidFill>
                      <a:srgbClr val="222222"/>
                    </a:solidFill>
                    <a:effectLst/>
                    <a:latin typeface="Calibri (Body)"/>
                  </a:rPr>
                  <a:t>We may rewrite the sum in a way that “pushes in” certain variables deeper into the product</a:t>
                </a: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:</a:t>
                </a: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baseline="-25000" smtClean="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22222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 baseline="-25000">
                              <a:solidFill>
                                <a:srgbClr val="22222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1" baseline="-25000">
                                  <a:solidFill>
                                    <a:srgbClr val="22222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/>
                                <m:e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i="1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i="1" baseline="-25000">
                                      <a:solidFill>
                                        <a:srgbClr val="22222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i="1" baseline="-25000">
                                          <a:solidFill>
                                            <a:srgbClr val="22222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lnSpc>
                    <a:spcPct val="170000"/>
                  </a:lnSpc>
                  <a:buNone/>
                </a:pP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baseline="-25000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222222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lnSpc>
                    <a:spcPct val="170000"/>
                  </a:lnSpc>
                  <a:buNone/>
                </a:pPr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/>
                      <m:e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∗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baseline="-25000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/>
                      <m:e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baseline="-25000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22222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222222"/>
                    </a:solidFill>
                    <a:latin typeface="Calibri (Body)"/>
                  </a:rPr>
                  <a:t>*</a:t>
                </a:r>
                <a:r>
                  <a:rPr lang="en-US" dirty="0">
                    <a:solidFill>
                      <a:srgbClr val="22222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baseline="-25000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olidFill>
                    <a:srgbClr val="222222"/>
                  </a:solidFill>
                  <a:effectLst/>
                  <a:latin typeface="Calibri (Body)"/>
                </a:endParaRPr>
              </a:p>
              <a:p>
                <a:pPr marL="457200" lvl="1" indent="0" algn="ctr">
                  <a:buNone/>
                </a:pPr>
                <a:endParaRPr lang="en-US" dirty="0">
                  <a:solidFill>
                    <a:srgbClr val="222222"/>
                  </a:solidFill>
                  <a:latin typeface="Calibri (Body)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CE4DC-56CF-4203-A911-8FAD17A52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61324" cy="4908662"/>
              </a:xfrm>
              <a:blipFill>
                <a:blip r:embed="rId2"/>
                <a:stretch>
                  <a:fillRect t="-1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C305197-B8C5-4E12-A27A-4EF83451162F}"/>
              </a:ext>
            </a:extLst>
          </p:cNvPr>
          <p:cNvSpPr/>
          <p:nvPr/>
        </p:nvSpPr>
        <p:spPr>
          <a:xfrm>
            <a:off x="8949618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77FB2C-4E71-43B9-AE26-C14EF66B6A60}"/>
              </a:ext>
            </a:extLst>
          </p:cNvPr>
          <p:cNvSpPr/>
          <p:nvPr/>
        </p:nvSpPr>
        <p:spPr>
          <a:xfrm>
            <a:off x="10104270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EB8015-702F-46F7-83F8-3A72EE6A9573}"/>
              </a:ext>
            </a:extLst>
          </p:cNvPr>
          <p:cNvSpPr/>
          <p:nvPr/>
        </p:nvSpPr>
        <p:spPr>
          <a:xfrm>
            <a:off x="11258923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D07D55-0A50-4D99-918B-0875E89AD942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9648865" y="158182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20CF05-A465-4414-8B6E-15FDED168BCC}"/>
              </a:ext>
            </a:extLst>
          </p:cNvPr>
          <p:cNvCxnSpPr>
            <a:cxnSpLocks/>
            <a:stCxn id="6" idx="6"/>
            <a:endCxn id="8" idx="2"/>
          </p:cNvCxnSpPr>
          <p:nvPr/>
        </p:nvCxnSpPr>
        <p:spPr>
          <a:xfrm>
            <a:off x="10803517" y="1581823"/>
            <a:ext cx="45540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995C83B-6AC7-44B0-89DA-B4D2A4A1FC47}"/>
              </a:ext>
            </a:extLst>
          </p:cNvPr>
          <p:cNvSpPr/>
          <p:nvPr/>
        </p:nvSpPr>
        <p:spPr>
          <a:xfrm>
            <a:off x="7794966" y="1291366"/>
            <a:ext cx="699247" cy="5809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D67A97-2B50-462D-AA85-CF07BCAE46CF}"/>
              </a:ext>
            </a:extLst>
          </p:cNvPr>
          <p:cNvCxnSpPr>
            <a:cxnSpLocks/>
            <a:stCxn id="15" idx="6"/>
            <a:endCxn id="4" idx="2"/>
          </p:cNvCxnSpPr>
          <p:nvPr/>
        </p:nvCxnSpPr>
        <p:spPr>
          <a:xfrm>
            <a:off x="8494213" y="1581823"/>
            <a:ext cx="45540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9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4B8F-A2E0-4016-9A09-9542FAA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Marginal Inference – Variable Ellimination</a:t>
            </a:r>
            <a:r>
              <a:rPr lang="en-US" sz="3600" baseline="30000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E4DC-56CF-4203-A911-8FAD17A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6672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US" b="0" dirty="0">
              <a:solidFill>
                <a:srgbClr val="222222"/>
              </a:solidFill>
              <a:effectLst/>
              <a:latin typeface="Calibri (Body)"/>
            </a:endParaRPr>
          </a:p>
          <a:p>
            <a:pPr lvl="1">
              <a:buFontTx/>
              <a:buChar char="+"/>
            </a:pPr>
            <a:r>
              <a:rPr lang="en-US" dirty="0">
                <a:solidFill>
                  <a:srgbClr val="222222"/>
                </a:solidFill>
                <a:latin typeface="Calibri (Body)"/>
              </a:rPr>
              <a:t>can answer marginal inference queries for both directed and undirected networks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b="0" dirty="0">
                <a:solidFill>
                  <a:srgbClr val="222222"/>
                </a:solidFill>
                <a:effectLst/>
                <a:latin typeface="Calibri (Body)"/>
              </a:rPr>
              <a:t>algorithm must be restarted from scratch for each variable</a:t>
            </a:r>
          </a:p>
        </p:txBody>
      </p:sp>
    </p:spTree>
    <p:extLst>
      <p:ext uri="{BB962C8B-B14F-4D97-AF65-F5344CB8AC3E}">
        <p14:creationId xmlns:p14="http://schemas.microsoft.com/office/powerpoint/2010/main" val="194351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</TotalTime>
  <Words>2017</Words>
  <Application>Microsoft Office PowerPoint</Application>
  <PresentationFormat>Widescreen</PresentationFormat>
  <Paragraphs>391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(Body)</vt:lpstr>
      <vt:lpstr>Calibri Light</vt:lpstr>
      <vt:lpstr>Cambria Math</vt:lpstr>
      <vt:lpstr>Office Theme</vt:lpstr>
      <vt:lpstr>Probabilistic Graphical Models</vt:lpstr>
      <vt:lpstr>Outline</vt:lpstr>
      <vt:lpstr>Inference</vt:lpstr>
      <vt:lpstr>Inference1</vt:lpstr>
      <vt:lpstr>Summary of Inference Methods1</vt:lpstr>
      <vt:lpstr>Marginal Inference – Variable Ellimination1</vt:lpstr>
      <vt:lpstr>Marginal Inference – Variable Ellimination1</vt:lpstr>
      <vt:lpstr>Marginal Inference – Variable Ellimination1</vt:lpstr>
      <vt:lpstr>Marginal Inference – Variable Ellimination1</vt:lpstr>
      <vt:lpstr>Marginal Inference – Belief Propagation1</vt:lpstr>
      <vt:lpstr>Marginal Inference – Belief Propagation1</vt:lpstr>
      <vt:lpstr>Marginal Inference – Belief Propagation1</vt:lpstr>
      <vt:lpstr>Marginal Inference – Belief Propagation1</vt:lpstr>
      <vt:lpstr>Marginal Inference – Belief Propagation1</vt:lpstr>
      <vt:lpstr>Marginal Inference – Belief Propagation1</vt:lpstr>
      <vt:lpstr>Marginal Inference – Belief Propagation1</vt:lpstr>
      <vt:lpstr>Marginal Inference – Belief Propagation1</vt:lpstr>
      <vt:lpstr>Marginal Inference – Belief Propagation1</vt:lpstr>
      <vt:lpstr>MAP Inference1</vt:lpstr>
      <vt:lpstr>MAP Inference1</vt:lpstr>
      <vt:lpstr>MAP Inference1</vt:lpstr>
      <vt:lpstr>MAP Inference1</vt:lpstr>
      <vt:lpstr>MAP Inference – Message Passing1</vt:lpstr>
      <vt:lpstr>Approximate Inference1</vt:lpstr>
      <vt:lpstr>Approximate Inference1</vt:lpstr>
      <vt:lpstr>Learning</vt:lpstr>
      <vt:lpstr>Learning1</vt:lpstr>
      <vt:lpstr>Learning – Directed Graphical Models1</vt:lpstr>
      <vt:lpstr>Learning – Undirected Graphical Models1</vt:lpstr>
      <vt:lpstr>Learning – Latent Variable Models1</vt:lpstr>
      <vt:lpstr>Learning – Latent Variable Models1</vt:lpstr>
      <vt:lpstr>Learning1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Convolutional Neural Networks</dc:title>
  <dc:creator> </dc:creator>
  <cp:lastModifiedBy> </cp:lastModifiedBy>
  <cp:revision>261</cp:revision>
  <dcterms:created xsi:type="dcterms:W3CDTF">2020-10-09T11:08:18Z</dcterms:created>
  <dcterms:modified xsi:type="dcterms:W3CDTF">2022-03-16T10:07:03Z</dcterms:modified>
</cp:coreProperties>
</file>