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18288000" cy="10287000"/>
  <p:notesSz cx="6858000" cy="9144000"/>
  <p:embeddedFontLst>
    <p:embeddedFont>
      <p:font typeface="Lucida Sans 3" panose="020B0602030504020204"/>
      <p:regular r:id="rId17"/>
    </p:embeddedFont>
    <p:embeddedFont>
      <p:font typeface="Lucida Sans 1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B350F-A75A-48CE-BA24-A289E9361B4D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73824-D16B-4281-B836-DB12B2F5E8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87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73824-D16B-4281-B836-DB12B2F5E85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56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s://campusbourses.campusfrance.org/#/catalog.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s://campusbourses.campusfrance.org/#/catalog.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14" b="14"/>
          <a:stretch>
            <a:fillRect/>
          </a:stretch>
        </p:blipFill>
        <p:spPr>
          <a:xfrm>
            <a:off x="0" y="-1499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275610"/>
            <a:ext cx="2766517" cy="104936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83781" y="1397038"/>
            <a:ext cx="16096506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400" dirty="0" smtClean="0">
                <a:solidFill>
                  <a:srgbClr val="FFFFFF"/>
                </a:solidFill>
                <a:latin typeface="Lucida Sans 1"/>
              </a:rPr>
              <a:t>FAQ BOURSE EIFFEL 2024/25</a:t>
            </a:r>
            <a:endParaRPr lang="en-US" sz="5400" dirty="0">
              <a:solidFill>
                <a:srgbClr val="FFFFFF"/>
              </a:solidFill>
              <a:latin typeface="Lucida Sans 1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35305" y="2714554"/>
            <a:ext cx="8086506" cy="7109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200000"/>
              </a:lnSpc>
              <a:buFont typeface="+mj-lt"/>
              <a:buAutoNum type="arabicPeriod"/>
            </a:pPr>
            <a:r>
              <a:rPr lang="en-US" sz="2100" dirty="0" smtClean="0">
                <a:solidFill>
                  <a:srgbClr val="FFFFFF"/>
                </a:solidFill>
              </a:rPr>
              <a:t>Comment </a:t>
            </a:r>
            <a:r>
              <a:rPr lang="en-US" sz="2100" dirty="0" err="1" smtClean="0">
                <a:solidFill>
                  <a:srgbClr val="FFFFFF"/>
                </a:solidFill>
              </a:rPr>
              <a:t>obtenir</a:t>
            </a:r>
            <a:r>
              <a:rPr lang="en-US" sz="2100" dirty="0" smtClean="0">
                <a:solidFill>
                  <a:srgbClr val="FFFFFF"/>
                </a:solidFill>
              </a:rPr>
              <a:t> la bourse Eiffel?</a:t>
            </a:r>
          </a:p>
          <a:p>
            <a:pPr marL="571500" indent="-571500">
              <a:lnSpc>
                <a:spcPct val="200000"/>
              </a:lnSpc>
              <a:buFont typeface="+mj-lt"/>
              <a:buAutoNum type="arabicPeriod"/>
            </a:pPr>
            <a:r>
              <a:rPr lang="en-US" sz="2100" dirty="0" smtClean="0">
                <a:solidFill>
                  <a:srgbClr val="FFFFFF"/>
                </a:solidFill>
              </a:rPr>
              <a:t>A </a:t>
            </a:r>
            <a:r>
              <a:rPr lang="en-US" sz="2100" dirty="0" err="1" smtClean="0">
                <a:solidFill>
                  <a:srgbClr val="FFFFFF"/>
                </a:solidFill>
              </a:rPr>
              <a:t>quelle</a:t>
            </a:r>
            <a:r>
              <a:rPr lang="en-US" sz="2100" dirty="0" smtClean="0">
                <a:solidFill>
                  <a:srgbClr val="FFFFFF"/>
                </a:solidFill>
              </a:rPr>
              <a:t> date </a:t>
            </a:r>
            <a:r>
              <a:rPr lang="en-US" sz="2100" dirty="0" err="1" smtClean="0">
                <a:solidFill>
                  <a:srgbClr val="FFFFFF"/>
                </a:solidFill>
              </a:rPr>
              <a:t>ouvre</a:t>
            </a:r>
            <a:r>
              <a:rPr lang="en-US" sz="2100" dirty="0" smtClean="0">
                <a:solidFill>
                  <a:srgbClr val="FFFFFF"/>
                </a:solidFill>
              </a:rPr>
              <a:t> </a:t>
            </a:r>
            <a:r>
              <a:rPr lang="en-US" sz="2100" dirty="0" err="1" smtClean="0">
                <a:solidFill>
                  <a:srgbClr val="FFFFFF"/>
                </a:solidFill>
              </a:rPr>
              <a:t>l’appel</a:t>
            </a:r>
            <a:r>
              <a:rPr lang="en-US" sz="2100" dirty="0" smtClean="0">
                <a:solidFill>
                  <a:srgbClr val="FFFFFF"/>
                </a:solidFill>
              </a:rPr>
              <a:t> </a:t>
            </a:r>
            <a:r>
              <a:rPr lang="en-US" sz="2100" dirty="0" err="1" smtClean="0">
                <a:solidFill>
                  <a:srgbClr val="FFFFFF"/>
                </a:solidFill>
              </a:rPr>
              <a:t>d’offre</a:t>
            </a:r>
            <a:r>
              <a:rPr lang="en-US" sz="2100" dirty="0" smtClean="0">
                <a:solidFill>
                  <a:srgbClr val="FFFFFF"/>
                </a:solidFill>
              </a:rPr>
              <a:t> pour </a:t>
            </a:r>
            <a:r>
              <a:rPr lang="en-US" sz="2100" dirty="0" err="1" smtClean="0">
                <a:solidFill>
                  <a:srgbClr val="FFFFFF"/>
                </a:solidFill>
              </a:rPr>
              <a:t>l’année</a:t>
            </a:r>
            <a:r>
              <a:rPr lang="en-US" sz="2100" dirty="0" smtClean="0">
                <a:solidFill>
                  <a:srgbClr val="FFFFFF"/>
                </a:solidFill>
              </a:rPr>
              <a:t> 2024/25?</a:t>
            </a:r>
          </a:p>
          <a:p>
            <a:pPr marL="571500" indent="-571500">
              <a:lnSpc>
                <a:spcPct val="200000"/>
              </a:lnSpc>
              <a:buFont typeface="+mj-lt"/>
              <a:buAutoNum type="arabicPeriod"/>
            </a:pPr>
            <a:r>
              <a:rPr lang="en-US" sz="2100" dirty="0" err="1" smtClean="0">
                <a:solidFill>
                  <a:srgbClr val="FFFFFF"/>
                </a:solidFill>
              </a:rPr>
              <a:t>Quelle</a:t>
            </a:r>
            <a:r>
              <a:rPr lang="en-US" sz="2100" dirty="0" smtClean="0">
                <a:solidFill>
                  <a:srgbClr val="FFFFFF"/>
                </a:solidFill>
              </a:rPr>
              <a:t> </a:t>
            </a:r>
            <a:r>
              <a:rPr lang="en-US" sz="2100" dirty="0" err="1" smtClean="0">
                <a:solidFill>
                  <a:srgbClr val="FFFFFF"/>
                </a:solidFill>
              </a:rPr>
              <a:t>est</a:t>
            </a:r>
            <a:r>
              <a:rPr lang="en-US" sz="2100" dirty="0" smtClean="0">
                <a:solidFill>
                  <a:srgbClr val="FFFFFF"/>
                </a:solidFill>
              </a:rPr>
              <a:t> la date </a:t>
            </a:r>
            <a:r>
              <a:rPr lang="en-US" sz="2100" dirty="0" err="1" smtClean="0">
                <a:solidFill>
                  <a:srgbClr val="FFFFFF"/>
                </a:solidFill>
              </a:rPr>
              <a:t>limite</a:t>
            </a:r>
            <a:r>
              <a:rPr lang="en-US" sz="2100" dirty="0" smtClean="0">
                <a:solidFill>
                  <a:srgbClr val="FFFFFF"/>
                </a:solidFill>
              </a:rPr>
              <a:t> pour </a:t>
            </a:r>
            <a:r>
              <a:rPr lang="en-US" sz="2100" dirty="0" err="1" smtClean="0">
                <a:solidFill>
                  <a:srgbClr val="FFFFFF"/>
                </a:solidFill>
              </a:rPr>
              <a:t>postuler</a:t>
            </a:r>
            <a:r>
              <a:rPr lang="en-US" sz="2100" dirty="0" smtClean="0">
                <a:solidFill>
                  <a:srgbClr val="FFFFFF"/>
                </a:solidFill>
              </a:rPr>
              <a:t> à la bourse Eiffel?</a:t>
            </a:r>
          </a:p>
          <a:p>
            <a:pPr marL="571500" indent="-571500">
              <a:lnSpc>
                <a:spcPct val="200000"/>
              </a:lnSpc>
              <a:buFont typeface="+mj-lt"/>
              <a:buAutoNum type="arabicPeriod"/>
            </a:pPr>
            <a:r>
              <a:rPr lang="en-US" sz="2100" dirty="0" err="1" smtClean="0">
                <a:solidFill>
                  <a:srgbClr val="FFFFFF"/>
                </a:solidFill>
              </a:rPr>
              <a:t>Quand</a:t>
            </a:r>
            <a:r>
              <a:rPr lang="en-US" sz="2100" dirty="0" smtClean="0">
                <a:solidFill>
                  <a:srgbClr val="FFFFFF"/>
                </a:solidFill>
              </a:rPr>
              <a:t> </a:t>
            </a:r>
            <a:r>
              <a:rPr lang="en-US" sz="2100" dirty="0" err="1" smtClean="0">
                <a:solidFill>
                  <a:srgbClr val="FFFFFF"/>
                </a:solidFill>
              </a:rPr>
              <a:t>saurai</a:t>
            </a:r>
            <a:r>
              <a:rPr lang="en-US" sz="2100" dirty="0" smtClean="0">
                <a:solidFill>
                  <a:srgbClr val="FFFFFF"/>
                </a:solidFill>
              </a:rPr>
              <a:t>-je </a:t>
            </a:r>
            <a:r>
              <a:rPr lang="en-US" sz="2100" dirty="0" err="1" smtClean="0">
                <a:solidFill>
                  <a:srgbClr val="FFFFFF"/>
                </a:solidFill>
              </a:rPr>
              <a:t>si</a:t>
            </a:r>
            <a:r>
              <a:rPr lang="en-US" sz="2100" dirty="0" smtClean="0">
                <a:solidFill>
                  <a:srgbClr val="FFFFFF"/>
                </a:solidFill>
              </a:rPr>
              <a:t> </a:t>
            </a:r>
            <a:r>
              <a:rPr lang="en-US" sz="2100" dirty="0" err="1" smtClean="0">
                <a:solidFill>
                  <a:srgbClr val="FFFFFF"/>
                </a:solidFill>
              </a:rPr>
              <a:t>j’ai</a:t>
            </a:r>
            <a:r>
              <a:rPr lang="en-US" sz="2100" dirty="0" smtClean="0">
                <a:solidFill>
                  <a:srgbClr val="FFFFFF"/>
                </a:solidFill>
              </a:rPr>
              <a:t> </a:t>
            </a:r>
            <a:r>
              <a:rPr lang="en-US" sz="2100" dirty="0" err="1" smtClean="0">
                <a:solidFill>
                  <a:srgbClr val="FFFFFF"/>
                </a:solidFill>
              </a:rPr>
              <a:t>obtenu</a:t>
            </a:r>
            <a:r>
              <a:rPr lang="en-US" sz="2100" dirty="0" smtClean="0">
                <a:solidFill>
                  <a:srgbClr val="FFFFFF"/>
                </a:solidFill>
              </a:rPr>
              <a:t> la bourse Eiffel?</a:t>
            </a:r>
          </a:p>
          <a:p>
            <a:pPr marL="571500" indent="-571500">
              <a:lnSpc>
                <a:spcPct val="200000"/>
              </a:lnSpc>
              <a:buFont typeface="+mj-lt"/>
              <a:buAutoNum type="arabicPeriod"/>
            </a:pPr>
            <a:r>
              <a:rPr lang="en-US" sz="2100" dirty="0" smtClean="0">
                <a:solidFill>
                  <a:srgbClr val="FFFFFF"/>
                </a:solidFill>
              </a:rPr>
              <a:t>Je </a:t>
            </a:r>
            <a:r>
              <a:rPr lang="en-US" sz="2100" dirty="0" err="1" smtClean="0">
                <a:solidFill>
                  <a:srgbClr val="FFFFFF"/>
                </a:solidFill>
              </a:rPr>
              <a:t>suis</a:t>
            </a:r>
            <a:r>
              <a:rPr lang="en-US" sz="2100" dirty="0" smtClean="0">
                <a:solidFill>
                  <a:srgbClr val="FFFFFF"/>
                </a:solidFill>
              </a:rPr>
              <a:t> binational avec la </a:t>
            </a:r>
            <a:r>
              <a:rPr lang="en-US" sz="2100" dirty="0" err="1" smtClean="0">
                <a:solidFill>
                  <a:srgbClr val="FFFFFF"/>
                </a:solidFill>
              </a:rPr>
              <a:t>nationalité</a:t>
            </a:r>
            <a:r>
              <a:rPr lang="en-US" sz="2100" dirty="0" smtClean="0">
                <a:solidFill>
                  <a:srgbClr val="FFFFFF"/>
                </a:solidFill>
              </a:rPr>
              <a:t> </a:t>
            </a:r>
            <a:r>
              <a:rPr lang="en-US" sz="2100" dirty="0" err="1" smtClean="0">
                <a:solidFill>
                  <a:srgbClr val="FFFFFF"/>
                </a:solidFill>
              </a:rPr>
              <a:t>française</a:t>
            </a:r>
            <a:r>
              <a:rPr lang="en-US" sz="2100" dirty="0" smtClean="0">
                <a:solidFill>
                  <a:srgbClr val="FFFFFF"/>
                </a:solidFill>
              </a:rPr>
              <a:t>, </a:t>
            </a:r>
            <a:r>
              <a:rPr lang="en-US" sz="2100" dirty="0" err="1" smtClean="0">
                <a:solidFill>
                  <a:srgbClr val="FFFFFF"/>
                </a:solidFill>
              </a:rPr>
              <a:t>puis</a:t>
            </a:r>
            <a:r>
              <a:rPr lang="en-US" sz="2100" dirty="0" smtClean="0">
                <a:solidFill>
                  <a:srgbClr val="FFFFFF"/>
                </a:solidFill>
              </a:rPr>
              <a:t>-je </a:t>
            </a:r>
            <a:r>
              <a:rPr lang="en-US" sz="2100" dirty="0" err="1" smtClean="0">
                <a:solidFill>
                  <a:srgbClr val="FFFFFF"/>
                </a:solidFill>
              </a:rPr>
              <a:t>candidater</a:t>
            </a:r>
            <a:r>
              <a:rPr lang="en-US" sz="2100" dirty="0" smtClean="0">
                <a:solidFill>
                  <a:srgbClr val="FFFFFF"/>
                </a:solidFill>
              </a:rPr>
              <a:t>?</a:t>
            </a:r>
          </a:p>
          <a:p>
            <a:pPr marL="571500" indent="-571500">
              <a:lnSpc>
                <a:spcPct val="200000"/>
              </a:lnSpc>
              <a:buFont typeface="+mj-lt"/>
              <a:buAutoNum type="arabicPeriod"/>
            </a:pPr>
            <a:r>
              <a:rPr lang="en-US" sz="2100" dirty="0" smtClean="0">
                <a:solidFill>
                  <a:srgbClr val="FFFFFF"/>
                </a:solidFill>
              </a:rPr>
              <a:t>De </a:t>
            </a:r>
            <a:r>
              <a:rPr lang="en-US" sz="2100" dirty="0" err="1" smtClean="0">
                <a:solidFill>
                  <a:srgbClr val="FFFFFF"/>
                </a:solidFill>
              </a:rPr>
              <a:t>nationalité</a:t>
            </a:r>
            <a:r>
              <a:rPr lang="en-US" sz="2100" dirty="0" smtClean="0">
                <a:solidFill>
                  <a:srgbClr val="FFFFFF"/>
                </a:solidFill>
              </a:rPr>
              <a:t> </a:t>
            </a:r>
            <a:r>
              <a:rPr lang="en-US" sz="2100" dirty="0" err="1" smtClean="0">
                <a:solidFill>
                  <a:srgbClr val="FFFFFF"/>
                </a:solidFill>
              </a:rPr>
              <a:t>étrangère</a:t>
            </a:r>
            <a:r>
              <a:rPr lang="en-US" sz="2100" dirty="0" smtClean="0">
                <a:solidFill>
                  <a:srgbClr val="FFFFFF"/>
                </a:solidFill>
              </a:rPr>
              <a:t>, déjà </a:t>
            </a:r>
            <a:r>
              <a:rPr lang="en-US" sz="2100" dirty="0" err="1" smtClean="0">
                <a:solidFill>
                  <a:srgbClr val="FFFFFF"/>
                </a:solidFill>
              </a:rPr>
              <a:t>présent</a:t>
            </a:r>
            <a:r>
              <a:rPr lang="en-US" sz="2100" dirty="0" smtClean="0">
                <a:solidFill>
                  <a:srgbClr val="FFFFFF"/>
                </a:solidFill>
              </a:rPr>
              <a:t> </a:t>
            </a:r>
            <a:r>
              <a:rPr lang="en-US" sz="2100" dirty="0" err="1" smtClean="0">
                <a:solidFill>
                  <a:srgbClr val="FFFFFF"/>
                </a:solidFill>
              </a:rPr>
              <a:t>en</a:t>
            </a:r>
            <a:r>
              <a:rPr lang="en-US" sz="2100" dirty="0" smtClean="0">
                <a:solidFill>
                  <a:srgbClr val="FFFFFF"/>
                </a:solidFill>
              </a:rPr>
              <a:t> France, </a:t>
            </a:r>
            <a:r>
              <a:rPr lang="en-US" sz="2100" dirty="0" err="1" smtClean="0">
                <a:solidFill>
                  <a:srgbClr val="FFFFFF"/>
                </a:solidFill>
              </a:rPr>
              <a:t>puis</a:t>
            </a:r>
            <a:r>
              <a:rPr lang="en-US" sz="2100" dirty="0" smtClean="0">
                <a:solidFill>
                  <a:srgbClr val="FFFFFF"/>
                </a:solidFill>
              </a:rPr>
              <a:t>-je </a:t>
            </a:r>
            <a:r>
              <a:rPr lang="en-US" sz="2100" dirty="0" err="1" smtClean="0">
                <a:solidFill>
                  <a:srgbClr val="FFFFFF"/>
                </a:solidFill>
              </a:rPr>
              <a:t>candidater</a:t>
            </a:r>
            <a:r>
              <a:rPr lang="en-US" sz="2100" dirty="0" smtClean="0">
                <a:solidFill>
                  <a:srgbClr val="FFFFFF"/>
                </a:solidFill>
              </a:rPr>
              <a:t>?</a:t>
            </a:r>
          </a:p>
          <a:p>
            <a:pPr marL="571500" indent="-571500">
              <a:lnSpc>
                <a:spcPct val="200000"/>
              </a:lnSpc>
              <a:buFont typeface="+mj-lt"/>
              <a:buAutoNum type="arabicPeriod"/>
            </a:pPr>
            <a:r>
              <a:rPr lang="en-US" sz="2100" dirty="0" smtClean="0">
                <a:solidFill>
                  <a:srgbClr val="FFFFFF"/>
                </a:solidFill>
              </a:rPr>
              <a:t>Je </a:t>
            </a:r>
            <a:r>
              <a:rPr lang="en-US" sz="2100" dirty="0" err="1" smtClean="0">
                <a:solidFill>
                  <a:srgbClr val="FFFFFF"/>
                </a:solidFill>
              </a:rPr>
              <a:t>suis</a:t>
            </a:r>
            <a:r>
              <a:rPr lang="en-US" sz="2100" dirty="0" smtClean="0">
                <a:solidFill>
                  <a:srgbClr val="FFFFFF"/>
                </a:solidFill>
              </a:rPr>
              <a:t> déjà </a:t>
            </a:r>
            <a:r>
              <a:rPr lang="en-US" sz="2100" dirty="0" err="1" smtClean="0">
                <a:solidFill>
                  <a:srgbClr val="FFFFFF"/>
                </a:solidFill>
              </a:rPr>
              <a:t>étudiant</a:t>
            </a:r>
            <a:r>
              <a:rPr lang="en-US" sz="2100" dirty="0" smtClean="0">
                <a:solidFill>
                  <a:srgbClr val="FFFFFF"/>
                </a:solidFill>
              </a:rPr>
              <a:t> </a:t>
            </a:r>
            <a:r>
              <a:rPr lang="en-US" sz="2100" dirty="0" err="1" smtClean="0">
                <a:solidFill>
                  <a:srgbClr val="FFFFFF"/>
                </a:solidFill>
              </a:rPr>
              <a:t>en</a:t>
            </a:r>
            <a:r>
              <a:rPr lang="en-US" sz="2100" dirty="0" smtClean="0">
                <a:solidFill>
                  <a:srgbClr val="FFFFFF"/>
                </a:solidFill>
              </a:rPr>
              <a:t> master à </a:t>
            </a:r>
            <a:r>
              <a:rPr lang="en-US" sz="2100" dirty="0" err="1" smtClean="0">
                <a:solidFill>
                  <a:srgbClr val="FFFFFF"/>
                </a:solidFill>
              </a:rPr>
              <a:t>l’étranger</a:t>
            </a:r>
            <a:r>
              <a:rPr lang="en-US" sz="2100" dirty="0" smtClean="0">
                <a:solidFill>
                  <a:srgbClr val="FFFFFF"/>
                </a:solidFill>
              </a:rPr>
              <a:t>, </a:t>
            </a:r>
            <a:r>
              <a:rPr lang="en-US" sz="2100" dirty="0" err="1" smtClean="0">
                <a:solidFill>
                  <a:srgbClr val="FFFFFF"/>
                </a:solidFill>
              </a:rPr>
              <a:t>puis</a:t>
            </a:r>
            <a:r>
              <a:rPr lang="en-US" sz="2100" dirty="0" smtClean="0">
                <a:solidFill>
                  <a:srgbClr val="FFFFFF"/>
                </a:solidFill>
              </a:rPr>
              <a:t>-je </a:t>
            </a:r>
            <a:r>
              <a:rPr lang="en-US" sz="2100" dirty="0" err="1" smtClean="0">
                <a:solidFill>
                  <a:srgbClr val="FFFFFF"/>
                </a:solidFill>
              </a:rPr>
              <a:t>obtenir</a:t>
            </a:r>
            <a:r>
              <a:rPr lang="en-US" sz="2100" dirty="0" smtClean="0">
                <a:solidFill>
                  <a:srgbClr val="FFFFFF"/>
                </a:solidFill>
              </a:rPr>
              <a:t> la bourse?</a:t>
            </a:r>
          </a:p>
          <a:p>
            <a:pPr marL="571500" indent="-571500">
              <a:lnSpc>
                <a:spcPct val="200000"/>
              </a:lnSpc>
              <a:buFont typeface="+mj-lt"/>
              <a:buAutoNum type="arabicPeriod"/>
            </a:pPr>
            <a:r>
              <a:rPr lang="en-US" sz="2100" dirty="0" err="1">
                <a:solidFill>
                  <a:srgbClr val="FFFFFF"/>
                </a:solidFill>
              </a:rPr>
              <a:t>J’ai</a:t>
            </a:r>
            <a:r>
              <a:rPr lang="en-US" sz="2100" dirty="0">
                <a:solidFill>
                  <a:srgbClr val="FFFFFF"/>
                </a:solidFill>
              </a:rPr>
              <a:t> déjà un </a:t>
            </a:r>
            <a:r>
              <a:rPr lang="en-US" sz="2100" dirty="0" err="1">
                <a:solidFill>
                  <a:srgbClr val="FFFFFF"/>
                </a:solidFill>
              </a:rPr>
              <a:t>diplôme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universitaire</a:t>
            </a:r>
            <a:r>
              <a:rPr lang="en-US" sz="2100" dirty="0">
                <a:solidFill>
                  <a:srgbClr val="FFFFFF"/>
                </a:solidFill>
              </a:rPr>
              <a:t> de </a:t>
            </a:r>
            <a:r>
              <a:rPr lang="en-US" sz="2100" dirty="0" err="1">
                <a:solidFill>
                  <a:srgbClr val="FFFFFF"/>
                </a:solidFill>
              </a:rPr>
              <a:t>niveau</a:t>
            </a:r>
            <a:r>
              <a:rPr lang="en-US" sz="2100" dirty="0">
                <a:solidFill>
                  <a:srgbClr val="FFFFFF"/>
                </a:solidFill>
              </a:rPr>
              <a:t> Bac+5/6 </a:t>
            </a:r>
            <a:r>
              <a:rPr lang="en-US" sz="2100" dirty="0" err="1">
                <a:solidFill>
                  <a:srgbClr val="FFFFFF"/>
                </a:solidFill>
              </a:rPr>
              <a:t>autre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qu’un</a:t>
            </a:r>
            <a:r>
              <a:rPr lang="en-US" sz="2100" dirty="0">
                <a:solidFill>
                  <a:srgbClr val="FFFFFF"/>
                </a:solidFill>
              </a:rPr>
              <a:t> Master, </a:t>
            </a:r>
            <a:r>
              <a:rPr lang="en-US" sz="2100" dirty="0" err="1">
                <a:solidFill>
                  <a:srgbClr val="FFFFFF"/>
                </a:solidFill>
              </a:rPr>
              <a:t>puis</a:t>
            </a:r>
            <a:r>
              <a:rPr lang="en-US" sz="2100" dirty="0">
                <a:solidFill>
                  <a:srgbClr val="FFFFFF"/>
                </a:solidFill>
              </a:rPr>
              <a:t>-je </a:t>
            </a:r>
            <a:r>
              <a:rPr lang="en-US" sz="2100" dirty="0" err="1">
                <a:solidFill>
                  <a:srgbClr val="FFFFFF"/>
                </a:solidFill>
              </a:rPr>
              <a:t>obtenir</a:t>
            </a:r>
            <a:r>
              <a:rPr lang="en-US" sz="2100" dirty="0">
                <a:solidFill>
                  <a:srgbClr val="FFFFFF"/>
                </a:solidFill>
              </a:rPr>
              <a:t> la bourse?</a:t>
            </a:r>
          </a:p>
          <a:p>
            <a:pPr marL="571500" indent="-571500">
              <a:lnSpc>
                <a:spcPct val="200000"/>
              </a:lnSpc>
              <a:buFont typeface="+mj-lt"/>
              <a:buAutoNum type="arabicPeriod"/>
            </a:pPr>
            <a:r>
              <a:rPr lang="en-US" sz="2100" dirty="0">
                <a:solidFill>
                  <a:srgbClr val="FFFFFF"/>
                </a:solidFill>
              </a:rPr>
              <a:t>Je </a:t>
            </a:r>
            <a:r>
              <a:rPr lang="en-US" sz="2100" dirty="0" err="1">
                <a:solidFill>
                  <a:srgbClr val="FFFFFF"/>
                </a:solidFill>
              </a:rPr>
              <a:t>suis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étudiant</a:t>
            </a:r>
            <a:r>
              <a:rPr lang="en-US" sz="2100" dirty="0">
                <a:solidFill>
                  <a:srgbClr val="FFFFFF"/>
                </a:solidFill>
              </a:rPr>
              <a:t> de </a:t>
            </a:r>
            <a:r>
              <a:rPr lang="en-US" sz="2100" dirty="0" err="1">
                <a:solidFill>
                  <a:srgbClr val="FFFFFF"/>
                </a:solidFill>
              </a:rPr>
              <a:t>licence</a:t>
            </a:r>
            <a:r>
              <a:rPr lang="en-US" sz="2100" dirty="0">
                <a:solidFill>
                  <a:srgbClr val="FFFFFF"/>
                </a:solidFill>
              </a:rPr>
              <a:t>, </a:t>
            </a:r>
            <a:r>
              <a:rPr lang="en-US" sz="2100" dirty="0" err="1">
                <a:solidFill>
                  <a:srgbClr val="FFFFFF"/>
                </a:solidFill>
              </a:rPr>
              <a:t>quand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dois</a:t>
            </a:r>
            <a:r>
              <a:rPr lang="en-US" sz="2100" dirty="0">
                <a:solidFill>
                  <a:srgbClr val="FFFFFF"/>
                </a:solidFill>
              </a:rPr>
              <a:t>-je </a:t>
            </a:r>
            <a:r>
              <a:rPr lang="en-US" sz="2100" dirty="0" err="1">
                <a:solidFill>
                  <a:srgbClr val="FFFFFF"/>
                </a:solidFill>
              </a:rPr>
              <a:t>postuler</a:t>
            </a:r>
            <a:r>
              <a:rPr lang="en-US" sz="2100" dirty="0">
                <a:solidFill>
                  <a:srgbClr val="FFFFFF"/>
                </a:solidFill>
              </a:rPr>
              <a:t> à la bourse Eiffel?</a:t>
            </a:r>
          </a:p>
          <a:p>
            <a:pPr marL="571500" indent="-571500">
              <a:lnSpc>
                <a:spcPct val="200000"/>
              </a:lnSpc>
              <a:buFont typeface="+mj-lt"/>
              <a:buAutoNum type="arabicPeriod"/>
            </a:pPr>
            <a:r>
              <a:rPr lang="en-US" sz="2100" dirty="0">
                <a:solidFill>
                  <a:srgbClr val="FFFFFF"/>
                </a:solidFill>
              </a:rPr>
              <a:t>Le master qui </a:t>
            </a:r>
            <a:r>
              <a:rPr lang="en-US" sz="2100" dirty="0" err="1">
                <a:solidFill>
                  <a:srgbClr val="FFFFFF"/>
                </a:solidFill>
              </a:rPr>
              <a:t>m’intéresse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est-il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 smtClean="0">
                <a:solidFill>
                  <a:srgbClr val="FFFFFF"/>
                </a:solidFill>
              </a:rPr>
              <a:t>éligible</a:t>
            </a:r>
            <a:r>
              <a:rPr lang="en-US" sz="2100" dirty="0" smtClean="0">
                <a:solidFill>
                  <a:srgbClr val="FFFFFF"/>
                </a:solidFill>
              </a:rPr>
              <a:t> </a:t>
            </a:r>
            <a:r>
              <a:rPr lang="en-US" sz="2100" dirty="0">
                <a:solidFill>
                  <a:srgbClr val="FFFFFF"/>
                </a:solidFill>
              </a:rPr>
              <a:t>à la bourse Eiffel</a:t>
            </a:r>
            <a:r>
              <a:rPr lang="en-US" sz="2100" dirty="0" smtClean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2133" y="6178612"/>
            <a:ext cx="4143375" cy="414337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915400" y="2795356"/>
            <a:ext cx="8839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100" dirty="0" smtClean="0">
                <a:solidFill>
                  <a:srgbClr val="FFFFFF"/>
                </a:solidFill>
              </a:rPr>
              <a:t>11. Si </a:t>
            </a:r>
            <a:r>
              <a:rPr lang="en-US" sz="2100" dirty="0">
                <a:solidFill>
                  <a:srgbClr val="FFFFFF"/>
                </a:solidFill>
              </a:rPr>
              <a:t>je candidate à la bourse Eiffel pour un </a:t>
            </a:r>
            <a:r>
              <a:rPr lang="en-US" sz="2100" dirty="0" err="1">
                <a:solidFill>
                  <a:srgbClr val="FFFFFF"/>
                </a:solidFill>
              </a:rPr>
              <a:t>programme</a:t>
            </a:r>
            <a:r>
              <a:rPr lang="en-US" sz="2100" dirty="0">
                <a:solidFill>
                  <a:srgbClr val="FFFFFF"/>
                </a:solidFill>
              </a:rPr>
              <a:t> de Master </a:t>
            </a:r>
            <a:r>
              <a:rPr lang="en-US" sz="2100" dirty="0" smtClean="0">
                <a:solidFill>
                  <a:srgbClr val="FFFFFF"/>
                </a:solidFill>
              </a:rPr>
              <a:t>à Université Paris </a:t>
            </a:r>
            <a:r>
              <a:rPr lang="en-US" sz="2100" dirty="0" err="1" smtClean="0">
                <a:solidFill>
                  <a:srgbClr val="FFFFFF"/>
                </a:solidFill>
              </a:rPr>
              <a:t>Cité</a:t>
            </a:r>
            <a:r>
              <a:rPr lang="en-US" sz="2100" dirty="0" smtClean="0">
                <a:solidFill>
                  <a:srgbClr val="FFFFFF"/>
                </a:solidFill>
              </a:rPr>
              <a:t>, </a:t>
            </a:r>
            <a:r>
              <a:rPr lang="en-US" sz="2100" dirty="0" err="1">
                <a:solidFill>
                  <a:srgbClr val="FFFFFF"/>
                </a:solidFill>
              </a:rPr>
              <a:t>dois</a:t>
            </a:r>
            <a:r>
              <a:rPr lang="en-US" sz="2100" dirty="0">
                <a:solidFill>
                  <a:srgbClr val="FFFFFF"/>
                </a:solidFill>
              </a:rPr>
              <a:t>-je </a:t>
            </a:r>
            <a:r>
              <a:rPr lang="en-US" sz="2100" dirty="0" err="1">
                <a:solidFill>
                  <a:srgbClr val="FFFFFF"/>
                </a:solidFill>
              </a:rPr>
              <a:t>aussi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 smtClean="0">
                <a:solidFill>
                  <a:srgbClr val="FFFFFF"/>
                </a:solidFill>
              </a:rPr>
              <a:t>déposer</a:t>
            </a:r>
            <a:r>
              <a:rPr lang="en-US" sz="2100" dirty="0" smtClean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une</a:t>
            </a:r>
            <a:r>
              <a:rPr lang="en-US" sz="2100" dirty="0">
                <a:solidFill>
                  <a:srgbClr val="FFFFFF"/>
                </a:solidFill>
              </a:rPr>
              <a:t> candidature par la </a:t>
            </a:r>
            <a:r>
              <a:rPr lang="en-US" sz="2100" dirty="0" err="1" smtClean="0">
                <a:solidFill>
                  <a:srgbClr val="FFFFFF"/>
                </a:solidFill>
              </a:rPr>
              <a:t>procédure</a:t>
            </a:r>
            <a:r>
              <a:rPr lang="en-US" sz="2100" dirty="0" smtClean="0">
                <a:solidFill>
                  <a:srgbClr val="FFFFFF"/>
                </a:solidFill>
              </a:rPr>
              <a:t> </a:t>
            </a:r>
            <a:r>
              <a:rPr lang="en-US" sz="2100" dirty="0" err="1" smtClean="0">
                <a:solidFill>
                  <a:srgbClr val="FFFFFF"/>
                </a:solidFill>
              </a:rPr>
              <a:t>classique</a:t>
            </a:r>
            <a:r>
              <a:rPr lang="en-US" sz="2100" dirty="0" smtClean="0">
                <a:solidFill>
                  <a:srgbClr val="FFFFFF"/>
                </a:solidFill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sz="2100" dirty="0" smtClean="0">
                <a:solidFill>
                  <a:srgbClr val="FFFFFF"/>
                </a:solidFill>
              </a:rPr>
              <a:t>12. Je </a:t>
            </a:r>
            <a:r>
              <a:rPr lang="en-US" sz="2100" dirty="0" err="1">
                <a:solidFill>
                  <a:srgbClr val="FFFFFF"/>
                </a:solidFill>
              </a:rPr>
              <a:t>souhaite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postuler</a:t>
            </a:r>
            <a:r>
              <a:rPr lang="en-US" sz="2100" dirty="0">
                <a:solidFill>
                  <a:srgbClr val="FFFFFF"/>
                </a:solidFill>
              </a:rPr>
              <a:t> à un </a:t>
            </a:r>
            <a:r>
              <a:rPr lang="en-US" sz="2100" dirty="0" err="1" smtClean="0">
                <a:solidFill>
                  <a:srgbClr val="FFFFFF"/>
                </a:solidFill>
              </a:rPr>
              <a:t>doctorat</a:t>
            </a:r>
            <a:r>
              <a:rPr lang="en-US" sz="2100" dirty="0" smtClean="0">
                <a:solidFill>
                  <a:srgbClr val="FFFFFF"/>
                </a:solidFill>
              </a:rPr>
              <a:t> </a:t>
            </a:r>
            <a:r>
              <a:rPr lang="en-US" sz="2100" dirty="0">
                <a:solidFill>
                  <a:srgbClr val="FFFFFF"/>
                </a:solidFill>
              </a:rPr>
              <a:t>au sein de </a:t>
            </a:r>
            <a:r>
              <a:rPr lang="en-US" sz="2100" dirty="0" err="1">
                <a:solidFill>
                  <a:srgbClr val="FFFFFF"/>
                </a:solidFill>
              </a:rPr>
              <a:t>votre</a:t>
            </a:r>
            <a:r>
              <a:rPr lang="en-US" sz="2100" dirty="0">
                <a:solidFill>
                  <a:srgbClr val="FFFFFF"/>
                </a:solidFill>
              </a:rPr>
              <a:t> U</a:t>
            </a:r>
            <a:r>
              <a:rPr lang="en-US" sz="2100" dirty="0" smtClean="0">
                <a:solidFill>
                  <a:srgbClr val="FFFFFF"/>
                </a:solidFill>
              </a:rPr>
              <a:t>niversité</a:t>
            </a:r>
            <a:r>
              <a:rPr lang="en-US" sz="2100" dirty="0">
                <a:solidFill>
                  <a:srgbClr val="FFFFFF"/>
                </a:solidFill>
              </a:rPr>
              <a:t>, </a:t>
            </a:r>
            <a:r>
              <a:rPr lang="en-US" sz="2100" dirty="0" err="1">
                <a:solidFill>
                  <a:srgbClr val="FFFFFF"/>
                </a:solidFill>
              </a:rPr>
              <a:t>quelles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sont</a:t>
            </a:r>
            <a:r>
              <a:rPr lang="en-US" sz="2100" dirty="0">
                <a:solidFill>
                  <a:srgbClr val="FFFFFF"/>
                </a:solidFill>
              </a:rPr>
              <a:t> les </a:t>
            </a:r>
            <a:r>
              <a:rPr lang="en-US" sz="2100" dirty="0" err="1">
                <a:solidFill>
                  <a:srgbClr val="FFFFFF"/>
                </a:solidFill>
              </a:rPr>
              <a:t>démarches</a:t>
            </a:r>
            <a:r>
              <a:rPr lang="en-US" sz="2100" dirty="0">
                <a:solidFill>
                  <a:srgbClr val="FFFFFF"/>
                </a:solidFill>
              </a:rPr>
              <a:t>?</a:t>
            </a:r>
          </a:p>
          <a:p>
            <a:pPr marL="571500" indent="-571500">
              <a:lnSpc>
                <a:spcPct val="200000"/>
              </a:lnSpc>
              <a:buFont typeface="+mj-lt"/>
              <a:buAutoNum type="arabicPeriod"/>
            </a:pPr>
            <a:endParaRPr lang="fr-FR" sz="2100" dirty="0"/>
          </a:p>
        </p:txBody>
      </p:sp>
      <p:sp>
        <p:nvSpPr>
          <p:cNvPr id="4" name="ZoneTexte 3"/>
          <p:cNvSpPr txBox="1"/>
          <p:nvPr/>
        </p:nvSpPr>
        <p:spPr>
          <a:xfrm>
            <a:off x="8915400" y="6026140"/>
            <a:ext cx="5105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100" dirty="0" smtClean="0">
                <a:solidFill>
                  <a:srgbClr val="FFFFFF"/>
                </a:solidFill>
              </a:rPr>
              <a:t>13. </a:t>
            </a:r>
            <a:r>
              <a:rPr lang="en-US" sz="2100" dirty="0" err="1" smtClean="0">
                <a:solidFill>
                  <a:srgbClr val="FFFFFF"/>
                </a:solidFill>
              </a:rPr>
              <a:t>J’ai</a:t>
            </a:r>
            <a:r>
              <a:rPr lang="en-US" sz="2100" dirty="0" smtClean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été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admis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en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licence</a:t>
            </a:r>
            <a:r>
              <a:rPr lang="en-US" sz="2100" dirty="0">
                <a:solidFill>
                  <a:srgbClr val="FFFFFF"/>
                </a:solidFill>
              </a:rPr>
              <a:t> à </a:t>
            </a:r>
            <a:r>
              <a:rPr lang="en-US" sz="2100" dirty="0" smtClean="0">
                <a:solidFill>
                  <a:srgbClr val="FFFFFF"/>
                </a:solidFill>
              </a:rPr>
              <a:t>Université Paris </a:t>
            </a:r>
            <a:r>
              <a:rPr lang="en-US" sz="2100" dirty="0" err="1" smtClean="0">
                <a:solidFill>
                  <a:srgbClr val="FFFFFF"/>
                </a:solidFill>
              </a:rPr>
              <a:t>Cité</a:t>
            </a:r>
            <a:r>
              <a:rPr lang="en-US" sz="2100" dirty="0" smtClean="0">
                <a:solidFill>
                  <a:srgbClr val="FFFFFF"/>
                </a:solidFill>
              </a:rPr>
              <a:t>, </a:t>
            </a:r>
            <a:r>
              <a:rPr lang="en-US" sz="2100" dirty="0" err="1">
                <a:solidFill>
                  <a:srgbClr val="FFFFFF"/>
                </a:solidFill>
              </a:rPr>
              <a:t>puis</a:t>
            </a:r>
            <a:r>
              <a:rPr lang="en-US" sz="2100" dirty="0">
                <a:solidFill>
                  <a:srgbClr val="FFFFFF"/>
                </a:solidFill>
              </a:rPr>
              <a:t>-je demander la bourse Eiffel?</a:t>
            </a:r>
          </a:p>
          <a:p>
            <a:endParaRPr lang="fr-FR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0951" y="574016"/>
            <a:ext cx="971057" cy="91856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66800" y="3314700"/>
            <a:ext cx="16356363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fr-FR" sz="3200" dirty="0"/>
              <a:t>La procédure de sélection des candidats à la bourse Eiffel doit commencer un an avant la rentrée scolaire du master visé ou la mobilité doctorale. </a:t>
            </a:r>
            <a:endParaRPr lang="fr-FR" sz="3200" dirty="0" smtClean="0"/>
          </a:p>
          <a:p>
            <a:pPr>
              <a:lnSpc>
                <a:spcPts val="4199"/>
              </a:lnSpc>
            </a:pPr>
            <a:endParaRPr lang="fr-FR" sz="3200" dirty="0"/>
          </a:p>
          <a:p>
            <a:pPr>
              <a:lnSpc>
                <a:spcPts val="4199"/>
              </a:lnSpc>
            </a:pPr>
            <a:r>
              <a:rPr lang="fr-FR" sz="3200" dirty="0" smtClean="0"/>
              <a:t>Par </a:t>
            </a:r>
            <a:r>
              <a:rPr lang="fr-FR" sz="3200" dirty="0"/>
              <a:t>exemple, si vous désirez une bourse pour un programme commençant en septembre </a:t>
            </a:r>
            <a:r>
              <a:rPr lang="fr-FR" sz="3200" dirty="0" smtClean="0"/>
              <a:t>2024, </a:t>
            </a:r>
            <a:r>
              <a:rPr lang="fr-FR" sz="3200" dirty="0"/>
              <a:t>il faut que vous postuliez en automne </a:t>
            </a:r>
            <a:r>
              <a:rPr lang="fr-FR" sz="3200" dirty="0" smtClean="0"/>
              <a:t>2023. </a:t>
            </a:r>
          </a:p>
          <a:p>
            <a:pPr>
              <a:lnSpc>
                <a:spcPts val="4199"/>
              </a:lnSpc>
            </a:pPr>
            <a:endParaRPr lang="fr-FR" sz="3200" dirty="0"/>
          </a:p>
          <a:p>
            <a:pPr>
              <a:lnSpc>
                <a:spcPts val="4199"/>
              </a:lnSpc>
            </a:pPr>
            <a:r>
              <a:rPr lang="fr-FR" sz="3200" dirty="0" smtClean="0"/>
              <a:t>Vous </a:t>
            </a:r>
            <a:r>
              <a:rPr lang="fr-FR" sz="3200" dirty="0"/>
              <a:t>pouvez donc déposer votre candidature pour un master en tant qu’étudiant de L3 n’ayant pas encore obtenu son diplôme de licence.</a:t>
            </a:r>
            <a:endParaRPr lang="en-US" sz="2999" dirty="0">
              <a:solidFill>
                <a:srgbClr val="000000"/>
              </a:solidFill>
              <a:latin typeface="Lucida Sans 3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333087" y="122237"/>
            <a:ext cx="13621824" cy="2364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smtClean="0"/>
              <a:t>9. Je </a:t>
            </a:r>
            <a:r>
              <a:rPr lang="en-US" sz="5400" dirty="0" err="1"/>
              <a:t>suis</a:t>
            </a:r>
            <a:r>
              <a:rPr lang="en-US" sz="5400" dirty="0"/>
              <a:t> </a:t>
            </a:r>
            <a:r>
              <a:rPr lang="en-US" sz="5400" dirty="0" err="1"/>
              <a:t>étudiant</a:t>
            </a:r>
            <a:r>
              <a:rPr lang="en-US" sz="5400" dirty="0"/>
              <a:t> de </a:t>
            </a:r>
            <a:r>
              <a:rPr lang="en-US" sz="5400" dirty="0" err="1"/>
              <a:t>licence</a:t>
            </a:r>
            <a:r>
              <a:rPr lang="en-US" sz="5400" dirty="0"/>
              <a:t>, </a:t>
            </a:r>
            <a:r>
              <a:rPr lang="en-US" sz="5400" dirty="0" err="1"/>
              <a:t>quand</a:t>
            </a:r>
            <a:r>
              <a:rPr lang="en-US" sz="5400" dirty="0"/>
              <a:t> </a:t>
            </a:r>
            <a:r>
              <a:rPr lang="en-US" sz="5400" dirty="0" err="1"/>
              <a:t>dois</a:t>
            </a:r>
            <a:r>
              <a:rPr lang="en-US" sz="5400" dirty="0"/>
              <a:t>-je </a:t>
            </a:r>
            <a:r>
              <a:rPr lang="en-US" sz="5400" dirty="0" err="1"/>
              <a:t>postuler</a:t>
            </a:r>
            <a:r>
              <a:rPr lang="en-US" sz="5400" dirty="0"/>
              <a:t> à la bourse Eiffel?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258" y="0"/>
            <a:ext cx="1892508" cy="189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9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0951" y="574016"/>
            <a:ext cx="971057" cy="91856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016868" y="495300"/>
            <a:ext cx="13621824" cy="2364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smtClean="0"/>
              <a:t>10. Le </a:t>
            </a:r>
            <a:r>
              <a:rPr lang="en-US" sz="5400" dirty="0"/>
              <a:t>master qui </a:t>
            </a:r>
            <a:r>
              <a:rPr lang="en-US" sz="5400" dirty="0" err="1"/>
              <a:t>m’intéresse</a:t>
            </a:r>
            <a:r>
              <a:rPr lang="en-US" sz="5400" dirty="0"/>
              <a:t> </a:t>
            </a:r>
            <a:r>
              <a:rPr lang="en-US" sz="5400" dirty="0" err="1" smtClean="0"/>
              <a:t>est-il</a:t>
            </a:r>
            <a:r>
              <a:rPr lang="en-US" sz="5400" dirty="0" smtClean="0"/>
              <a:t> </a:t>
            </a:r>
            <a:r>
              <a:rPr lang="en-US" sz="5400" dirty="0" err="1"/>
              <a:t>é</a:t>
            </a:r>
            <a:r>
              <a:rPr lang="en-US" sz="5400" dirty="0" err="1" smtClean="0"/>
              <a:t>ligible</a:t>
            </a:r>
            <a:r>
              <a:rPr lang="en-US" sz="5400" dirty="0" smtClean="0"/>
              <a:t> </a:t>
            </a:r>
            <a:r>
              <a:rPr lang="en-US" sz="5400" dirty="0"/>
              <a:t>à la bourse Eiffel?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258" y="0"/>
            <a:ext cx="1892508" cy="1892508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1143000" y="4129876"/>
            <a:ext cx="16356363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fr-FR" sz="3200" dirty="0"/>
              <a:t>Tous les masters de </a:t>
            </a:r>
            <a:r>
              <a:rPr lang="fr-FR" sz="3200" dirty="0" smtClean="0"/>
              <a:t>Université Paris Cité </a:t>
            </a:r>
            <a:r>
              <a:rPr lang="fr-FR" sz="3200" dirty="0"/>
              <a:t>ne sont pas éligibles à la bourse Eiffel, cela dépend de plusieurs critères tels que le domaine </a:t>
            </a:r>
            <a:r>
              <a:rPr lang="fr-FR" sz="3200" dirty="0" smtClean="0"/>
              <a:t>d’étude, </a:t>
            </a:r>
            <a:r>
              <a:rPr lang="fr-FR" sz="3200" dirty="0"/>
              <a:t>le type de formation, etc. </a:t>
            </a:r>
            <a:endParaRPr lang="fr-FR" sz="3200" dirty="0" smtClean="0"/>
          </a:p>
          <a:p>
            <a:pPr>
              <a:lnSpc>
                <a:spcPts val="4199"/>
              </a:lnSpc>
            </a:pPr>
            <a:endParaRPr lang="fr-FR" sz="3200" dirty="0"/>
          </a:p>
          <a:p>
            <a:pPr>
              <a:lnSpc>
                <a:spcPts val="4199"/>
              </a:lnSpc>
            </a:pPr>
            <a:r>
              <a:rPr lang="fr-FR" sz="3200" dirty="0"/>
              <a:t>Le master doit être dans un des domaines suivants :</a:t>
            </a:r>
          </a:p>
          <a:p>
            <a:pPr>
              <a:lnSpc>
                <a:spcPts val="4199"/>
              </a:lnSpc>
            </a:pPr>
            <a:r>
              <a:rPr lang="fr-FR" sz="3200" dirty="0"/>
              <a:t>-	Les sciences et techniques: Biologie et santé, Transition écologique, Mathématiques et numérique, Sciences de l’ingénieur et de l’ingénierie</a:t>
            </a:r>
          </a:p>
          <a:p>
            <a:pPr>
              <a:lnSpc>
                <a:spcPts val="4199"/>
              </a:lnSpc>
            </a:pPr>
            <a:r>
              <a:rPr lang="fr-FR" sz="3200" dirty="0"/>
              <a:t>-	Les sciences humaines et sociales : Histoire, langue et civilisation française, Droit Sciences poli- tiques, Economie Gestion</a:t>
            </a:r>
          </a:p>
        </p:txBody>
      </p:sp>
    </p:spTree>
    <p:extLst>
      <p:ext uri="{BB962C8B-B14F-4D97-AF65-F5344CB8AC3E}">
        <p14:creationId xmlns:p14="http://schemas.microsoft.com/office/powerpoint/2010/main" val="16971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0951" y="574016"/>
            <a:ext cx="971057" cy="91856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295400" y="486232"/>
            <a:ext cx="1463040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11. Si je candidate à la bourse Eiffel pour un </a:t>
            </a:r>
            <a:r>
              <a:rPr lang="en-US" sz="4800" dirty="0" err="1"/>
              <a:t>programme</a:t>
            </a:r>
            <a:r>
              <a:rPr lang="en-US" sz="4800" dirty="0"/>
              <a:t> de Master à </a:t>
            </a:r>
            <a:r>
              <a:rPr lang="en-US" sz="4800" dirty="0" smtClean="0"/>
              <a:t>Université Paris </a:t>
            </a:r>
            <a:r>
              <a:rPr lang="en-US" sz="4800" dirty="0" err="1" smtClean="0"/>
              <a:t>Cité</a:t>
            </a:r>
            <a:r>
              <a:rPr lang="en-US" sz="4800" dirty="0" smtClean="0"/>
              <a:t>, </a:t>
            </a:r>
            <a:r>
              <a:rPr lang="en-US" sz="4800" dirty="0" err="1"/>
              <a:t>dois</a:t>
            </a:r>
            <a:r>
              <a:rPr lang="en-US" sz="4800" dirty="0"/>
              <a:t>-je </a:t>
            </a:r>
            <a:r>
              <a:rPr lang="en-US" sz="4800" dirty="0" err="1"/>
              <a:t>aussi</a:t>
            </a:r>
            <a:r>
              <a:rPr lang="en-US" sz="4800" dirty="0"/>
              <a:t> </a:t>
            </a:r>
            <a:r>
              <a:rPr lang="en-US" sz="4800" dirty="0" err="1" smtClean="0"/>
              <a:t>déposer</a:t>
            </a:r>
            <a:r>
              <a:rPr lang="en-US" sz="4800" dirty="0" smtClean="0"/>
              <a:t> </a:t>
            </a:r>
            <a:r>
              <a:rPr lang="en-US" sz="4800" dirty="0" err="1"/>
              <a:t>une</a:t>
            </a:r>
            <a:r>
              <a:rPr lang="en-US" sz="4800" dirty="0"/>
              <a:t> candidature par la </a:t>
            </a:r>
            <a:r>
              <a:rPr lang="en-US" sz="4800" dirty="0" err="1" smtClean="0"/>
              <a:t>procédure</a:t>
            </a:r>
            <a:r>
              <a:rPr lang="en-US" sz="4800" dirty="0" smtClean="0"/>
              <a:t> </a:t>
            </a:r>
            <a:r>
              <a:rPr lang="en-US" sz="4800" dirty="0" err="1"/>
              <a:t>classique</a:t>
            </a:r>
            <a:r>
              <a:rPr lang="en-US" sz="4800" dirty="0"/>
              <a:t>?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258" y="0"/>
            <a:ext cx="1892508" cy="1892508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661018" y="3900082"/>
            <a:ext cx="16356363" cy="538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45" lvl="1">
              <a:lnSpc>
                <a:spcPts val="4199"/>
              </a:lnSpc>
            </a:pPr>
            <a:r>
              <a:rPr lang="fr-FR" sz="3200" dirty="0"/>
              <a:t>Lorsque vous déposez votre dossier, vous postulez pour une bourse Eiffel auprès de </a:t>
            </a:r>
            <a:r>
              <a:rPr lang="fr-FR" sz="3200" dirty="0" smtClean="0"/>
              <a:t>Université Paris Cité, </a:t>
            </a:r>
            <a:r>
              <a:rPr lang="fr-FR" sz="3200" dirty="0"/>
              <a:t>vous ne candidatez pas au master concerné par cette bourse. </a:t>
            </a:r>
            <a:endParaRPr lang="fr-FR" sz="3200" dirty="0" smtClean="0"/>
          </a:p>
          <a:p>
            <a:pPr marL="323845" lvl="1">
              <a:lnSpc>
                <a:spcPts val="4199"/>
              </a:lnSpc>
            </a:pPr>
            <a:endParaRPr lang="fr-FR" sz="3200" dirty="0"/>
          </a:p>
          <a:p>
            <a:pPr marL="323845" lvl="1">
              <a:lnSpc>
                <a:spcPts val="4199"/>
              </a:lnSpc>
            </a:pPr>
            <a:r>
              <a:rPr lang="fr-FR" sz="3200" dirty="0" smtClean="0"/>
              <a:t>Quelque </a:t>
            </a:r>
            <a:r>
              <a:rPr lang="fr-FR" sz="3200" dirty="0"/>
              <a:t>soit le résultat que vous obtenez suite au processus de pré-sélection par </a:t>
            </a:r>
            <a:r>
              <a:rPr lang="fr-FR" sz="3200" dirty="0" smtClean="0"/>
              <a:t>Université Paris Cité, </a:t>
            </a:r>
            <a:r>
              <a:rPr lang="fr-FR" sz="3200" dirty="0"/>
              <a:t>vous devez aussi déposer une candidature au programme de master désiré en passant par la procédure classique. </a:t>
            </a:r>
            <a:endParaRPr lang="fr-FR" sz="3200" dirty="0" smtClean="0"/>
          </a:p>
          <a:p>
            <a:pPr marL="323845" lvl="1">
              <a:lnSpc>
                <a:spcPts val="4199"/>
              </a:lnSpc>
            </a:pPr>
            <a:endParaRPr lang="fr-FR" sz="3200" dirty="0"/>
          </a:p>
          <a:p>
            <a:pPr marL="323845" lvl="1">
              <a:lnSpc>
                <a:spcPts val="4199"/>
              </a:lnSpc>
            </a:pPr>
            <a:r>
              <a:rPr lang="fr-FR" sz="3200" dirty="0" smtClean="0"/>
              <a:t>En </a:t>
            </a:r>
            <a:r>
              <a:rPr lang="fr-FR" sz="3200" dirty="0"/>
              <a:t>effet, la pré-sélection à la bourse Eiffel par </a:t>
            </a:r>
            <a:r>
              <a:rPr lang="fr-FR" sz="3200" dirty="0" smtClean="0"/>
              <a:t>Université Paris Cité </a:t>
            </a:r>
            <a:r>
              <a:rPr lang="fr-FR" sz="3200" dirty="0"/>
              <a:t>n’équivaut pas à une acceptation officielle dans le programme visé</a:t>
            </a:r>
            <a:r>
              <a:rPr lang="en-US" sz="2999" dirty="0" smtClean="0">
                <a:solidFill>
                  <a:srgbClr val="000000"/>
                </a:solidFill>
                <a:latin typeface="Lucida Sans 3"/>
              </a:rPr>
              <a:t>. </a:t>
            </a:r>
          </a:p>
          <a:p>
            <a:pPr>
              <a:lnSpc>
                <a:spcPts val="4199"/>
              </a:lnSpc>
            </a:pPr>
            <a:endParaRPr lang="en-US" sz="2999" dirty="0">
              <a:solidFill>
                <a:srgbClr val="000000"/>
              </a:solidFill>
              <a:latin typeface="Lucida Sans 3"/>
            </a:endParaRPr>
          </a:p>
        </p:txBody>
      </p:sp>
    </p:spTree>
    <p:extLst>
      <p:ext uri="{BB962C8B-B14F-4D97-AF65-F5344CB8AC3E}">
        <p14:creationId xmlns:p14="http://schemas.microsoft.com/office/powerpoint/2010/main" val="225132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0951" y="574016"/>
            <a:ext cx="971057" cy="91856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26479" y="3725019"/>
            <a:ext cx="16356363" cy="4847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fr-FR" sz="3200" dirty="0" smtClean="0"/>
              <a:t>Le Pôle Stratégie et Relations Internationales ou le Pôle Collège des Etudes Doctorales n’ont </a:t>
            </a:r>
            <a:r>
              <a:rPr lang="fr-FR" sz="3200" dirty="0"/>
              <a:t>pas vocation à trouver un directeur de thèse en France à des étudiants étrangers. </a:t>
            </a:r>
            <a:endParaRPr lang="fr-FR" sz="3200" dirty="0" smtClean="0"/>
          </a:p>
          <a:p>
            <a:pPr>
              <a:lnSpc>
                <a:spcPts val="4199"/>
              </a:lnSpc>
            </a:pPr>
            <a:endParaRPr lang="fr-FR" sz="3200" dirty="0"/>
          </a:p>
          <a:p>
            <a:pPr>
              <a:lnSpc>
                <a:spcPts val="4199"/>
              </a:lnSpc>
            </a:pPr>
            <a:r>
              <a:rPr lang="fr-FR" sz="3200" dirty="0" smtClean="0"/>
              <a:t>La </a:t>
            </a:r>
            <a:r>
              <a:rPr lang="fr-FR" sz="3200" dirty="0"/>
              <a:t>bourse Eiffel s’applique uniquement aux étudiants étrangers postulant pour une première année de doctorat et qui ont obtenu ou sont en cours d’obtention d’une cotutelle/codirection avec </a:t>
            </a:r>
            <a:r>
              <a:rPr lang="fr-FR" sz="3200" dirty="0" smtClean="0"/>
              <a:t>Université Paris Cité. </a:t>
            </a:r>
          </a:p>
          <a:p>
            <a:pPr>
              <a:lnSpc>
                <a:spcPts val="4199"/>
              </a:lnSpc>
            </a:pPr>
            <a:endParaRPr lang="fr-FR" sz="3200" dirty="0"/>
          </a:p>
          <a:p>
            <a:pPr>
              <a:lnSpc>
                <a:spcPts val="4199"/>
              </a:lnSpc>
            </a:pPr>
            <a:r>
              <a:rPr lang="fr-FR" sz="3200" dirty="0" smtClean="0"/>
              <a:t>Si </a:t>
            </a:r>
            <a:r>
              <a:rPr lang="fr-FR" sz="3200" dirty="0"/>
              <a:t>vous souhaitez postuler à un doctorat auprès de </a:t>
            </a:r>
            <a:r>
              <a:rPr lang="fr-FR" sz="3200" dirty="0" smtClean="0"/>
              <a:t>Université Paris Cité, </a:t>
            </a:r>
            <a:r>
              <a:rPr lang="fr-FR" sz="3200" dirty="0"/>
              <a:t>tournez vous vers </a:t>
            </a:r>
            <a:r>
              <a:rPr lang="fr-FR" sz="3200" dirty="0" smtClean="0"/>
              <a:t>le Pôle Collègue des Etudes Doctorales.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70881" y="346860"/>
            <a:ext cx="13621824" cy="2364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smtClean="0"/>
              <a:t>12. Je </a:t>
            </a:r>
            <a:r>
              <a:rPr lang="en-US" sz="5400" dirty="0" err="1" smtClean="0"/>
              <a:t>souhaite</a:t>
            </a:r>
            <a:r>
              <a:rPr lang="en-US" sz="5400" dirty="0" smtClean="0"/>
              <a:t> </a:t>
            </a:r>
            <a:r>
              <a:rPr lang="en-US" sz="5400" dirty="0" err="1" smtClean="0"/>
              <a:t>postuler</a:t>
            </a:r>
            <a:r>
              <a:rPr lang="en-US" sz="5400" dirty="0" smtClean="0"/>
              <a:t> à un </a:t>
            </a:r>
            <a:r>
              <a:rPr lang="en-US" sz="5400" dirty="0" err="1" smtClean="0"/>
              <a:t>doctorat</a:t>
            </a:r>
            <a:r>
              <a:rPr lang="en-US" sz="5400" dirty="0" smtClean="0"/>
              <a:t> au sein de </a:t>
            </a:r>
            <a:r>
              <a:rPr lang="en-US" sz="5400" dirty="0" err="1" smtClean="0"/>
              <a:t>votre</a:t>
            </a:r>
            <a:r>
              <a:rPr lang="en-US" sz="5400" dirty="0" smtClean="0"/>
              <a:t> </a:t>
            </a:r>
            <a:r>
              <a:rPr lang="en-US" sz="5400" dirty="0" err="1" smtClean="0"/>
              <a:t>université</a:t>
            </a:r>
            <a:r>
              <a:rPr lang="en-US" sz="5400" dirty="0" smtClean="0"/>
              <a:t>, </a:t>
            </a:r>
            <a:r>
              <a:rPr lang="en-US" sz="5400" dirty="0" err="1" smtClean="0"/>
              <a:t>quelles</a:t>
            </a:r>
            <a:r>
              <a:rPr lang="en-US" sz="5400" dirty="0" smtClean="0"/>
              <a:t> </a:t>
            </a:r>
            <a:r>
              <a:rPr lang="en-US" sz="5400" dirty="0" err="1" smtClean="0"/>
              <a:t>sont</a:t>
            </a:r>
            <a:r>
              <a:rPr lang="en-US" sz="5400" dirty="0" smtClean="0"/>
              <a:t> les </a:t>
            </a:r>
            <a:r>
              <a:rPr lang="en-US" sz="5400" dirty="0" err="1" smtClean="0"/>
              <a:t>démarches</a:t>
            </a:r>
            <a:r>
              <a:rPr lang="en-US" sz="5400" dirty="0" smtClean="0"/>
              <a:t>?</a:t>
            </a:r>
            <a:endParaRPr lang="en-US" sz="5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258" y="0"/>
            <a:ext cx="1892508" cy="189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0951" y="574016"/>
            <a:ext cx="971057" cy="91856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412008" y="4381500"/>
            <a:ext cx="16356363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fr-FR" sz="3200" dirty="0"/>
              <a:t>La bourse Eiffel est réservée aux étudiants étrangers de master et de doctorat en cotutelle et codirection. Elle ne peut pas être obtenue pour financer des études de niveau licence. </a:t>
            </a:r>
            <a:endParaRPr lang="fr-FR" sz="3200" dirty="0" smtClean="0"/>
          </a:p>
          <a:p>
            <a:pPr>
              <a:lnSpc>
                <a:spcPts val="4199"/>
              </a:lnSpc>
            </a:pPr>
            <a:endParaRPr lang="fr-FR" sz="3200" dirty="0"/>
          </a:p>
          <a:p>
            <a:pPr>
              <a:lnSpc>
                <a:spcPts val="4199"/>
              </a:lnSpc>
            </a:pPr>
            <a:r>
              <a:rPr lang="fr-FR" sz="3200" dirty="0" smtClean="0"/>
              <a:t>Vous </a:t>
            </a:r>
            <a:r>
              <a:rPr lang="fr-FR" sz="3200" dirty="0"/>
              <a:t>trouverez ici une liste d’autres bourses disponibles pour tout niveau d’étude : </a:t>
            </a:r>
            <a:r>
              <a:rPr lang="fr-FR" sz="3200" dirty="0">
                <a:hlinkClick r:id="rId4"/>
              </a:rPr>
              <a:t>https://campusbourses.campusfrance.org/#/</a:t>
            </a:r>
            <a:r>
              <a:rPr lang="fr-FR" sz="3200" dirty="0" smtClean="0">
                <a:hlinkClick r:id="rId4"/>
              </a:rPr>
              <a:t>catalog.</a:t>
            </a:r>
            <a:endParaRPr lang="en-US" sz="2999" dirty="0">
              <a:solidFill>
                <a:srgbClr val="000000"/>
              </a:solidFill>
              <a:latin typeface="Lucida Sans 3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99034" y="493327"/>
            <a:ext cx="13621824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/>
              <a:t>13. </a:t>
            </a:r>
            <a:r>
              <a:rPr lang="en-US" sz="5400" dirty="0" err="1"/>
              <a:t>J’ai</a:t>
            </a:r>
            <a:r>
              <a:rPr lang="en-US" sz="5400" dirty="0"/>
              <a:t> </a:t>
            </a:r>
            <a:r>
              <a:rPr lang="en-US" sz="5400" dirty="0" err="1"/>
              <a:t>été</a:t>
            </a:r>
            <a:r>
              <a:rPr lang="en-US" sz="5400" dirty="0"/>
              <a:t> </a:t>
            </a:r>
            <a:r>
              <a:rPr lang="en-US" sz="5400" dirty="0" err="1"/>
              <a:t>admis</a:t>
            </a:r>
            <a:r>
              <a:rPr lang="en-US" sz="5400" dirty="0"/>
              <a:t> </a:t>
            </a:r>
            <a:r>
              <a:rPr lang="en-US" sz="5400" dirty="0" err="1"/>
              <a:t>en</a:t>
            </a:r>
            <a:r>
              <a:rPr lang="en-US" sz="5400" dirty="0"/>
              <a:t> </a:t>
            </a:r>
            <a:r>
              <a:rPr lang="en-US" sz="5400" dirty="0" err="1"/>
              <a:t>licence</a:t>
            </a:r>
            <a:r>
              <a:rPr lang="en-US" sz="5400" dirty="0"/>
              <a:t> à </a:t>
            </a:r>
            <a:r>
              <a:rPr lang="en-US" sz="5400" dirty="0" smtClean="0"/>
              <a:t>Université Paris </a:t>
            </a:r>
            <a:r>
              <a:rPr lang="en-US" sz="5400" dirty="0" err="1" smtClean="0"/>
              <a:t>Cité</a:t>
            </a:r>
            <a:r>
              <a:rPr lang="en-US" sz="5400" dirty="0" smtClean="0"/>
              <a:t>, </a:t>
            </a:r>
            <a:r>
              <a:rPr lang="en-US" sz="5400" dirty="0" err="1"/>
              <a:t>puis</a:t>
            </a:r>
            <a:r>
              <a:rPr lang="en-US" sz="5400" dirty="0"/>
              <a:t>-je demander la bourse Eiffel?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258" y="0"/>
            <a:ext cx="1892508" cy="189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0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0951" y="574016"/>
            <a:ext cx="971057" cy="91856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412008" y="3314700"/>
            <a:ext cx="16356363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fr-FR" sz="3200" dirty="0"/>
              <a:t>Chaque université française met en place sa présélection selon une procédure et des critères qui lui sont propres. </a:t>
            </a:r>
            <a:endParaRPr lang="fr-FR" sz="3200" dirty="0" smtClean="0"/>
          </a:p>
          <a:p>
            <a:pPr>
              <a:lnSpc>
                <a:spcPts val="4199"/>
              </a:lnSpc>
            </a:pPr>
            <a:endParaRPr lang="fr-FR" sz="3200" dirty="0"/>
          </a:p>
          <a:p>
            <a:pPr>
              <a:lnSpc>
                <a:spcPts val="4199"/>
              </a:lnSpc>
            </a:pPr>
            <a:r>
              <a:rPr lang="fr-FR" sz="3200" dirty="0" smtClean="0"/>
              <a:t>Pour Université Paris Cité, </a:t>
            </a:r>
            <a:r>
              <a:rPr lang="fr-FR" sz="3200" dirty="0"/>
              <a:t>la procédure est détaillée sur la page internet de la bourse </a:t>
            </a:r>
            <a:r>
              <a:rPr lang="fr-FR" sz="3200" dirty="0" smtClean="0"/>
              <a:t>:</a:t>
            </a:r>
          </a:p>
          <a:p>
            <a:pPr>
              <a:lnSpc>
                <a:spcPts val="4199"/>
              </a:lnSpc>
            </a:pPr>
            <a:r>
              <a:rPr lang="fr-FR" sz="3200" dirty="0" smtClean="0"/>
              <a:t>------- </a:t>
            </a:r>
          </a:p>
          <a:p>
            <a:pPr>
              <a:lnSpc>
                <a:spcPts val="4199"/>
              </a:lnSpc>
            </a:pPr>
            <a:endParaRPr lang="fr-FR" sz="3200" dirty="0"/>
          </a:p>
          <a:p>
            <a:pPr>
              <a:lnSpc>
                <a:spcPts val="4199"/>
              </a:lnSpc>
            </a:pPr>
            <a:r>
              <a:rPr lang="fr-FR" sz="3200" dirty="0" smtClean="0"/>
              <a:t>Les </a:t>
            </a:r>
            <a:r>
              <a:rPr lang="fr-FR" sz="3200" dirty="0"/>
              <a:t>candidatures présélectionnées sont par la suite soumises au jury de Campus France qui choisit les lauréats de la bourse.</a:t>
            </a:r>
            <a:endParaRPr lang="en-US" sz="2999" dirty="0">
              <a:solidFill>
                <a:srgbClr val="000000"/>
              </a:solidFill>
              <a:latin typeface="Lucida Sans 3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581400" y="459651"/>
            <a:ext cx="13621824" cy="1429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200000"/>
              </a:lnSpc>
              <a:buFont typeface="+mj-lt"/>
              <a:buAutoNum type="arabicPeriod"/>
            </a:pPr>
            <a:r>
              <a:rPr lang="en-US" sz="5400" dirty="0"/>
              <a:t>Comment </a:t>
            </a:r>
            <a:r>
              <a:rPr lang="en-US" sz="5400" dirty="0" err="1"/>
              <a:t>obtenir</a:t>
            </a:r>
            <a:r>
              <a:rPr lang="en-US" sz="5400" dirty="0"/>
              <a:t> la bourse Eiffel?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258" y="0"/>
            <a:ext cx="1892508" cy="1892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0951" y="574016"/>
            <a:ext cx="971057" cy="91856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16335" y="4991100"/>
            <a:ext cx="16356363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45" lvl="1">
              <a:lnSpc>
                <a:spcPts val="4199"/>
              </a:lnSpc>
            </a:pPr>
            <a:r>
              <a:rPr lang="fr-FR" sz="3200" dirty="0"/>
              <a:t>L’appel d’offre pour la présélection est désormais ouvert. </a:t>
            </a:r>
            <a:endParaRPr lang="fr-FR" sz="3200" dirty="0" smtClean="0"/>
          </a:p>
          <a:p>
            <a:pPr marL="323845" lvl="1">
              <a:lnSpc>
                <a:spcPts val="4199"/>
              </a:lnSpc>
            </a:pPr>
            <a:endParaRPr lang="fr-FR" sz="3200" dirty="0"/>
          </a:p>
          <a:p>
            <a:pPr marL="323845" lvl="1">
              <a:lnSpc>
                <a:spcPts val="4199"/>
              </a:lnSpc>
            </a:pPr>
            <a:r>
              <a:rPr lang="fr-FR" sz="3200" dirty="0" smtClean="0"/>
              <a:t>La </a:t>
            </a:r>
            <a:r>
              <a:rPr lang="fr-FR" sz="3200" dirty="0"/>
              <a:t>page internet de </a:t>
            </a:r>
            <a:r>
              <a:rPr lang="fr-FR" sz="3200" dirty="0" smtClean="0"/>
              <a:t>Université Paris Cité </a:t>
            </a:r>
            <a:r>
              <a:rPr lang="fr-FR" sz="3200" dirty="0"/>
              <a:t>concernant la bourse Eiffel a été mise à </a:t>
            </a:r>
            <a:r>
              <a:rPr lang="fr-FR" sz="3200" dirty="0" smtClean="0"/>
              <a:t>jour.</a:t>
            </a:r>
            <a:endParaRPr lang="en-US" sz="2999" dirty="0">
              <a:solidFill>
                <a:srgbClr val="000000"/>
              </a:solidFill>
              <a:latin typeface="Lucida Sans 3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377434" y="346860"/>
            <a:ext cx="14234166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5400" dirty="0" smtClean="0"/>
              <a:t>2. A </a:t>
            </a:r>
            <a:r>
              <a:rPr lang="en-US" sz="5400" dirty="0" err="1"/>
              <a:t>quelle</a:t>
            </a:r>
            <a:r>
              <a:rPr lang="en-US" sz="5400" dirty="0"/>
              <a:t> date </a:t>
            </a:r>
            <a:r>
              <a:rPr lang="en-US" sz="5400" dirty="0" err="1"/>
              <a:t>ouvre</a:t>
            </a:r>
            <a:r>
              <a:rPr lang="en-US" sz="5400" dirty="0"/>
              <a:t> </a:t>
            </a:r>
            <a:r>
              <a:rPr lang="en-US" sz="5400" dirty="0" err="1"/>
              <a:t>l’appel</a:t>
            </a:r>
            <a:r>
              <a:rPr lang="en-US" sz="5400" dirty="0"/>
              <a:t> </a:t>
            </a:r>
            <a:r>
              <a:rPr lang="en-US" sz="5400" dirty="0" err="1" smtClean="0"/>
              <a:t>d’offre</a:t>
            </a:r>
            <a:r>
              <a:rPr lang="en-US" sz="5400" dirty="0" smtClean="0"/>
              <a:t> </a:t>
            </a:r>
            <a:r>
              <a:rPr lang="en-US" sz="5400" dirty="0"/>
              <a:t>pour </a:t>
            </a:r>
            <a:endParaRPr lang="en-US" sz="5400" dirty="0" smtClean="0"/>
          </a:p>
          <a:p>
            <a:pPr algn="ctr">
              <a:lnSpc>
                <a:spcPct val="200000"/>
              </a:lnSpc>
            </a:pPr>
            <a:r>
              <a:rPr lang="en-US" sz="5400" dirty="0" err="1" smtClean="0"/>
              <a:t>l’année</a:t>
            </a:r>
            <a:r>
              <a:rPr lang="en-US" sz="5400" dirty="0" smtClean="0"/>
              <a:t> 2024/25?</a:t>
            </a:r>
            <a:endParaRPr lang="en-US" sz="5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258" y="0"/>
            <a:ext cx="1892508" cy="189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0951" y="574016"/>
            <a:ext cx="971057" cy="91856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35403" y="3500655"/>
            <a:ext cx="16356363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fr-FR" sz="3200" dirty="0" smtClean="0"/>
              <a:t>Le Pôle Stratégie et Relations Internationales est </a:t>
            </a:r>
            <a:r>
              <a:rPr lang="fr-FR" sz="3200" dirty="0"/>
              <a:t>en charge de la procédure de présélection pour </a:t>
            </a:r>
            <a:r>
              <a:rPr lang="fr-FR" sz="3200" dirty="0" smtClean="0"/>
              <a:t>Université Paris Cité. </a:t>
            </a:r>
          </a:p>
          <a:p>
            <a:pPr>
              <a:lnSpc>
                <a:spcPts val="4199"/>
              </a:lnSpc>
            </a:pPr>
            <a:endParaRPr lang="fr-FR" sz="3200" dirty="0"/>
          </a:p>
          <a:p>
            <a:pPr>
              <a:lnSpc>
                <a:spcPts val="4199"/>
              </a:lnSpc>
            </a:pPr>
            <a:r>
              <a:rPr lang="fr-FR" sz="3200" dirty="0" smtClean="0"/>
              <a:t>La </a:t>
            </a:r>
            <a:r>
              <a:rPr lang="fr-FR" sz="3200" dirty="0"/>
              <a:t>date limite de dépôt de candidature pour une bourse Eiffel en </a:t>
            </a:r>
            <a:r>
              <a:rPr lang="fr-FR" sz="3200" dirty="0" smtClean="0"/>
              <a:t>Master/Doctorat </a:t>
            </a:r>
            <a:r>
              <a:rPr lang="fr-FR" sz="3200" dirty="0"/>
              <a:t>au sein de </a:t>
            </a:r>
            <a:r>
              <a:rPr lang="fr-FR" sz="3200" dirty="0" smtClean="0"/>
              <a:t>Université Paris Cité </a:t>
            </a:r>
            <a:r>
              <a:rPr lang="fr-FR" sz="3200" dirty="0"/>
              <a:t>est </a:t>
            </a:r>
            <a:r>
              <a:rPr lang="fr-FR" sz="3200" b="1" dirty="0">
                <a:solidFill>
                  <a:srgbClr val="990033"/>
                </a:solidFill>
              </a:rPr>
              <a:t>le </a:t>
            </a:r>
            <a:r>
              <a:rPr lang="fr-FR" sz="3200" b="1" dirty="0" smtClean="0">
                <a:solidFill>
                  <a:srgbClr val="990033"/>
                </a:solidFill>
              </a:rPr>
              <a:t>31</a:t>
            </a:r>
            <a:r>
              <a:rPr lang="fr-FR" sz="3200" b="1" dirty="0" smtClean="0">
                <a:solidFill>
                  <a:srgbClr val="990033"/>
                </a:solidFill>
              </a:rPr>
              <a:t> </a:t>
            </a:r>
            <a:r>
              <a:rPr lang="fr-FR" sz="3200" b="1" dirty="0" smtClean="0">
                <a:solidFill>
                  <a:srgbClr val="990033"/>
                </a:solidFill>
              </a:rPr>
              <a:t>OCTOBRE 2023</a:t>
            </a:r>
            <a:r>
              <a:rPr lang="fr-FR" sz="3200" dirty="0" smtClean="0"/>
              <a:t>. </a:t>
            </a:r>
          </a:p>
          <a:p>
            <a:pPr>
              <a:lnSpc>
                <a:spcPts val="4199"/>
              </a:lnSpc>
            </a:pPr>
            <a:endParaRPr lang="fr-FR" sz="3200" dirty="0"/>
          </a:p>
          <a:p>
            <a:pPr>
              <a:lnSpc>
                <a:spcPts val="4199"/>
              </a:lnSpc>
            </a:pPr>
            <a:r>
              <a:rPr lang="fr-FR" sz="3200" dirty="0" smtClean="0"/>
              <a:t>La </a:t>
            </a:r>
            <a:r>
              <a:rPr lang="fr-FR" sz="3200" dirty="0"/>
              <a:t>procédure complète est détaillée sur la page internet de la bourse : </a:t>
            </a:r>
            <a:endParaRPr lang="fr-FR" sz="3200" dirty="0" smtClean="0"/>
          </a:p>
          <a:p>
            <a:pPr>
              <a:lnSpc>
                <a:spcPts val="4199"/>
              </a:lnSpc>
            </a:pPr>
            <a:r>
              <a:rPr lang="fr-FR" sz="3200" dirty="0" smtClean="0">
                <a:solidFill>
                  <a:srgbClr val="000000"/>
                </a:solidFill>
                <a:latin typeface="Lucida Sans 3"/>
              </a:rPr>
              <a:t>------</a:t>
            </a:r>
            <a:endParaRPr lang="en-US" sz="2999" dirty="0">
              <a:solidFill>
                <a:srgbClr val="000000"/>
              </a:solidFill>
              <a:latin typeface="Lucida Sans 3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00860" y="346860"/>
            <a:ext cx="13621824" cy="2364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smtClean="0"/>
              <a:t>3. </a:t>
            </a:r>
            <a:r>
              <a:rPr lang="en-US" sz="5400" dirty="0" err="1" smtClean="0"/>
              <a:t>Quelle</a:t>
            </a:r>
            <a:r>
              <a:rPr lang="en-US" sz="5400" dirty="0" smtClean="0"/>
              <a:t> </a:t>
            </a:r>
            <a:r>
              <a:rPr lang="en-US" sz="5400" dirty="0" err="1" smtClean="0"/>
              <a:t>est</a:t>
            </a:r>
            <a:r>
              <a:rPr lang="en-US" sz="5400" dirty="0" smtClean="0"/>
              <a:t> </a:t>
            </a:r>
            <a:r>
              <a:rPr lang="en-US" sz="5400" dirty="0"/>
              <a:t>la date </a:t>
            </a:r>
            <a:r>
              <a:rPr lang="en-US" sz="5400" dirty="0" err="1"/>
              <a:t>limite</a:t>
            </a:r>
            <a:r>
              <a:rPr lang="en-US" sz="5400" dirty="0"/>
              <a:t> pour </a:t>
            </a:r>
            <a:r>
              <a:rPr lang="en-US" sz="5400" dirty="0" err="1"/>
              <a:t>postuler</a:t>
            </a:r>
            <a:r>
              <a:rPr lang="en-US" sz="5400" dirty="0"/>
              <a:t> à la bourse Eiffel</a:t>
            </a:r>
            <a:r>
              <a:rPr lang="en-US" sz="5400" dirty="0" smtClean="0"/>
              <a:t>?</a:t>
            </a:r>
            <a:endParaRPr lang="en-US" sz="5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258" y="0"/>
            <a:ext cx="1892508" cy="189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0951" y="574016"/>
            <a:ext cx="971057" cy="91856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65818" y="2705100"/>
            <a:ext cx="16356363" cy="538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fr-FR" sz="3200" dirty="0"/>
              <a:t>Après la fin des dépôts </a:t>
            </a:r>
            <a:r>
              <a:rPr lang="fr-FR" sz="3200" u="sng" dirty="0"/>
              <a:t>le </a:t>
            </a:r>
            <a:r>
              <a:rPr lang="fr-FR" sz="3200" u="sng" dirty="0" smtClean="0"/>
              <a:t>31</a:t>
            </a:r>
            <a:r>
              <a:rPr lang="fr-FR" sz="3200" u="sng" dirty="0" smtClean="0"/>
              <a:t>/10/2023</a:t>
            </a:r>
            <a:r>
              <a:rPr lang="fr-FR" sz="3200" dirty="0" smtClean="0"/>
              <a:t>, le Pôle Stratégie et Relations Internationales, </a:t>
            </a:r>
            <a:r>
              <a:rPr lang="fr-FR" sz="3200" dirty="0"/>
              <a:t>et les différents services et départements concernés vont analyser les dossiers. </a:t>
            </a:r>
            <a:endParaRPr lang="fr-FR" sz="3200" dirty="0" smtClean="0"/>
          </a:p>
          <a:p>
            <a:pPr>
              <a:lnSpc>
                <a:spcPts val="4199"/>
              </a:lnSpc>
            </a:pPr>
            <a:endParaRPr lang="fr-FR" sz="3200" dirty="0"/>
          </a:p>
          <a:p>
            <a:pPr>
              <a:lnSpc>
                <a:spcPts val="4199"/>
              </a:lnSpc>
            </a:pPr>
            <a:r>
              <a:rPr lang="fr-FR" sz="3200" dirty="0" smtClean="0"/>
              <a:t>Les </a:t>
            </a:r>
            <a:r>
              <a:rPr lang="fr-FR" sz="3200" dirty="0"/>
              <a:t>candidats présélectionnés pour être appuyés par </a:t>
            </a:r>
            <a:r>
              <a:rPr lang="fr-FR" sz="3200" dirty="0" smtClean="0"/>
              <a:t>Université Paris Cité seront </a:t>
            </a:r>
            <a:r>
              <a:rPr lang="fr-FR" sz="3200" dirty="0"/>
              <a:t>contactés le </a:t>
            </a:r>
            <a:r>
              <a:rPr lang="fr-FR" sz="3200" u="sng" dirty="0" smtClean="0"/>
              <a:t>29/11/2023</a:t>
            </a:r>
            <a:r>
              <a:rPr lang="fr-FR" sz="3200" dirty="0" smtClean="0"/>
              <a:t> </a:t>
            </a:r>
            <a:r>
              <a:rPr lang="fr-FR" sz="3200" dirty="0"/>
              <a:t>pour la suite des démarches. </a:t>
            </a:r>
            <a:endParaRPr lang="fr-FR" sz="3200" dirty="0" smtClean="0"/>
          </a:p>
          <a:p>
            <a:pPr>
              <a:lnSpc>
                <a:spcPts val="4199"/>
              </a:lnSpc>
            </a:pPr>
            <a:endParaRPr lang="fr-FR" sz="3200" dirty="0"/>
          </a:p>
          <a:p>
            <a:pPr>
              <a:lnSpc>
                <a:spcPts val="4199"/>
              </a:lnSpc>
            </a:pPr>
            <a:r>
              <a:rPr lang="fr-FR" sz="3200" dirty="0" smtClean="0"/>
              <a:t>Si </a:t>
            </a:r>
            <a:r>
              <a:rPr lang="fr-FR" sz="3200" dirty="0"/>
              <a:t>vous ne recevez pas d’email de présélection ce jour là, </a:t>
            </a:r>
            <a:r>
              <a:rPr lang="fr-FR" sz="3200" dirty="0" smtClean="0"/>
              <a:t>cela signifie votre </a:t>
            </a:r>
            <a:r>
              <a:rPr lang="fr-FR" sz="3200" dirty="0"/>
              <a:t>dossier n’a pas été retenu. </a:t>
            </a:r>
            <a:endParaRPr lang="fr-FR" sz="3200" dirty="0" smtClean="0"/>
          </a:p>
          <a:p>
            <a:pPr>
              <a:lnSpc>
                <a:spcPts val="4199"/>
              </a:lnSpc>
            </a:pPr>
            <a:endParaRPr lang="fr-FR" sz="3200" dirty="0"/>
          </a:p>
          <a:p>
            <a:pPr>
              <a:lnSpc>
                <a:spcPts val="4199"/>
              </a:lnSpc>
            </a:pPr>
            <a:r>
              <a:rPr lang="fr-FR" sz="3200" dirty="0" smtClean="0"/>
              <a:t>Campus </a:t>
            </a:r>
            <a:r>
              <a:rPr lang="fr-FR" sz="3200" dirty="0"/>
              <a:t>France publiera les noms des lauréats de la bourse Eiffel </a:t>
            </a:r>
            <a:r>
              <a:rPr lang="fr-FR" sz="3200" dirty="0" smtClean="0"/>
              <a:t>la première semaine d’avril 2024. </a:t>
            </a:r>
            <a:endParaRPr lang="en-US" sz="2999" dirty="0">
              <a:solidFill>
                <a:srgbClr val="000000"/>
              </a:solidFill>
              <a:latin typeface="Lucida Sans 3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377434" y="318649"/>
            <a:ext cx="13621824" cy="1429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5400" dirty="0" smtClean="0"/>
              <a:t>4.Quand </a:t>
            </a:r>
            <a:r>
              <a:rPr lang="en-US" sz="5400" dirty="0" err="1"/>
              <a:t>saurai</a:t>
            </a:r>
            <a:r>
              <a:rPr lang="en-US" sz="5400" dirty="0"/>
              <a:t>-je </a:t>
            </a:r>
            <a:r>
              <a:rPr lang="en-US" sz="5400" dirty="0" err="1"/>
              <a:t>si</a:t>
            </a:r>
            <a:r>
              <a:rPr lang="en-US" sz="5400" dirty="0"/>
              <a:t> </a:t>
            </a:r>
            <a:r>
              <a:rPr lang="en-US" sz="5400" dirty="0" err="1"/>
              <a:t>j’ai</a:t>
            </a:r>
            <a:r>
              <a:rPr lang="en-US" sz="5400" dirty="0"/>
              <a:t> </a:t>
            </a:r>
            <a:r>
              <a:rPr lang="en-US" sz="5400" dirty="0" err="1"/>
              <a:t>obtenu</a:t>
            </a:r>
            <a:r>
              <a:rPr lang="en-US" sz="5400" dirty="0"/>
              <a:t> la bourse Eiffel?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258" y="0"/>
            <a:ext cx="1892508" cy="189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3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0951" y="574016"/>
            <a:ext cx="971057" cy="91856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52600" y="3467100"/>
            <a:ext cx="16356363" cy="377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45" lvl="1">
              <a:lnSpc>
                <a:spcPts val="4199"/>
              </a:lnSpc>
            </a:pPr>
            <a:r>
              <a:rPr lang="fr-FR" sz="3200" dirty="0"/>
              <a:t>La bourse Eiffel est réservée aux étudiants de nationalité étrangère. </a:t>
            </a:r>
            <a:endParaRPr lang="fr-FR" sz="3200" dirty="0" smtClean="0"/>
          </a:p>
          <a:p>
            <a:pPr marL="323845" lvl="1">
              <a:lnSpc>
                <a:spcPts val="4199"/>
              </a:lnSpc>
            </a:pPr>
            <a:endParaRPr lang="fr-FR" sz="3200" dirty="0"/>
          </a:p>
          <a:p>
            <a:pPr marL="323845" lvl="1">
              <a:lnSpc>
                <a:spcPts val="4199"/>
              </a:lnSpc>
            </a:pPr>
            <a:r>
              <a:rPr lang="fr-FR" sz="3200" dirty="0" smtClean="0"/>
              <a:t>Les </a:t>
            </a:r>
            <a:r>
              <a:rPr lang="fr-FR" sz="3200" dirty="0"/>
              <a:t>binationaux dont l’une des nationalité est française ne peuvent pas prétendre à la bourse. </a:t>
            </a:r>
            <a:endParaRPr lang="fr-FR" sz="3200" dirty="0" smtClean="0"/>
          </a:p>
          <a:p>
            <a:pPr marL="323845" lvl="1">
              <a:lnSpc>
                <a:spcPts val="4199"/>
              </a:lnSpc>
            </a:pPr>
            <a:endParaRPr lang="fr-FR" sz="3200" dirty="0"/>
          </a:p>
          <a:p>
            <a:pPr marL="323845" lvl="1">
              <a:lnSpc>
                <a:spcPts val="4199"/>
              </a:lnSpc>
            </a:pPr>
            <a:r>
              <a:rPr lang="fr-FR" sz="3200" dirty="0" smtClean="0"/>
              <a:t>Vous </a:t>
            </a:r>
            <a:r>
              <a:rPr lang="fr-FR" sz="3200" dirty="0"/>
              <a:t>trouverez ici une liste d’autres bourses disponibles: </a:t>
            </a:r>
            <a:r>
              <a:rPr lang="fr-FR" sz="3200" dirty="0">
                <a:hlinkClick r:id="rId4"/>
              </a:rPr>
              <a:t>https://campusbourses.campusfrance.org/#/catalog</a:t>
            </a:r>
            <a:r>
              <a:rPr lang="en-US" sz="2999" dirty="0" smtClean="0">
                <a:solidFill>
                  <a:srgbClr val="000000"/>
                </a:solidFill>
                <a:latin typeface="Lucida Sans 3"/>
                <a:hlinkClick r:id="rId4"/>
              </a:rPr>
              <a:t>. </a:t>
            </a:r>
            <a:endParaRPr lang="en-US" sz="2999" dirty="0" smtClean="0">
              <a:solidFill>
                <a:srgbClr val="000000"/>
              </a:solidFill>
              <a:latin typeface="Lucida Sans 3"/>
            </a:endParaRPr>
          </a:p>
          <a:p>
            <a:pPr>
              <a:lnSpc>
                <a:spcPts val="4199"/>
              </a:lnSpc>
            </a:pPr>
            <a:endParaRPr lang="en-US" sz="2999" dirty="0">
              <a:solidFill>
                <a:srgbClr val="000000"/>
              </a:solidFill>
              <a:latin typeface="Lucida Sans 3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852959" y="440710"/>
            <a:ext cx="14101953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smtClean="0"/>
              <a:t>5. Je </a:t>
            </a:r>
            <a:r>
              <a:rPr lang="en-US" sz="5400" dirty="0" err="1"/>
              <a:t>suis</a:t>
            </a:r>
            <a:r>
              <a:rPr lang="en-US" sz="5400" dirty="0"/>
              <a:t> binational avec la </a:t>
            </a:r>
            <a:r>
              <a:rPr lang="en-US" sz="5400" dirty="0" err="1"/>
              <a:t>nationalité</a:t>
            </a:r>
            <a:r>
              <a:rPr lang="en-US" sz="5400" dirty="0"/>
              <a:t> </a:t>
            </a:r>
            <a:r>
              <a:rPr lang="en-US" sz="5400" dirty="0" err="1"/>
              <a:t>française</a:t>
            </a:r>
            <a:r>
              <a:rPr lang="en-US" sz="5400" dirty="0"/>
              <a:t>, </a:t>
            </a:r>
            <a:r>
              <a:rPr lang="en-US" sz="5400" dirty="0" err="1"/>
              <a:t>puis</a:t>
            </a:r>
            <a:r>
              <a:rPr lang="en-US" sz="5400" dirty="0"/>
              <a:t>-je </a:t>
            </a:r>
            <a:r>
              <a:rPr lang="en-US" sz="5400" dirty="0" err="1"/>
              <a:t>candidater</a:t>
            </a:r>
            <a:r>
              <a:rPr lang="en-US" sz="5400" dirty="0"/>
              <a:t>?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258" y="0"/>
            <a:ext cx="1892508" cy="189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0951" y="574016"/>
            <a:ext cx="971057" cy="91856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19200" y="3543300"/>
            <a:ext cx="16356363" cy="377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45" lvl="1">
              <a:lnSpc>
                <a:spcPts val="4199"/>
              </a:lnSpc>
            </a:pPr>
            <a:r>
              <a:rPr lang="fr-FR" sz="3200" dirty="0"/>
              <a:t>Les étudiants étrangers désirant la bourse pour des études de master ne doivent pas être étudiant ou résider en France au moment de leur candidature. </a:t>
            </a:r>
            <a:endParaRPr lang="fr-FR" sz="3200" dirty="0" smtClean="0"/>
          </a:p>
          <a:p>
            <a:pPr marL="323845" lvl="1">
              <a:lnSpc>
                <a:spcPts val="4199"/>
              </a:lnSpc>
            </a:pPr>
            <a:endParaRPr lang="fr-FR" sz="3200" dirty="0"/>
          </a:p>
          <a:p>
            <a:pPr marL="323845" lvl="1">
              <a:lnSpc>
                <a:spcPts val="4199"/>
              </a:lnSpc>
            </a:pPr>
            <a:r>
              <a:rPr lang="fr-FR" sz="3200" dirty="0" smtClean="0"/>
              <a:t>Les </a:t>
            </a:r>
            <a:r>
              <a:rPr lang="fr-FR" sz="3200" dirty="0"/>
              <a:t>étudiants étrangers candidatant au niveau doctoral peuvent être en cours d’études en France, cependant ils ne seront pas prioritaires. </a:t>
            </a:r>
            <a:endParaRPr lang="fr-FR" sz="3200" dirty="0" smtClean="0"/>
          </a:p>
          <a:p>
            <a:pPr marL="323845" lvl="1">
              <a:lnSpc>
                <a:spcPts val="4199"/>
              </a:lnSpc>
            </a:pPr>
            <a:r>
              <a:rPr lang="fr-FR" sz="3200" dirty="0" smtClean="0"/>
              <a:t>De </a:t>
            </a:r>
            <a:r>
              <a:rPr lang="fr-FR" sz="3200" dirty="0"/>
              <a:t>plus, il faut que leur doctorat soit en cotutelle/codirection avec une université </a:t>
            </a:r>
            <a:r>
              <a:rPr lang="fr-FR" sz="3200" dirty="0" smtClean="0"/>
              <a:t>étrangère.</a:t>
            </a:r>
            <a:r>
              <a:rPr lang="en-US" sz="2999" dirty="0" smtClean="0">
                <a:solidFill>
                  <a:srgbClr val="000000"/>
                </a:solidFill>
                <a:latin typeface="Lucida Sans 3"/>
              </a:rPr>
              <a:t> </a:t>
            </a:r>
          </a:p>
          <a:p>
            <a:pPr>
              <a:lnSpc>
                <a:spcPts val="4199"/>
              </a:lnSpc>
            </a:pPr>
            <a:endParaRPr lang="en-US" sz="2999" dirty="0">
              <a:solidFill>
                <a:srgbClr val="000000"/>
              </a:solidFill>
              <a:latin typeface="Lucida Sans 3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333088" y="190500"/>
            <a:ext cx="13621824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smtClean="0"/>
              <a:t>6. De </a:t>
            </a:r>
            <a:r>
              <a:rPr lang="en-US" sz="5400" dirty="0" err="1"/>
              <a:t>nationalité</a:t>
            </a:r>
            <a:r>
              <a:rPr lang="en-US" sz="5400" dirty="0"/>
              <a:t> </a:t>
            </a:r>
            <a:r>
              <a:rPr lang="en-US" sz="5400" dirty="0" err="1"/>
              <a:t>étrangère</a:t>
            </a:r>
            <a:r>
              <a:rPr lang="en-US" sz="5400" dirty="0"/>
              <a:t>, déjà </a:t>
            </a:r>
            <a:r>
              <a:rPr lang="en-US" sz="5400" dirty="0" err="1" smtClean="0"/>
              <a:t>présent</a:t>
            </a:r>
            <a:r>
              <a:rPr lang="en-US" sz="5400" dirty="0" smtClean="0"/>
              <a:t> </a:t>
            </a:r>
            <a:r>
              <a:rPr lang="en-US" sz="5400" dirty="0" err="1"/>
              <a:t>en</a:t>
            </a:r>
            <a:r>
              <a:rPr lang="en-US" sz="5400" dirty="0"/>
              <a:t> France, </a:t>
            </a:r>
            <a:r>
              <a:rPr lang="en-US" sz="5400" dirty="0" err="1"/>
              <a:t>puis</a:t>
            </a:r>
            <a:r>
              <a:rPr lang="en-US" sz="5400" dirty="0"/>
              <a:t>-je </a:t>
            </a:r>
            <a:r>
              <a:rPr lang="en-US" sz="5400" dirty="0" err="1" smtClean="0"/>
              <a:t>candidater</a:t>
            </a:r>
            <a:r>
              <a:rPr lang="en-US" sz="5400" dirty="0" smtClean="0"/>
              <a:t>?</a:t>
            </a:r>
            <a:endParaRPr lang="en-US" sz="5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258" y="0"/>
            <a:ext cx="1892508" cy="189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8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0951" y="574016"/>
            <a:ext cx="971057" cy="91856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10164" y="4135280"/>
            <a:ext cx="16356363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fr-FR" sz="3200" dirty="0"/>
              <a:t>Si vous êtes titulaire d’un M1: vous pouvez postuler pour un M1 ou un M2. </a:t>
            </a:r>
            <a:endParaRPr lang="fr-FR" sz="3200" dirty="0" smtClean="0"/>
          </a:p>
          <a:p>
            <a:pPr>
              <a:lnSpc>
                <a:spcPts val="4199"/>
              </a:lnSpc>
            </a:pPr>
            <a:endParaRPr lang="fr-FR" sz="3200" dirty="0"/>
          </a:p>
          <a:p>
            <a:pPr>
              <a:lnSpc>
                <a:spcPts val="4199"/>
              </a:lnSpc>
            </a:pPr>
            <a:r>
              <a:rPr lang="fr-FR" sz="3200" dirty="0" smtClean="0"/>
              <a:t>Si </a:t>
            </a:r>
            <a:r>
              <a:rPr lang="fr-FR" sz="3200" dirty="0"/>
              <a:t>vous êtes titulaire d’un M2 : vous pouvez postuler à un M1 ou un M2 mais votre candidature ne sera pas </a:t>
            </a:r>
            <a:r>
              <a:rPr lang="fr-FR" sz="3200" dirty="0" smtClean="0"/>
              <a:t>prioritaire.</a:t>
            </a:r>
            <a:endParaRPr lang="en-US" sz="2999" dirty="0">
              <a:solidFill>
                <a:srgbClr val="000000"/>
              </a:solidFill>
              <a:latin typeface="Lucida Sans 3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377434" y="346860"/>
            <a:ext cx="13621824" cy="2364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smtClean="0"/>
              <a:t>7. Je </a:t>
            </a:r>
            <a:r>
              <a:rPr lang="en-US" sz="5400" dirty="0" err="1"/>
              <a:t>suis</a:t>
            </a:r>
            <a:r>
              <a:rPr lang="en-US" sz="5400" dirty="0"/>
              <a:t> déjà </a:t>
            </a:r>
            <a:r>
              <a:rPr lang="en-US" sz="5400" dirty="0" err="1"/>
              <a:t>étudiant</a:t>
            </a:r>
            <a:r>
              <a:rPr lang="en-US" sz="5400" dirty="0"/>
              <a:t> </a:t>
            </a:r>
            <a:r>
              <a:rPr lang="en-US" sz="5400" dirty="0" err="1"/>
              <a:t>en</a:t>
            </a:r>
            <a:r>
              <a:rPr lang="en-US" sz="5400" dirty="0"/>
              <a:t> master à </a:t>
            </a:r>
            <a:r>
              <a:rPr lang="en-US" sz="5400" dirty="0" err="1"/>
              <a:t>l’étranger</a:t>
            </a:r>
            <a:r>
              <a:rPr lang="en-US" sz="5400" dirty="0"/>
              <a:t>, </a:t>
            </a:r>
            <a:r>
              <a:rPr lang="en-US" sz="5400" dirty="0" err="1" smtClean="0"/>
              <a:t>puis</a:t>
            </a:r>
            <a:r>
              <a:rPr lang="en-US" sz="5400" dirty="0" smtClean="0"/>
              <a:t>-je </a:t>
            </a:r>
            <a:r>
              <a:rPr lang="en-US" sz="5400" dirty="0" err="1"/>
              <a:t>obtenir</a:t>
            </a:r>
            <a:r>
              <a:rPr lang="en-US" sz="5400" dirty="0"/>
              <a:t> la bourse?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258" y="0"/>
            <a:ext cx="1892508" cy="189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0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0951" y="574016"/>
            <a:ext cx="971057" cy="91856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381204" y="457284"/>
            <a:ext cx="15274065" cy="2189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dirty="0" smtClean="0"/>
              <a:t>8. </a:t>
            </a:r>
            <a:r>
              <a:rPr lang="en-US" sz="5000" dirty="0" err="1" smtClean="0"/>
              <a:t>J’ai</a:t>
            </a:r>
            <a:r>
              <a:rPr lang="en-US" sz="5000" dirty="0" smtClean="0"/>
              <a:t> </a:t>
            </a:r>
            <a:r>
              <a:rPr lang="en-US" sz="5000" dirty="0"/>
              <a:t>déjà un </a:t>
            </a:r>
            <a:r>
              <a:rPr lang="en-US" sz="5000" dirty="0" err="1"/>
              <a:t>diplôme</a:t>
            </a:r>
            <a:r>
              <a:rPr lang="en-US" sz="5000" dirty="0"/>
              <a:t> </a:t>
            </a:r>
            <a:r>
              <a:rPr lang="en-US" sz="5000" dirty="0" err="1"/>
              <a:t>universitaire</a:t>
            </a:r>
            <a:r>
              <a:rPr lang="en-US" sz="5000" dirty="0"/>
              <a:t> de </a:t>
            </a:r>
            <a:r>
              <a:rPr lang="en-US" sz="5000" dirty="0" err="1"/>
              <a:t>niveau</a:t>
            </a:r>
            <a:r>
              <a:rPr lang="en-US" sz="5000" dirty="0"/>
              <a:t> Bac+5/6 </a:t>
            </a:r>
            <a:r>
              <a:rPr lang="en-US" sz="5000" dirty="0" err="1"/>
              <a:t>autre</a:t>
            </a:r>
            <a:r>
              <a:rPr lang="en-US" sz="5000" dirty="0"/>
              <a:t> </a:t>
            </a:r>
            <a:r>
              <a:rPr lang="en-US" sz="5000" dirty="0" err="1"/>
              <a:t>qu’un</a:t>
            </a:r>
            <a:r>
              <a:rPr lang="en-US" sz="5000" dirty="0"/>
              <a:t> Master, </a:t>
            </a:r>
            <a:r>
              <a:rPr lang="en-US" sz="5000" dirty="0" err="1"/>
              <a:t>puis</a:t>
            </a:r>
            <a:r>
              <a:rPr lang="en-US" sz="5000" dirty="0"/>
              <a:t>-je </a:t>
            </a:r>
            <a:r>
              <a:rPr lang="en-US" sz="5000" dirty="0" err="1"/>
              <a:t>obtenir</a:t>
            </a:r>
            <a:r>
              <a:rPr lang="en-US" sz="5000" dirty="0"/>
              <a:t> la bourse?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258" y="0"/>
            <a:ext cx="1892508" cy="18925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2008" y="4057694"/>
            <a:ext cx="1584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dirty="0"/>
              <a:t>Si vous avez un diplôme d’ingénieur, de médecine, de journaliste, etc. d’un établissement supérieur étranger, de niveau Bac+5/6 autre qu’un master, vous pouvez postuler aussi bien pour un M1 qu’un </a:t>
            </a:r>
            <a:r>
              <a:rPr lang="fr-FR" sz="3200" dirty="0" smtClean="0"/>
              <a:t>M2</a:t>
            </a:r>
            <a:r>
              <a:rPr lang="fr-FR" sz="3200" dirty="0"/>
              <a:t>.</a:t>
            </a:r>
            <a:endParaRPr lang="fr-FR" sz="3200" dirty="0" smtClean="0"/>
          </a:p>
        </p:txBody>
      </p:sp>
    </p:spTree>
    <p:extLst>
      <p:ext uri="{BB962C8B-B14F-4D97-AF65-F5344CB8AC3E}">
        <p14:creationId xmlns:p14="http://schemas.microsoft.com/office/powerpoint/2010/main" val="23984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1183</Words>
  <Application>Microsoft Office PowerPoint</Application>
  <PresentationFormat>Personnalisé</PresentationFormat>
  <Paragraphs>87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Lucida Sans 3</vt:lpstr>
      <vt:lpstr>Lucida Sans 1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mobilité modifiable</dc:title>
  <dc:creator>Natalia Quijano</dc:creator>
  <cp:lastModifiedBy>Leila Benabed</cp:lastModifiedBy>
  <cp:revision>61</cp:revision>
  <dcterms:created xsi:type="dcterms:W3CDTF">2006-08-16T00:00:00Z</dcterms:created>
  <dcterms:modified xsi:type="dcterms:W3CDTF">2023-10-04T16:16:34Z</dcterms:modified>
  <dc:identifier>DAFMx0WFApI</dc:identifier>
</cp:coreProperties>
</file>