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14224000" cy="20104100"/>
  <p:defaultTextStyle>
    <a:defPPr>
      <a:defRPr lang="en-FR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5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8500"/>
    <a:srgbClr val="203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39"/>
    <p:restoredTop sz="94241"/>
  </p:normalViewPr>
  <p:slideViewPr>
    <p:cSldViewPr>
      <p:cViewPr varScale="1">
        <p:scale>
          <a:sx n="14" d="100"/>
          <a:sy n="14" d="100"/>
        </p:scale>
        <p:origin x="2552" y="288"/>
      </p:cViewPr>
      <p:guideLst>
        <p:guide orient="horz" pos="6132"/>
        <p:guide pos="459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0AAF0-434E-BA4D-93F8-5BD8C619B0B0}" type="datetimeFigureOut">
              <a:rPr lang="en-US" smtClean="0"/>
              <a:t>12/6/21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2D3E3-1904-0B41-90BA-92D0B3CCF60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0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B2D3E3-1904-0B41-90BA-92D0B3CCF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486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70641" y="13269168"/>
            <a:ext cx="257339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541282" y="23970108"/>
            <a:ext cx="2119264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513760" y="9844866"/>
            <a:ext cx="1316971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5591735" y="9844866"/>
            <a:ext cx="1316971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0"/>
            <a:ext cx="30265752" cy="7097908"/>
          </a:xfrm>
          <a:custGeom>
            <a:avLst/>
            <a:gdLst/>
            <a:ahLst/>
            <a:cxnLst/>
            <a:rect l="l" t="t" r="r" b="b"/>
            <a:pathLst>
              <a:path w="14219555" h="3333750">
                <a:moveTo>
                  <a:pt x="14219422" y="3333212"/>
                </a:moveTo>
                <a:lnTo>
                  <a:pt x="0" y="2008819"/>
                </a:lnTo>
                <a:lnTo>
                  <a:pt x="0" y="0"/>
                </a:lnTo>
                <a:lnTo>
                  <a:pt x="14219422" y="0"/>
                </a:lnTo>
                <a:lnTo>
                  <a:pt x="14219422" y="3333212"/>
                </a:lnTo>
                <a:close/>
              </a:path>
            </a:pathLst>
          </a:custGeom>
          <a:solidFill>
            <a:srgbClr val="FFCA87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g object 17"/>
          <p:cNvSpPr/>
          <p:nvPr/>
        </p:nvSpPr>
        <p:spPr>
          <a:xfrm>
            <a:off x="0" y="3"/>
            <a:ext cx="20611473" cy="8326860"/>
          </a:xfrm>
          <a:custGeom>
            <a:avLst/>
            <a:gdLst/>
            <a:ahLst/>
            <a:cxnLst/>
            <a:rect l="l" t="t" r="r" b="b"/>
            <a:pathLst>
              <a:path w="9683750" h="3910965">
                <a:moveTo>
                  <a:pt x="9683221" y="0"/>
                </a:moveTo>
                <a:lnTo>
                  <a:pt x="0" y="3910764"/>
                </a:lnTo>
                <a:lnTo>
                  <a:pt x="0" y="0"/>
                </a:lnTo>
                <a:lnTo>
                  <a:pt x="9683221" y="0"/>
                </a:lnTo>
                <a:close/>
              </a:path>
            </a:pathLst>
          </a:custGeom>
          <a:solidFill>
            <a:srgbClr val="B1C7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7650" y="1829524"/>
            <a:ext cx="3798781" cy="346660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41200498"/>
            <a:ext cx="30265469" cy="1598773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" y="41142274"/>
            <a:ext cx="30265752" cy="120326"/>
          </a:xfrm>
          <a:custGeom>
            <a:avLst/>
            <a:gdLst/>
            <a:ahLst/>
            <a:cxnLst/>
            <a:rect l="l" t="t" r="r" b="b"/>
            <a:pathLst>
              <a:path w="14219555" h="56515">
                <a:moveTo>
                  <a:pt x="14219422" y="55995"/>
                </a:moveTo>
                <a:lnTo>
                  <a:pt x="0" y="55995"/>
                </a:lnTo>
                <a:lnTo>
                  <a:pt x="0" y="0"/>
                </a:lnTo>
                <a:lnTo>
                  <a:pt x="14219422" y="0"/>
                </a:lnTo>
                <a:lnTo>
                  <a:pt x="14219422" y="55995"/>
                </a:lnTo>
                <a:close/>
              </a:path>
            </a:pathLst>
          </a:custGeom>
          <a:solidFill>
            <a:srgbClr val="FFFFFF">
              <a:alpha val="43919"/>
            </a:srgbClr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13761" y="1712151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nicolas.ballier@u-paris.fr" TargetMode="External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hal.archives-ouvertes.fr/hal-03049589/document" TargetMode="External"/><Relationship Id="rId11" Type="http://schemas.openxmlformats.org/officeDocument/2006/relationships/hyperlink" Target="http://www.statmt.org/europarl/v10" TargetMode="External"/><Relationship Id="rId5" Type="http://schemas.openxmlformats.org/officeDocument/2006/relationships/hyperlink" Target="https://hal.archives-ouvertes.fr/hal-02634745" TargetMode="External"/><Relationship Id="rId10" Type="http://schemas.openxmlformats.org/officeDocument/2006/relationships/image" Target="../media/image6.jpeg"/><Relationship Id="rId4" Type="http://schemas.openxmlformats.org/officeDocument/2006/relationships/hyperlink" Target="mailto:zongyou.ke.fr@gmail.com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33809" y="858127"/>
            <a:ext cx="22787504" cy="5862318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pPr lvl="0" algn="ctr"/>
            <a:r>
              <a:rPr lang="en-US" sz="7663" b="1" dirty="0" err="1">
                <a:solidFill>
                  <a:srgbClr val="20366B"/>
                </a:solidFill>
                <a:latin typeface="Trebuchet MS" panose="020B0703020202090204" pitchFamily="34" charset="0"/>
                <a:sym typeface="Times New Roman"/>
              </a:rPr>
              <a:t>ComplexNeuroViz</a:t>
            </a:r>
            <a:r>
              <a:rPr lang="en-US" sz="7663" b="1" dirty="0">
                <a:solidFill>
                  <a:srgbClr val="20366B"/>
                </a:solidFill>
                <a:latin typeface="Trebuchet MS" panose="020B0703020202090204" pitchFamily="34" charset="0"/>
                <a:sym typeface="Times New Roman"/>
              </a:rPr>
              <a:t> : Complexity </a:t>
            </a:r>
            <a:r>
              <a:rPr lang="en-US" sz="7663" b="1" dirty="0" err="1">
                <a:solidFill>
                  <a:srgbClr val="20366B"/>
                </a:solidFill>
                <a:latin typeface="Trebuchet MS" panose="020B0703020202090204" pitchFamily="34" charset="0"/>
                <a:sym typeface="Times New Roman"/>
              </a:rPr>
              <a:t>Visualisation</a:t>
            </a:r>
            <a:r>
              <a:rPr lang="en-US" sz="7663" b="1" dirty="0">
                <a:solidFill>
                  <a:srgbClr val="20366B"/>
                </a:solidFill>
                <a:latin typeface="Trebuchet MS" panose="020B0703020202090204" pitchFamily="34" charset="0"/>
                <a:sym typeface="Times New Roman"/>
              </a:rPr>
              <a:t> </a:t>
            </a:r>
            <a:endParaRPr lang="en-US" sz="7663" b="1" dirty="0">
              <a:solidFill>
                <a:srgbClr val="20366B"/>
              </a:solidFill>
              <a:latin typeface="Trebuchet MS" panose="020B0703020202090204" pitchFamily="34" charset="0"/>
            </a:endParaRPr>
          </a:p>
          <a:p>
            <a:pPr lvl="0" algn="ctr"/>
            <a:r>
              <a:rPr lang="en-US" sz="7663" b="1" dirty="0">
                <a:solidFill>
                  <a:srgbClr val="20366B"/>
                </a:solidFill>
                <a:latin typeface="Trebuchet MS" panose="020B0703020202090204" pitchFamily="34" charset="0"/>
                <a:sym typeface="Times New Roman"/>
              </a:rPr>
              <a:t>for Neural Machine Translation</a:t>
            </a:r>
            <a:endParaRPr lang="en-US" sz="7663" b="1" dirty="0">
              <a:solidFill>
                <a:srgbClr val="20366B"/>
              </a:solidFill>
              <a:latin typeface="Trebuchet MS" panose="020B0703020202090204" pitchFamily="34" charset="0"/>
              <a:sym typeface="Arial"/>
            </a:endParaRPr>
          </a:p>
          <a:p>
            <a:pPr marL="25680" marR="10813" algn="ctr">
              <a:lnSpc>
                <a:spcPct val="113799"/>
              </a:lnSpc>
              <a:spcBef>
                <a:spcPts val="192"/>
              </a:spcBef>
            </a:pPr>
            <a:endParaRPr lang="en-GB" sz="4151" i="1" dirty="0">
              <a:solidFill>
                <a:srgbClr val="20376B"/>
              </a:solidFill>
              <a:latin typeface="Trebuchet MS" panose="020B0703020202090204" pitchFamily="34" charset="0"/>
              <a:cs typeface="Verdana"/>
            </a:endParaRPr>
          </a:p>
          <a:p>
            <a:pPr lvl="0" algn="ctr">
              <a:buClr>
                <a:srgbClr val="000000"/>
              </a:buClr>
              <a:buSzPts val="3762"/>
            </a:pPr>
            <a:r>
              <a:rPr lang="en-US" sz="4151" i="1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Nicolas </a:t>
            </a:r>
            <a:r>
              <a:rPr lang="en-US" sz="4151" i="1" dirty="0" err="1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Ballier</a:t>
            </a:r>
            <a:r>
              <a:rPr lang="en-US" sz="4151" i="1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 (CLILLAC-ARP), Guillaume Wisniewski (LLF), Jean-Baptiste </a:t>
            </a:r>
            <a:r>
              <a:rPr lang="en-US" sz="4151" i="1" dirty="0" err="1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Yunès</a:t>
            </a:r>
            <a:r>
              <a:rPr lang="en-US" sz="4151" i="1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 (IRIF),</a:t>
            </a:r>
          </a:p>
          <a:p>
            <a:pPr lvl="0" algn="ctr">
              <a:buClr>
                <a:srgbClr val="000000"/>
              </a:buClr>
              <a:buSzPts val="3762"/>
            </a:pPr>
            <a:r>
              <a:rPr lang="en-US" sz="4151" i="1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 Bilal Faye &amp; </a:t>
            </a:r>
            <a:r>
              <a:rPr lang="en-US" sz="4151" i="1" dirty="0" err="1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Zong</a:t>
            </a:r>
            <a:r>
              <a:rPr lang="en-US" sz="4151" i="1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-You </a:t>
            </a:r>
            <a:r>
              <a:rPr lang="en-US" sz="4151" i="1" dirty="0" err="1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Ke</a:t>
            </a:r>
            <a:r>
              <a:rPr lang="en-US" sz="4151" i="1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 (trainees), </a:t>
            </a:r>
            <a:r>
              <a:rPr lang="en-US" sz="4151" i="1" dirty="0" err="1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Université</a:t>
            </a:r>
            <a:r>
              <a:rPr lang="en-US" sz="4151" i="1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  <a:sym typeface="Calibri"/>
              </a:rPr>
              <a:t> de Paris</a:t>
            </a:r>
          </a:p>
          <a:p>
            <a:pPr marL="25680" marR="10813" algn="ctr">
              <a:lnSpc>
                <a:spcPct val="113799"/>
              </a:lnSpc>
              <a:spcBef>
                <a:spcPts val="192"/>
              </a:spcBef>
            </a:pPr>
            <a:r>
              <a:rPr lang="en-US" sz="4151" i="1" dirty="0">
                <a:latin typeface="Trebuchet MS" panose="020B0703020202090204" pitchFamily="34" charset="0"/>
                <a:cs typeface="Verdana"/>
              </a:rPr>
              <a:t>Contact: </a:t>
            </a:r>
            <a:r>
              <a:rPr lang="en-US" sz="4151" i="1" dirty="0">
                <a:latin typeface="Trebuchet MS" panose="020B0703020202090204" pitchFamily="34" charset="0"/>
                <a:cs typeface="Verdana"/>
                <a:hlinkClick r:id="rId3"/>
              </a:rPr>
              <a:t>nicolas.ballier@u-paris.fr</a:t>
            </a:r>
            <a:r>
              <a:rPr lang="en-US" sz="4151" i="1" dirty="0">
                <a:latin typeface="Trebuchet MS" panose="020B0703020202090204" pitchFamily="34" charset="0"/>
                <a:cs typeface="Verdana"/>
              </a:rPr>
              <a:t>, </a:t>
            </a:r>
            <a:r>
              <a:rPr lang="en-US" sz="4151" i="1" dirty="0">
                <a:latin typeface="Trebuchet MS" panose="020B0703020202090204" pitchFamily="34" charset="0"/>
                <a:cs typeface="Verdana"/>
                <a:hlinkClick r:id="rId4"/>
              </a:rPr>
              <a:t>zongyou.ke.fr@gmail.com</a:t>
            </a:r>
            <a:endParaRPr lang="en-US" sz="4151" i="1" dirty="0">
              <a:latin typeface="Trebuchet MS" panose="020B0703020202090204" pitchFamily="34" charset="0"/>
              <a:cs typeface="Verdana"/>
            </a:endParaRPr>
          </a:p>
          <a:p>
            <a:pPr marL="25680" marR="10813" algn="ctr">
              <a:lnSpc>
                <a:spcPct val="113799"/>
              </a:lnSpc>
              <a:spcBef>
                <a:spcPts val="192"/>
              </a:spcBef>
            </a:pPr>
            <a:endParaRPr sz="4151" i="1" dirty="0">
              <a:latin typeface="Trebuchet MS" panose="020B0703020202090204" pitchFamily="34" charset="0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01941" y="8144573"/>
            <a:ext cx="10850696" cy="3366710"/>
          </a:xfrm>
          <a:prstGeom prst="rect">
            <a:avLst/>
          </a:prstGeom>
          <a:noFill/>
        </p:spPr>
        <p:txBody>
          <a:bodyPr vert="horz" wrap="square" lIns="0" tIns="320323" rIns="0" bIns="0" rtlCol="0">
            <a:noAutofit/>
          </a:bodyPr>
          <a:lstStyle/>
          <a:p>
            <a:pPr marL="423050" algn="just">
              <a:spcBef>
                <a:spcPts val="2522"/>
              </a:spcBef>
            </a:pPr>
            <a:r>
              <a:rPr lang="en-US" sz="6705" b="1" spc="300" dirty="0">
                <a:solidFill>
                  <a:srgbClr val="F18500"/>
                </a:solidFill>
                <a:latin typeface="Trebuchet MS" panose="020B0703020202090204" pitchFamily="34" charset="0"/>
                <a:cs typeface="Verdana"/>
              </a:rPr>
              <a:t>Research </a:t>
            </a:r>
            <a:r>
              <a:rPr lang="en-US" sz="6705" b="1" spc="300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</a:rPr>
              <a:t>question</a:t>
            </a:r>
            <a:endParaRPr sz="6705" b="1" spc="300" dirty="0">
              <a:solidFill>
                <a:srgbClr val="20376B"/>
              </a:solidFill>
              <a:latin typeface="Trebuchet MS" panose="020B0703020202090204" pitchFamily="34" charset="0"/>
              <a:cs typeface="Verdana"/>
            </a:endParaRPr>
          </a:p>
          <a:p>
            <a:pPr marL="423050" marR="452785" algn="just">
              <a:lnSpc>
                <a:spcPct val="115700"/>
              </a:lnSpc>
              <a:spcBef>
                <a:spcPts val="181"/>
              </a:spcBef>
            </a:pPr>
            <a:r>
              <a:rPr lang="en-US" sz="3618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Improve translation quality with complexity measurements and </a:t>
            </a:r>
            <a:r>
              <a:rPr lang="en-US" sz="3618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visualisations</a:t>
            </a:r>
            <a:r>
              <a:rPr lang="en-US" sz="3618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 of attention matrices.</a:t>
            </a:r>
            <a:endParaRPr sz="3618" dirty="0">
              <a:latin typeface="Trebuchet MS" panose="020B0703020202090204" pitchFamily="34" charset="0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6753" y="34402819"/>
            <a:ext cx="3157272" cy="659198"/>
          </a:xfrm>
          <a:prstGeom prst="rect">
            <a:avLst/>
          </a:prstGeom>
        </p:spPr>
        <p:txBody>
          <a:bodyPr vert="horz" wrap="square" lIns="0" tIns="36492" rIns="0" bIns="0" rtlCol="0">
            <a:spAutoFit/>
          </a:bodyPr>
          <a:lstStyle/>
          <a:p>
            <a:pPr marL="27032">
              <a:spcBef>
                <a:spcPts val="287"/>
              </a:spcBef>
            </a:pPr>
            <a:r>
              <a:rPr lang="en-US" sz="4044" i="1" u="sng" spc="309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</a:rPr>
              <a:t>References</a:t>
            </a:r>
            <a:endParaRPr sz="4044" i="1" u="sng" dirty="0">
              <a:latin typeface="Trebuchet MS" panose="020B0703020202090204" pitchFamily="34" charset="0"/>
              <a:cs typeface="Verdana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982B8C-9880-9348-B0CD-E3418DDF0403}"/>
              </a:ext>
            </a:extLst>
          </p:cNvPr>
          <p:cNvSpPr/>
          <p:nvPr/>
        </p:nvSpPr>
        <p:spPr>
          <a:xfrm>
            <a:off x="-1" y="41026706"/>
            <a:ext cx="30275213" cy="17705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8156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5FBC1E-545E-4246-A614-EF0790FA5D66}"/>
              </a:ext>
            </a:extLst>
          </p:cNvPr>
          <p:cNvSpPr/>
          <p:nvPr/>
        </p:nvSpPr>
        <p:spPr>
          <a:xfrm>
            <a:off x="-4326" y="41060355"/>
            <a:ext cx="30275213" cy="1770559"/>
          </a:xfrm>
          <a:prstGeom prst="rect">
            <a:avLst/>
          </a:prstGeom>
          <a:gradFill flip="none" rotWithShape="1">
            <a:gsLst>
              <a:gs pos="0">
                <a:srgbClr val="F18500">
                  <a:alpha val="60910"/>
                </a:srgbClr>
              </a:gs>
              <a:gs pos="100000">
                <a:srgbClr val="20366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8156"/>
          </a:p>
        </p:txBody>
      </p:sp>
      <p:sp>
        <p:nvSpPr>
          <p:cNvPr id="5" name="object 5"/>
          <p:cNvSpPr txBox="1"/>
          <p:nvPr/>
        </p:nvSpPr>
        <p:spPr>
          <a:xfrm>
            <a:off x="1045035" y="41911986"/>
            <a:ext cx="14032020" cy="518648"/>
          </a:xfrm>
          <a:prstGeom prst="rect">
            <a:avLst/>
          </a:prstGeom>
        </p:spPr>
        <p:txBody>
          <a:bodyPr vert="horz" wrap="square" lIns="0" tIns="27031" rIns="0" bIns="0" rtlCol="0">
            <a:spAutoFit/>
          </a:bodyPr>
          <a:lstStyle/>
          <a:p>
            <a:pPr marL="27032">
              <a:spcBef>
                <a:spcPts val="213"/>
              </a:spcBef>
            </a:pPr>
            <a:r>
              <a:rPr sz="3193" spc="-11" dirty="0">
                <a:latin typeface="Microsoft Sans Serif"/>
                <a:cs typeface="Microsoft Sans Serif"/>
              </a:rPr>
              <a:t>This </a:t>
            </a:r>
            <a:r>
              <a:rPr sz="3193" spc="149" dirty="0">
                <a:latin typeface="Microsoft Sans Serif"/>
                <a:cs typeface="Microsoft Sans Serif"/>
              </a:rPr>
              <a:t>work</a:t>
            </a:r>
            <a:r>
              <a:rPr sz="3193" dirty="0">
                <a:latin typeface="Microsoft Sans Serif"/>
                <a:cs typeface="Microsoft Sans Serif"/>
              </a:rPr>
              <a:t> is </a:t>
            </a:r>
            <a:r>
              <a:rPr sz="3193" spc="138" dirty="0">
                <a:latin typeface="Microsoft Sans Serif"/>
                <a:cs typeface="Microsoft Sans Serif"/>
              </a:rPr>
              <a:t>supported</a:t>
            </a:r>
            <a:r>
              <a:rPr sz="3193" dirty="0">
                <a:latin typeface="Microsoft Sans Serif"/>
                <a:cs typeface="Microsoft Sans Serif"/>
              </a:rPr>
              <a:t> </a:t>
            </a:r>
            <a:r>
              <a:rPr sz="3193" spc="85" dirty="0">
                <a:latin typeface="Microsoft Sans Serif"/>
                <a:cs typeface="Microsoft Sans Serif"/>
              </a:rPr>
              <a:t>by</a:t>
            </a:r>
            <a:r>
              <a:rPr sz="3193" dirty="0">
                <a:latin typeface="Microsoft Sans Serif"/>
                <a:cs typeface="Microsoft Sans Serif"/>
              </a:rPr>
              <a:t> </a:t>
            </a:r>
            <a:r>
              <a:rPr sz="3193" spc="-11" dirty="0">
                <a:latin typeface="Microsoft Sans Serif"/>
                <a:cs typeface="Microsoft Sans Serif"/>
              </a:rPr>
              <a:t>diiP, </a:t>
            </a:r>
            <a:r>
              <a:rPr sz="3193" spc="-32" dirty="0">
                <a:latin typeface="Microsoft Sans Serif"/>
                <a:cs typeface="Microsoft Sans Serif"/>
              </a:rPr>
              <a:t>IdEx</a:t>
            </a:r>
            <a:r>
              <a:rPr sz="3193" dirty="0">
                <a:latin typeface="Microsoft Sans Serif"/>
                <a:cs typeface="Microsoft Sans Serif"/>
              </a:rPr>
              <a:t> </a:t>
            </a:r>
            <a:r>
              <a:rPr sz="3193" spc="64" dirty="0">
                <a:latin typeface="Microsoft Sans Serif"/>
                <a:cs typeface="Microsoft Sans Serif"/>
              </a:rPr>
              <a:t>Université</a:t>
            </a:r>
            <a:r>
              <a:rPr sz="3193" dirty="0">
                <a:latin typeface="Microsoft Sans Serif"/>
                <a:cs typeface="Microsoft Sans Serif"/>
              </a:rPr>
              <a:t> </a:t>
            </a:r>
            <a:r>
              <a:rPr sz="3193" spc="96" dirty="0">
                <a:latin typeface="Microsoft Sans Serif"/>
                <a:cs typeface="Microsoft Sans Serif"/>
              </a:rPr>
              <a:t>de</a:t>
            </a:r>
            <a:r>
              <a:rPr sz="3193" dirty="0">
                <a:latin typeface="Microsoft Sans Serif"/>
                <a:cs typeface="Microsoft Sans Serif"/>
              </a:rPr>
              <a:t> </a:t>
            </a:r>
            <a:r>
              <a:rPr sz="3193" spc="-21" dirty="0">
                <a:latin typeface="Microsoft Sans Serif"/>
                <a:cs typeface="Microsoft Sans Serif"/>
              </a:rPr>
              <a:t>Paris,</a:t>
            </a:r>
            <a:r>
              <a:rPr sz="3193" dirty="0">
                <a:latin typeface="Microsoft Sans Serif"/>
                <a:cs typeface="Microsoft Sans Serif"/>
              </a:rPr>
              <a:t> </a:t>
            </a:r>
            <a:r>
              <a:rPr sz="3193" spc="-64" dirty="0">
                <a:latin typeface="Microsoft Sans Serif"/>
                <a:cs typeface="Microsoft Sans Serif"/>
              </a:rPr>
              <a:t>ANR-18-IDEX-0001</a:t>
            </a:r>
            <a:endParaRPr sz="3193" dirty="0">
              <a:latin typeface="Microsoft Sans Serif"/>
              <a:cs typeface="Microsoft Sans Serif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69A2271C-EC0C-544C-BA56-1C8103C2E5DE}"/>
              </a:ext>
            </a:extLst>
          </p:cNvPr>
          <p:cNvSpPr txBox="1"/>
          <p:nvPr/>
        </p:nvSpPr>
        <p:spPr>
          <a:xfrm>
            <a:off x="1701942" y="12294330"/>
            <a:ext cx="10850695" cy="8429966"/>
          </a:xfrm>
          <a:prstGeom prst="rect">
            <a:avLst/>
          </a:prstGeom>
          <a:solidFill>
            <a:srgbClr val="B1C7FF">
              <a:alpha val="45878"/>
            </a:srgbClr>
          </a:solidFill>
        </p:spPr>
        <p:txBody>
          <a:bodyPr vert="horz" wrap="square" lIns="0" tIns="320323" rIns="0" bIns="0" rtlCol="0">
            <a:noAutofit/>
          </a:bodyPr>
          <a:lstStyle/>
          <a:p>
            <a:pPr marL="423050">
              <a:spcBef>
                <a:spcPts val="2522"/>
              </a:spcBef>
            </a:pPr>
            <a:r>
              <a:rPr lang="en-US" sz="6705" b="1" spc="300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</a:rPr>
              <a:t>Proposed </a:t>
            </a:r>
            <a:r>
              <a:rPr lang="en-US" sz="6705" b="1" spc="300" dirty="0">
                <a:solidFill>
                  <a:srgbClr val="F18500"/>
                </a:solidFill>
                <a:latin typeface="Trebuchet MS" panose="020B0703020202090204" pitchFamily="34" charset="0"/>
                <a:cs typeface="Verdana"/>
              </a:rPr>
              <a:t>solutions</a:t>
            </a:r>
            <a:endParaRPr lang="en-US" sz="3618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AutoNum type="arabicPeriod"/>
            </a:pP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Perform sanity check on how linguistic complexity  deteriorates BLEU scores.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AutoNum type="arabicPeriod"/>
            </a:pP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Study how corpus size impacts sub-</a:t>
            </a:r>
            <a:r>
              <a:rPr lang="en-US" sz="3600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tokenisation</a:t>
            </a: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 with two pre-processing algorithms.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AutoNum type="arabicPeriod"/>
            </a:pP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Study how sentence complexification impacts gendered coreference translations and attention weights using </a:t>
            </a:r>
            <a:r>
              <a:rPr lang="en-US" sz="3600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BertViz</a:t>
            </a: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 </a:t>
            </a: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(</a:t>
            </a:r>
            <a:r>
              <a:rPr lang="en-US" sz="3600" i="1" spc="300" dirty="0" err="1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Vig</a:t>
            </a:r>
            <a:r>
              <a:rPr lang="en-US" sz="3600" i="1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, 2019</a:t>
            </a: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)</a:t>
            </a: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, a BERT-based </a:t>
            </a:r>
            <a:r>
              <a:rPr lang="en-US" sz="3600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visualisation</a:t>
            </a: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 tool. </a:t>
            </a:r>
            <a:endParaRPr lang="en-US" sz="3618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C59F5E23-8285-9949-8F1A-DBF2478235C6}"/>
              </a:ext>
            </a:extLst>
          </p:cNvPr>
          <p:cNvSpPr txBox="1"/>
          <p:nvPr/>
        </p:nvSpPr>
        <p:spPr>
          <a:xfrm>
            <a:off x="13308806" y="8219625"/>
            <a:ext cx="14609262" cy="16602536"/>
          </a:xfrm>
          <a:prstGeom prst="rect">
            <a:avLst/>
          </a:prstGeom>
          <a:solidFill>
            <a:srgbClr val="B1C7FF">
              <a:alpha val="45878"/>
            </a:srgbClr>
          </a:solidFill>
        </p:spPr>
        <p:txBody>
          <a:bodyPr vert="horz" wrap="square" lIns="0" tIns="320323" rIns="0" bIns="0" rtlCol="0">
            <a:noAutofit/>
          </a:bodyPr>
          <a:lstStyle/>
          <a:p>
            <a:pPr marL="423050">
              <a:spcBef>
                <a:spcPts val="2522"/>
              </a:spcBef>
            </a:pPr>
            <a:r>
              <a:rPr lang="en-US" sz="6705" b="1" spc="300" dirty="0">
                <a:solidFill>
                  <a:srgbClr val="F18500"/>
                </a:solidFill>
                <a:latin typeface="Trebuchet MS" panose="020B0703020202090204" pitchFamily="34" charset="0"/>
                <a:cs typeface="Verdana"/>
              </a:rPr>
              <a:t>                                     </a:t>
            </a:r>
            <a:r>
              <a:rPr lang="en-US" sz="6705" b="1" spc="300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</a:rPr>
              <a:t>Results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Identified top complexity metrics factors that are positively or negatively correlated with BLEU scores.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Pre-processing stage is a game changer for linguistic expertise, and may develop into novel approaches for complexity.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  <a:sym typeface="Calibri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  <a:sym typeface="Calibri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  <a:sym typeface="Calibri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  <a:sym typeface="Calibri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  <a:sym typeface="Calibri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 typeface="+mj-lt"/>
              <a:buAutoNum type="arabicPeriod"/>
            </a:pP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Sentence complexification causes shifts in attention weight distribution and coreference translation accuracy.</a:t>
            </a:r>
            <a:endParaRPr lang="en-US" sz="3600" dirty="0">
              <a:latin typeface="Trebuchet MS" panose="020B0703020202090204" pitchFamily="34" charset="0"/>
              <a:cs typeface="Microsoft Sans Serif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655130-0A09-B14E-AD7E-0B1BE9A9C9E2}"/>
              </a:ext>
            </a:extLst>
          </p:cNvPr>
          <p:cNvSpPr txBox="1"/>
          <p:nvPr/>
        </p:nvSpPr>
        <p:spPr>
          <a:xfrm>
            <a:off x="1008335" y="35257573"/>
            <a:ext cx="28531071" cy="5788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Kreutzer, J., Bastings, J., &amp; </a:t>
            </a:r>
            <a:r>
              <a:rPr lang="en-US" sz="3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Riezler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S. (2019). Joey NMT: A minimalist NMT toolkit for novices. </a:t>
            </a:r>
            <a:r>
              <a:rPr lang="en-US" sz="3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arXiv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preprint arXiv:1907.12484.</a:t>
            </a:r>
          </a:p>
          <a:p>
            <a:pPr lvl="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Sousa, A. </a:t>
            </a:r>
            <a:r>
              <a:rPr lang="en-US" sz="3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Ballier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N. </a:t>
            </a:r>
            <a:r>
              <a:rPr lang="en-US" sz="3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Gaillat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T, Stearns, B., </a:t>
            </a:r>
            <a:r>
              <a:rPr lang="en-US" sz="3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Zarrouk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M. </a:t>
            </a:r>
            <a:r>
              <a:rPr lang="en-US" sz="3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Simpkin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A. and </a:t>
            </a:r>
            <a:r>
              <a:rPr lang="en-US" sz="3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Bouyé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M. (2020). From Linguistic Research Projects to Language Technology </a:t>
            </a:r>
          </a:p>
          <a:p>
            <a:pPr lvl="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	Platforms : A Case Study with Learner Data. </a:t>
            </a:r>
            <a:r>
              <a:rPr lang="en-US" sz="3600" i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LREC2020 1st International Workshop on Language Technology Platforms. 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Marseilles, 16 May 	2020, 112-120. 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  <a:hlinkClick r:id="rId5"/>
              </a:rPr>
              <a:t>https://hal.archives-ouvertes.fr/hal-02634745</a:t>
            </a:r>
            <a:endParaRPr lang="en-US" sz="36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 algn="just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3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Vig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, J. (2019). </a:t>
            </a:r>
            <a:r>
              <a:rPr lang="en-US" sz="3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BertViz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: A tool for visualizing </a:t>
            </a:r>
            <a:r>
              <a:rPr lang="en-US" sz="3600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multihead</a:t>
            </a:r>
            <a:r>
              <a:rPr lang="en-US" sz="3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self-attention in the BERT model. In ICLR Workshop: Debugging Machine Learning Models.</a:t>
            </a:r>
          </a:p>
          <a:p>
            <a:pPr lvl="0" algn="just">
              <a:lnSpc>
                <a:spcPct val="115000"/>
              </a:lnSpc>
            </a:pP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Wisniewski, G., Zhu, L.,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Ballier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N. &amp; Yvon, F. (2021).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Biais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de genre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dans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un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système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de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traduction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automatique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neuronale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: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une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étude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préliminaire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	</a:t>
            </a:r>
            <a:r>
              <a:rPr lang="en-US" sz="3600" i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TALN2021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Lille. 12 p</a:t>
            </a:r>
            <a:r>
              <a:rPr lang="en-US" sz="3600" dirty="0">
                <a:solidFill>
                  <a:schemeClr val="dk1"/>
                </a:solidFill>
                <a:cs typeface="Calibri"/>
                <a:sym typeface="Calibri"/>
              </a:rPr>
              <a:t>. </a:t>
            </a:r>
            <a:r>
              <a:rPr lang="en-US" sz="3600" dirty="0">
                <a:solidFill>
                  <a:schemeClr val="dk1"/>
                </a:solidFill>
                <a:cs typeface="Calibri"/>
                <a:sym typeface="Calibri"/>
                <a:hlinkClick r:id="rId5"/>
              </a:rPr>
              <a:t>https://</a:t>
            </a:r>
            <a:r>
              <a:rPr lang="en-US" sz="3600" dirty="0" err="1">
                <a:solidFill>
                  <a:schemeClr val="dk1"/>
                </a:solidFill>
                <a:cs typeface="Calibri"/>
                <a:sym typeface="Calibri"/>
                <a:hlinkClick r:id="rId5"/>
              </a:rPr>
              <a:t>hal.archives-ouvertes.fr</a:t>
            </a:r>
            <a:r>
              <a:rPr lang="en-US" sz="3600" dirty="0">
                <a:solidFill>
                  <a:schemeClr val="dk1"/>
                </a:solidFill>
                <a:cs typeface="Calibri"/>
                <a:sym typeface="Calibri"/>
                <a:hlinkClick r:id="rId5"/>
              </a:rPr>
              <a:t>/hal-03265895</a:t>
            </a:r>
            <a:endParaRPr lang="en-US" sz="3600" dirty="0">
              <a:solidFill>
                <a:schemeClr val="dk1"/>
              </a:solidFill>
              <a:cs typeface="Calibri"/>
            </a:endParaRPr>
          </a:p>
          <a:p>
            <a:pPr lvl="0" algn="just">
              <a:lnSpc>
                <a:spcPct val="115000"/>
              </a:lnSpc>
            </a:pP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Zimina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M,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Ballier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N et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Yunès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J.-B, (2020).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Approche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textométrique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des phases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d’entraînement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en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traduction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automatique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neuronale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(TAN) : étude de 	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cas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avec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Europarl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et </a:t>
            </a:r>
            <a:r>
              <a:rPr lang="en-US" sz="36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OpenNMT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US" sz="3600" i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JADT2020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US" sz="3600" dirty="0">
                <a:uFill>
                  <a:noFill/>
                </a:uFill>
                <a:ea typeface="Calibri"/>
                <a:cs typeface="Calibri"/>
                <a:sym typeface="Calibri"/>
                <a:hlinkClick r:id="rId6"/>
              </a:rPr>
              <a:t>https://hal.archives-ouvertes.fr/hal-03049589/document</a:t>
            </a:r>
            <a:r>
              <a:rPr lang="en-US" sz="3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12 p.</a:t>
            </a:r>
            <a:endParaRPr lang="en-US" sz="3600" dirty="0"/>
          </a:p>
        </p:txBody>
      </p:sp>
      <p:pic>
        <p:nvPicPr>
          <p:cNvPr id="19" name="Google Shape;68;p1" descr="logo-investir_lavenir.png">
            <a:extLst>
              <a:ext uri="{FF2B5EF4-FFF2-40B4-BE49-F238E27FC236}">
                <a16:creationId xmlns:a16="http://schemas.microsoft.com/office/drawing/2014/main" id="{168461A7-1440-9448-94D2-27153FEA06A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402091" y="41225634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8">
            <a:extLst>
              <a:ext uri="{FF2B5EF4-FFF2-40B4-BE49-F238E27FC236}">
                <a16:creationId xmlns:a16="http://schemas.microsoft.com/office/drawing/2014/main" id="{CE71AD2C-243B-F34F-90E0-D9059F546D70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15" b="13952"/>
          <a:stretch/>
        </p:blipFill>
        <p:spPr>
          <a:xfrm>
            <a:off x="14468921" y="11205326"/>
            <a:ext cx="6840886" cy="250035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6966E3C-C71D-AF49-BB62-7A37DC7E7B18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419" y="20955299"/>
            <a:ext cx="4322115" cy="285595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8CD8259-3686-DE43-9E92-CC40496CEBC0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0406" y="20955299"/>
            <a:ext cx="4143798" cy="2855959"/>
          </a:xfrm>
          <a:prstGeom prst="rect">
            <a:avLst/>
          </a:prstGeom>
        </p:spPr>
      </p:pic>
      <p:sp>
        <p:nvSpPr>
          <p:cNvPr id="20" name="object 3">
            <a:extLst>
              <a:ext uri="{FF2B5EF4-FFF2-40B4-BE49-F238E27FC236}">
                <a16:creationId xmlns:a16="http://schemas.microsoft.com/office/drawing/2014/main" id="{EF596EBA-4165-1140-9B4B-A477FFB96290}"/>
              </a:ext>
            </a:extLst>
          </p:cNvPr>
          <p:cNvSpPr txBox="1"/>
          <p:nvPr/>
        </p:nvSpPr>
        <p:spPr>
          <a:xfrm>
            <a:off x="1701942" y="20757946"/>
            <a:ext cx="10955916" cy="5121310"/>
          </a:xfrm>
          <a:prstGeom prst="rect">
            <a:avLst/>
          </a:prstGeom>
          <a:noFill/>
        </p:spPr>
        <p:txBody>
          <a:bodyPr vert="horz" wrap="square" lIns="0" tIns="320323" rIns="0" bIns="0" rtlCol="0">
            <a:noAutofit/>
          </a:bodyPr>
          <a:lstStyle/>
          <a:p>
            <a:pPr marL="423050">
              <a:spcBef>
                <a:spcPts val="2522"/>
              </a:spcBef>
            </a:pPr>
            <a:r>
              <a:rPr lang="en-US" sz="6705" b="1" spc="300" dirty="0">
                <a:solidFill>
                  <a:srgbClr val="F18500"/>
                </a:solidFill>
                <a:latin typeface="Trebuchet MS" panose="020B0703020202090204" pitchFamily="34" charset="0"/>
                <a:cs typeface="Verdana"/>
              </a:rPr>
              <a:t>Methods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AutoNum type="arabicPeriod"/>
            </a:pP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Calculate correlation of BLEU scores with complexity metrics (</a:t>
            </a:r>
            <a:r>
              <a:rPr lang="en-US" sz="3600" i="1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Sousa et al., 2020</a:t>
            </a:r>
            <a:r>
              <a:rPr lang="en-US" sz="3600" i="1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).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AutoNum type="arabicPeriod"/>
            </a:pP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Monitor vocabulary growth curves of sub-tokenized units (in the making).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Tx/>
              <a:buAutoNum type="arabicPeriod"/>
            </a:pP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Complexify existing TALN2021 datasets. </a:t>
            </a:r>
          </a:p>
          <a:p>
            <a:pPr marL="423050" marR="452785" algn="just">
              <a:lnSpc>
                <a:spcPct val="115700"/>
              </a:lnSpc>
              <a:spcBef>
                <a:spcPts val="181"/>
              </a:spcBef>
            </a:pPr>
            <a:endParaRPr lang="en-US" sz="3618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E7E7F564-52A9-E446-A433-751BCC65E484}"/>
              </a:ext>
            </a:extLst>
          </p:cNvPr>
          <p:cNvSpPr txBox="1"/>
          <p:nvPr/>
        </p:nvSpPr>
        <p:spPr>
          <a:xfrm>
            <a:off x="1701941" y="25974369"/>
            <a:ext cx="10850695" cy="7993179"/>
          </a:xfrm>
          <a:prstGeom prst="rect">
            <a:avLst/>
          </a:prstGeom>
          <a:solidFill>
            <a:srgbClr val="B1C7FF">
              <a:alpha val="45878"/>
            </a:srgbClr>
          </a:solidFill>
        </p:spPr>
        <p:txBody>
          <a:bodyPr vert="horz" wrap="square" lIns="0" tIns="320323" rIns="0" bIns="0" rtlCol="0">
            <a:noAutofit/>
          </a:bodyPr>
          <a:lstStyle/>
          <a:p>
            <a:pPr marL="423050">
              <a:spcBef>
                <a:spcPts val="2522"/>
              </a:spcBef>
            </a:pPr>
            <a:r>
              <a:rPr lang="en-US" sz="6705" b="1" spc="300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</a:rPr>
              <a:t>Dataset </a:t>
            </a:r>
            <a:r>
              <a:rPr lang="en-US" sz="6705" b="1" spc="300" dirty="0">
                <a:solidFill>
                  <a:srgbClr val="F18500"/>
                </a:solidFill>
                <a:latin typeface="Trebuchet MS" panose="020B0703020202090204" pitchFamily="34" charset="0"/>
                <a:cs typeface="Verdana"/>
              </a:rPr>
              <a:t>description</a:t>
            </a:r>
            <a:endParaRPr lang="en-US" sz="3618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AutoNum type="arabicPeriod"/>
            </a:pP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Selected sentences from JADT2020 dataset (</a:t>
            </a:r>
            <a:r>
              <a:rPr lang="en-US" sz="3600" i="1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Zimina</a:t>
            </a:r>
            <a:r>
              <a:rPr lang="en-US" sz="3600" i="1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 et al., 2020</a:t>
            </a: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) (</a:t>
            </a: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monitors BLEU score during the different epochs of the training phase</a:t>
            </a: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).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Tx/>
              <a:buAutoNum type="arabicPeriod"/>
            </a:pPr>
            <a:r>
              <a:rPr lang="en-US" sz="3600" i="1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Europarl</a:t>
            </a: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 </a:t>
            </a: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http://www.statmt.org/europarl/v10</a:t>
            </a: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.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AutoNum type="arabicPeriod"/>
            </a:pP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TALN2021 dataset (</a:t>
            </a:r>
            <a:r>
              <a:rPr lang="en-US" sz="3600" i="1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Wisniewski et al., 2021</a:t>
            </a:r>
            <a:r>
              <a:rPr lang="en-US" sz="36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):</a:t>
            </a: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  <a:sym typeface="Calibri"/>
            </a:endParaRPr>
          </a:p>
          <a:p>
            <a:pPr marL="423050" marR="452785" algn="just">
              <a:lnSpc>
                <a:spcPct val="115700"/>
              </a:lnSpc>
              <a:spcBef>
                <a:spcPts val="250"/>
              </a:spcBef>
            </a:pPr>
            <a:r>
              <a:rPr lang="en-US" sz="3600" b="1" spc="117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     Le N a </a:t>
            </a:r>
            <a:r>
              <a:rPr lang="en-US" sz="3600" b="1" spc="117" dirty="0" err="1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fini</a:t>
            </a:r>
            <a:r>
              <a:rPr lang="en-US" sz="3600" b="1" spc="117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 son travail  </a:t>
            </a:r>
          </a:p>
          <a:p>
            <a:pPr marL="423050" marR="452785" algn="just">
              <a:lnSpc>
                <a:spcPct val="115700"/>
              </a:lnSpc>
              <a:spcBef>
                <a:spcPts val="250"/>
              </a:spcBef>
            </a:pPr>
            <a:r>
              <a:rPr lang="en-US" sz="3600" b="1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                v. </a:t>
            </a:r>
            <a:r>
              <a:rPr lang="en-US" sz="3600" b="1" spc="117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The N has finished his/her job  </a:t>
            </a:r>
            <a:endParaRPr lang="en-US" sz="3600" b="1" spc="117" dirty="0">
              <a:solidFill>
                <a:schemeClr val="accent6">
                  <a:lumMod val="75000"/>
                </a:schemeClr>
              </a:solidFill>
              <a:latin typeface="Trebuchet MS" panose="020B0703020202090204" pitchFamily="34" charset="0"/>
              <a:cs typeface="Microsoft Sans Serif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AutoNum type="arabicPeriod"/>
            </a:pPr>
            <a:endParaRPr lang="en-US" sz="36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AutoNum type="arabicPeriod"/>
            </a:pPr>
            <a:endParaRPr lang="en-US" sz="3618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E8C9BE-E58A-FF48-BFBB-A0ADD45E8CF8}"/>
              </a:ext>
            </a:extLst>
          </p:cNvPr>
          <p:cNvSpPr txBox="1"/>
          <p:nvPr/>
        </p:nvSpPr>
        <p:spPr>
          <a:xfrm>
            <a:off x="14868939" y="6997148"/>
            <a:ext cx="184731" cy="682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5" name="Google Shape;80;p1">
            <a:extLst>
              <a:ext uri="{FF2B5EF4-FFF2-40B4-BE49-F238E27FC236}">
                <a16:creationId xmlns:a16="http://schemas.microsoft.com/office/drawing/2014/main" id="{6BF6A943-D306-BE46-9B03-CC6A4A127634}"/>
              </a:ext>
            </a:extLst>
          </p:cNvPr>
          <p:cNvSpPr txBox="1"/>
          <p:nvPr/>
        </p:nvSpPr>
        <p:spPr>
          <a:xfrm>
            <a:off x="21371507" y="11772776"/>
            <a:ext cx="6483281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Fig. 1 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: Correlation between complexity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Calibri"/>
              </a:rPr>
              <a:t>scores and BLEU scores. </a:t>
            </a:r>
            <a:endParaRPr sz="2400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  <a:sym typeface="Calibri"/>
            </a:endParaRPr>
          </a:p>
        </p:txBody>
      </p:sp>
      <p:sp>
        <p:nvSpPr>
          <p:cNvPr id="27" name="Google Shape;59;p1">
            <a:extLst>
              <a:ext uri="{FF2B5EF4-FFF2-40B4-BE49-F238E27FC236}">
                <a16:creationId xmlns:a16="http://schemas.microsoft.com/office/drawing/2014/main" id="{56E067C5-5344-484A-B9F4-4685D7E16357}"/>
              </a:ext>
            </a:extLst>
          </p:cNvPr>
          <p:cNvSpPr txBox="1"/>
          <p:nvPr/>
        </p:nvSpPr>
        <p:spPr>
          <a:xfrm>
            <a:off x="14338373" y="16688741"/>
            <a:ext cx="6307485" cy="2267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Arial"/>
              </a:rPr>
              <a:t>Fig. 2 : </a:t>
            </a:r>
            <a:r>
              <a:rPr lang="en-US" sz="2400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Arial"/>
              </a:rPr>
              <a:t>Visualisation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Arial"/>
              </a:rPr>
              <a:t> of the number of hapaxes (lower curves) in the data 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compared to the number of types (higher curves) 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Arial"/>
              </a:rPr>
              <a:t>when the size of the corpus increases (raw texts in black, BPE-</a:t>
            </a:r>
            <a:r>
              <a:rPr lang="en-US" sz="2400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ed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 tokens in red)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  <a:sym typeface="Arial"/>
              </a:rPr>
              <a:t>.</a:t>
            </a:r>
            <a:r>
              <a:rPr lang="en-US"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79;p1">
            <a:extLst>
              <a:ext uri="{FF2B5EF4-FFF2-40B4-BE49-F238E27FC236}">
                <a16:creationId xmlns:a16="http://schemas.microsoft.com/office/drawing/2014/main" id="{6224430A-3CC6-E344-9D49-F2A1E4228AEE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0931932" y="15804731"/>
            <a:ext cx="6321473" cy="338735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77;p1">
            <a:extLst>
              <a:ext uri="{FF2B5EF4-FFF2-40B4-BE49-F238E27FC236}">
                <a16:creationId xmlns:a16="http://schemas.microsoft.com/office/drawing/2014/main" id="{120417EB-3459-AB47-8733-6C030658EBF5}"/>
              </a:ext>
            </a:extLst>
          </p:cNvPr>
          <p:cNvSpPr txBox="1"/>
          <p:nvPr/>
        </p:nvSpPr>
        <p:spPr>
          <a:xfrm>
            <a:off x="21574694" y="23844908"/>
            <a:ext cx="5983512" cy="977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Fig. 4 :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 </a:t>
            </a:r>
            <a:r>
              <a:rPr lang="en-US" sz="2400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Visualisation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 of a complexified sentence with </a:t>
            </a:r>
            <a:r>
              <a:rPr lang="en-US" sz="2400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BertViz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dirty="0">
                <a:solidFill>
                  <a:schemeClr val="dk1"/>
                </a:solidFill>
              </a:rPr>
              <a:t>	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240D4A6C-0B5D-6D47-9A51-B14050A3BA68}"/>
              </a:ext>
            </a:extLst>
          </p:cNvPr>
          <p:cNvSpPr txBox="1"/>
          <p:nvPr/>
        </p:nvSpPr>
        <p:spPr>
          <a:xfrm>
            <a:off x="13256083" y="24961213"/>
            <a:ext cx="14965230" cy="9929729"/>
          </a:xfrm>
          <a:prstGeom prst="rect">
            <a:avLst/>
          </a:prstGeom>
          <a:noFill/>
        </p:spPr>
        <p:txBody>
          <a:bodyPr vert="horz" wrap="square" lIns="0" tIns="320323" rIns="0" bIns="0" rtlCol="0">
            <a:noAutofit/>
          </a:bodyPr>
          <a:lstStyle/>
          <a:p>
            <a:pPr marL="423050">
              <a:spcBef>
                <a:spcPts val="2522"/>
              </a:spcBef>
            </a:pPr>
            <a:r>
              <a:rPr lang="en-US" sz="6705" b="1" dirty="0">
                <a:solidFill>
                  <a:srgbClr val="F18500"/>
                </a:solidFill>
                <a:latin typeface="Trebuchet MS" panose="020B0703020202090204" pitchFamily="34" charset="0"/>
                <a:cs typeface="Verdana"/>
              </a:rPr>
              <a:t>Discussion and </a:t>
            </a:r>
            <a:r>
              <a:rPr lang="en-US" sz="6705" b="1" spc="300" dirty="0">
                <a:solidFill>
                  <a:srgbClr val="20376B"/>
                </a:solidFill>
                <a:latin typeface="Trebuchet MS" panose="020B0703020202090204" pitchFamily="34" charset="0"/>
                <a:cs typeface="Verdana"/>
              </a:rPr>
              <a:t>further research</a:t>
            </a:r>
            <a:endParaRPr lang="en-US" sz="6705" b="1" spc="300" dirty="0">
              <a:solidFill>
                <a:srgbClr val="F18500"/>
              </a:solidFill>
              <a:latin typeface="Trebuchet MS" panose="020B0703020202090204" pitchFamily="34" charset="0"/>
              <a:cs typeface="Verdana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Tx/>
              <a:buAutoNum type="arabicPeriod"/>
            </a:pP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Simple metrics (number of words per sentence) provide “more” correlation. 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Tx/>
              <a:buAutoNum type="arabicPeriod"/>
            </a:pP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Investigating the sub-</a:t>
            </a:r>
            <a:r>
              <a:rPr lang="en-US" sz="3600" spc="300" dirty="0" err="1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tokenising</a:t>
            </a: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 algorithms is the real order of the day (dashboard in progress). Likely architectural bias for the translation of gender in French.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Tx/>
              <a:buAutoNum type="arabicPeriod"/>
            </a:pP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Results based on BERT for the </a:t>
            </a:r>
            <a:r>
              <a:rPr lang="en-US" sz="3600" spc="300" dirty="0" err="1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visualising</a:t>
            </a: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 system. The next stage consists in plugging the </a:t>
            </a:r>
            <a:r>
              <a:rPr lang="en-US" sz="3600" spc="300" dirty="0" err="1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visualising</a:t>
            </a: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 system into </a:t>
            </a:r>
            <a:r>
              <a:rPr lang="en-US" sz="3600" spc="300" dirty="0" err="1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JoeyNMT</a:t>
            </a: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 (</a:t>
            </a:r>
            <a:r>
              <a:rPr lang="en-US" sz="3600" i="1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  <a:sym typeface="Calibri"/>
              </a:rPr>
              <a:t>Kreutzer et al., 2019</a:t>
            </a: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).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Tx/>
              <a:buAutoNum type="arabicPeriod"/>
            </a:pP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Role of prototypical distractors like </a:t>
            </a:r>
            <a:r>
              <a:rPr lang="en-US" sz="3600" i="1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woman</a:t>
            </a: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 and </a:t>
            </a:r>
            <a:r>
              <a:rPr lang="en-US" sz="3600" i="1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man </a:t>
            </a:r>
            <a:r>
              <a:rPr lang="en-US" sz="3600" spc="300" dirty="0">
                <a:solidFill>
                  <a:srgbClr val="20366B"/>
                </a:solidFill>
                <a:latin typeface="Trebuchet MS" panose="020B0703020202090204" pitchFamily="34" charset="0"/>
                <a:cs typeface="Verdana"/>
              </a:rPr>
              <a:t>?</a:t>
            </a:r>
          </a:p>
          <a:p>
            <a:pPr marL="423050" marR="452785" algn="just">
              <a:lnSpc>
                <a:spcPct val="115700"/>
              </a:lnSpc>
              <a:spcBef>
                <a:spcPts val="181"/>
              </a:spcBef>
            </a:pPr>
            <a:endParaRPr lang="en-US" sz="3600" spc="300" dirty="0">
              <a:latin typeface="Trebuchet MS" panose="020B0703020202090204" pitchFamily="34" charset="0"/>
              <a:cs typeface="Verdana"/>
            </a:endParaRPr>
          </a:p>
          <a:p>
            <a:pPr marL="423050" marR="452785" algn="just">
              <a:lnSpc>
                <a:spcPct val="115700"/>
              </a:lnSpc>
              <a:spcBef>
                <a:spcPts val="181"/>
              </a:spcBef>
            </a:pPr>
            <a:r>
              <a:rPr lang="en-US" sz="2400" spc="300" dirty="0">
                <a:latin typeface="Trebuchet MS" panose="020B0703020202090204" pitchFamily="34" charset="0"/>
                <a:cs typeface="Verdana"/>
              </a:rPr>
              <a:t>*Related paper: </a:t>
            </a:r>
            <a:r>
              <a:rPr lang="en-US" sz="2400" i="1" spc="300" dirty="0" err="1">
                <a:latin typeface="Trebuchet MS" panose="020B0703020202090204" pitchFamily="34" charset="0"/>
                <a:cs typeface="Verdana"/>
              </a:rPr>
              <a:t>Ballier</a:t>
            </a:r>
            <a:r>
              <a:rPr lang="en-US" sz="2400" i="1" spc="300" dirty="0">
                <a:latin typeface="Trebuchet MS" panose="020B0703020202090204" pitchFamily="34" charset="0"/>
                <a:cs typeface="Verdana"/>
              </a:rPr>
              <a:t> et al., (2021). </a:t>
            </a:r>
            <a:r>
              <a:rPr lang="en-US" sz="2400" spc="300" dirty="0">
                <a:latin typeface="Trebuchet MS" panose="020B0703020202090204" pitchFamily="34" charset="0"/>
                <a:cs typeface="Verdana"/>
              </a:rPr>
              <a:t>The SPECTRANS System Description for the WMT21 Terminology Task. </a:t>
            </a:r>
            <a:r>
              <a:rPr lang="en-US" sz="2400" i="1" spc="300" dirty="0">
                <a:latin typeface="Trebuchet MS" panose="020B0703020202090204" pitchFamily="34" charset="0"/>
                <a:cs typeface="Verdana"/>
              </a:rPr>
              <a:t>Proceedings of the Sixth Conference on Machine Translation (WMT), pages 818–825.</a:t>
            </a: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Tx/>
              <a:buAutoNum type="arabicPeriod"/>
            </a:pPr>
            <a:endParaRPr lang="en-US" sz="3600" spc="300" dirty="0">
              <a:solidFill>
                <a:srgbClr val="20366B"/>
              </a:solidFill>
              <a:latin typeface="Trebuchet MS" panose="020B0703020202090204" pitchFamily="34" charset="0"/>
              <a:cs typeface="Verdana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Tx/>
              <a:buAutoNum type="arabicPeriod"/>
            </a:pPr>
            <a:endParaRPr lang="en-US" sz="3600" spc="300" dirty="0">
              <a:solidFill>
                <a:srgbClr val="20366B"/>
              </a:solidFill>
              <a:latin typeface="Trebuchet MS" panose="020B0703020202090204" pitchFamily="34" charset="0"/>
              <a:cs typeface="Verdana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Tx/>
              <a:buAutoNum type="arabicPeriod"/>
            </a:pPr>
            <a:endParaRPr lang="en-US" sz="3600" spc="300" dirty="0">
              <a:solidFill>
                <a:srgbClr val="20366B"/>
              </a:solidFill>
              <a:latin typeface="Trebuchet MS" panose="020B0703020202090204" pitchFamily="34" charset="0"/>
              <a:cs typeface="Verdana"/>
            </a:endParaRPr>
          </a:p>
          <a:p>
            <a:pPr marL="1166000" marR="452785" indent="-742950" algn="just">
              <a:lnSpc>
                <a:spcPct val="115700"/>
              </a:lnSpc>
              <a:spcBef>
                <a:spcPts val="181"/>
              </a:spcBef>
              <a:buFontTx/>
              <a:buAutoNum type="arabicPeriod"/>
            </a:pPr>
            <a:endParaRPr lang="en-US" sz="3600" spc="300" dirty="0">
              <a:solidFill>
                <a:srgbClr val="20366B"/>
              </a:solidFill>
              <a:latin typeface="Trebuchet MS" panose="020B0703020202090204" pitchFamily="34" charset="0"/>
              <a:cs typeface="Verdana"/>
            </a:endParaRPr>
          </a:p>
          <a:p>
            <a:pPr marL="423050" marR="452785" algn="just">
              <a:lnSpc>
                <a:spcPct val="115700"/>
              </a:lnSpc>
              <a:spcBef>
                <a:spcPts val="181"/>
              </a:spcBef>
            </a:pPr>
            <a:endParaRPr lang="en-US" sz="3618" spc="117" dirty="0">
              <a:solidFill>
                <a:srgbClr val="20366B"/>
              </a:solidFill>
              <a:latin typeface="Trebuchet MS" panose="020B0703020202090204" pitchFamily="34" charset="0"/>
              <a:cs typeface="Microsoft Sans Serif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E5A90E-4D4B-334F-9227-4D588C3A7AD5}"/>
              </a:ext>
            </a:extLst>
          </p:cNvPr>
          <p:cNvSpPr txBox="1"/>
          <p:nvPr/>
        </p:nvSpPr>
        <p:spPr>
          <a:xfrm>
            <a:off x="14111275" y="23956808"/>
            <a:ext cx="6926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Fig. 3 :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 </a:t>
            </a:r>
            <a:r>
              <a:rPr lang="en-US" sz="2400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Visualisation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 of an original sentence with </a:t>
            </a:r>
            <a:r>
              <a:rPr lang="en-US" sz="2400" spc="117" dirty="0" err="1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BertViz</a:t>
            </a:r>
            <a:r>
              <a:rPr lang="en-US" sz="2400" spc="117" dirty="0">
                <a:solidFill>
                  <a:srgbClr val="20366B"/>
                </a:solidFill>
                <a:latin typeface="Trebuchet MS" panose="020B0703020202090204" pitchFamily="34" charset="0"/>
                <a:cs typeface="Microsoft Sans Serif"/>
              </a:rPr>
              <a:t>. 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7088</TotalTime>
  <Words>733</Words>
  <Application>Microsoft Macintosh PowerPoint</Application>
  <PresentationFormat>Personnalisé</PresentationFormat>
  <Paragraphs>64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Microsoft Sans Serif</vt:lpstr>
      <vt:lpstr>Times New Roman</vt:lpstr>
      <vt:lpstr>Trebuchet MS</vt:lpstr>
      <vt:lpstr>Verdana</vt:lpstr>
      <vt:lpstr>Office Theme</vt:lpstr>
      <vt:lpstr>Présentation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heading</dc:title>
  <dc:creator>nyvv68rpnj</dc:creator>
  <cp:keywords>DAEtieLgpZk,BAEkKqgRzlA</cp:keywords>
  <cp:lastModifiedBy>AA</cp:lastModifiedBy>
  <cp:revision>74</cp:revision>
  <dcterms:created xsi:type="dcterms:W3CDTF">2021-10-22T15:43:44Z</dcterms:created>
  <dcterms:modified xsi:type="dcterms:W3CDTF">2021-12-06T13:29:35Z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2021-10-22T00:00:00Z</vt:filetime>
  </property>
  <property fmtid="{D5CDD505-2E9C-101B-9397-08002B2CF9AE}" pid="3" name="Creator">
    <vt:lpwstr>Canva</vt:lpwstr>
  </property>
  <property fmtid="{D5CDD505-2E9C-101B-9397-08002B2CF9AE}" pid="4" name="LastSaved">
    <vt:filetime>2021-10-22T00:00:00Z</vt:filetime>
  </property>
</Properties>
</file>